
<file path=[Content_Types].xml><?xml version="1.0" encoding="utf-8"?>
<Types xmlns="http://schemas.openxmlformats.org/package/2006/content-types">
  <Default Extension="tmp" ContentType="image/png"/>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2.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comments/comment4.xml" ContentType="application/vnd.openxmlformats-officedocument.presentationml.comments+xml"/>
  <Override PartName="/ppt/notesSlides/notesSlide41.xml" ContentType="application/vnd.openxmlformats-officedocument.presentationml.notesSlide+xml"/>
  <Override PartName="/ppt/comments/comment5.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6.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0"/>
  </p:notesMasterIdLst>
  <p:handoutMasterIdLst>
    <p:handoutMasterId r:id="rId71"/>
  </p:handoutMasterIdLst>
  <p:sldIdLst>
    <p:sldId id="1408" r:id="rId2"/>
    <p:sldId id="1266" r:id="rId3"/>
    <p:sldId id="1340" r:id="rId4"/>
    <p:sldId id="1214" r:id="rId5"/>
    <p:sldId id="1337" r:id="rId6"/>
    <p:sldId id="1407" r:id="rId7"/>
    <p:sldId id="1341" r:id="rId8"/>
    <p:sldId id="1215" r:id="rId9"/>
    <p:sldId id="1369" r:id="rId10"/>
    <p:sldId id="1406" r:id="rId11"/>
    <p:sldId id="1272" r:id="rId12"/>
    <p:sldId id="1226" r:id="rId13"/>
    <p:sldId id="1231" r:id="rId14"/>
    <p:sldId id="1276" r:id="rId15"/>
    <p:sldId id="1367" r:id="rId16"/>
    <p:sldId id="1380" r:id="rId17"/>
    <p:sldId id="1370" r:id="rId18"/>
    <p:sldId id="1357" r:id="rId19"/>
    <p:sldId id="1355" r:id="rId20"/>
    <p:sldId id="1280" r:id="rId21"/>
    <p:sldId id="1382" r:id="rId22"/>
    <p:sldId id="1283" r:id="rId23"/>
    <p:sldId id="1384" r:id="rId24"/>
    <p:sldId id="1385" r:id="rId25"/>
    <p:sldId id="1379" r:id="rId26"/>
    <p:sldId id="1294" r:id="rId27"/>
    <p:sldId id="1295" r:id="rId28"/>
    <p:sldId id="1298" r:id="rId29"/>
    <p:sldId id="1299" r:id="rId30"/>
    <p:sldId id="1296" r:id="rId31"/>
    <p:sldId id="1360" r:id="rId32"/>
    <p:sldId id="1386" r:id="rId33"/>
    <p:sldId id="1371" r:id="rId34"/>
    <p:sldId id="1361" r:id="rId35"/>
    <p:sldId id="1374" r:id="rId36"/>
    <p:sldId id="1363" r:id="rId37"/>
    <p:sldId id="1390" r:id="rId38"/>
    <p:sldId id="1378" r:id="rId39"/>
    <p:sldId id="1400" r:id="rId40"/>
    <p:sldId id="1397" r:id="rId41"/>
    <p:sldId id="1399" r:id="rId42"/>
    <p:sldId id="1306" r:id="rId43"/>
    <p:sldId id="1307" r:id="rId44"/>
    <p:sldId id="1308" r:id="rId45"/>
    <p:sldId id="1309" r:id="rId46"/>
    <p:sldId id="1310" r:id="rId47"/>
    <p:sldId id="1311" r:id="rId48"/>
    <p:sldId id="1312" r:id="rId49"/>
    <p:sldId id="1313" r:id="rId50"/>
    <p:sldId id="1314" r:id="rId51"/>
    <p:sldId id="1319" r:id="rId52"/>
    <p:sldId id="1315" r:id="rId53"/>
    <p:sldId id="1316" r:id="rId54"/>
    <p:sldId id="1320" r:id="rId55"/>
    <p:sldId id="1317" r:id="rId56"/>
    <p:sldId id="1318" r:id="rId57"/>
    <p:sldId id="1321" r:id="rId58"/>
    <p:sldId id="1322" r:id="rId59"/>
    <p:sldId id="1372" r:id="rId60"/>
    <p:sldId id="1285" r:id="rId61"/>
    <p:sldId id="1336" r:id="rId62"/>
    <p:sldId id="1287" r:id="rId63"/>
    <p:sldId id="1293" r:id="rId64"/>
    <p:sldId id="1351" r:id="rId65"/>
    <p:sldId id="1352" r:id="rId66"/>
    <p:sldId id="1373" r:id="rId67"/>
    <p:sldId id="1290" r:id="rId68"/>
    <p:sldId id="1291" r:id="rId69"/>
  </p:sldIdLst>
  <p:sldSz cx="9144000" cy="6858000" type="screen4x3"/>
  <p:notesSz cx="7099300" cy="10234613"/>
  <p:custDataLst>
    <p:tags r:id="rId72"/>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rf" initials="T" lastIdx="3" clrIdx="0">
    <p:extLst/>
  </p:cmAuthor>
  <p:cmAuthor id="2" name="Tong Yongxin" initials="TY" lastIdx="23" clrIdx="1">
    <p:extLst/>
  </p:cmAuthor>
  <p:cmAuthor id="3" name="zimu" initials="zimu"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FFFF"/>
    <a:srgbClr val="FFC000"/>
    <a:srgbClr val="33CC33"/>
    <a:srgbClr val="FF0000"/>
    <a:srgbClr val="F9CA3A"/>
    <a:srgbClr val="FF3300"/>
    <a:srgbClr val="3333CC"/>
    <a:srgbClr val="FFFF66"/>
    <a:srgbClr val="B92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027" autoAdjust="0"/>
    <p:restoredTop sz="59844" autoAdjust="0"/>
  </p:normalViewPr>
  <p:slideViewPr>
    <p:cSldViewPr>
      <p:cViewPr varScale="1">
        <p:scale>
          <a:sx n="41" d="100"/>
          <a:sy n="41" d="100"/>
        </p:scale>
        <p:origin x="1908" y="3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p:cViewPr>
        <p:scale>
          <a:sx n="75" d="100"/>
          <a:sy n="75" d="100"/>
        </p:scale>
        <p:origin x="2832" y="43"/>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07T01:57:44.413" idx="12">
    <p:pos x="10" y="10"/>
    <p:text>第一句话用detailed formulas行吗？原来是concrete formulas？</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4-08T00:48:31.385" idx="21">
    <p:pos x="10" y="10"/>
    <p:text>我重新写了notes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4-04T09:30:37.878" idx="6">
    <p:pos x="10" y="10"/>
    <p:text>这页是新的</p:text>
    <p:extLst mod="1">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4-04T09:30:46.173" idx="7">
    <p:pos x="10" y="10"/>
    <p:text>这页是新的</p:text>
    <p:extLst mod="1">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4-07T02:02:00.246" idx="15">
    <p:pos x="10" y="10"/>
    <p:text>这页是新的notes，子慕看看可否压缩</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4-07T02:04:23.681" idx="16">
    <p:pos x="10" y="10"/>
    <p:text>这也第2和3段notes最后增加了一句话，例如第二段增加了 “In this scenario, the workers are taxis and their capacity is small. ”。子慕看看是不是啰嗦了</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021088"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021088"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022158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021088"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08698" y="4861781"/>
            <a:ext cx="5681905" cy="460625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021088"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1676745994"/>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Gulim" pitchFamily="34" charset="-127"/>
                <a:cs typeface="Gulim" pitchFamily="34" charset="-127"/>
              </a:rPr>
              <a:t>Thanks for Prof. Cong’s introduction.</a:t>
            </a:r>
            <a:r>
              <a:rPr lang="en-US" altLang="zh-CN" baseline="0" dirty="0">
                <a:latin typeface="Gulim" pitchFamily="34" charset="-127"/>
                <a:cs typeface="Gulim" pitchFamily="34" charset="-127"/>
              </a:rPr>
              <a:t> </a:t>
            </a:r>
            <a:r>
              <a:rPr lang="en-US" altLang="zh-CN" dirty="0">
                <a:latin typeface="Gulim" pitchFamily="34" charset="-127"/>
                <a:cs typeface="Gulim" pitchFamily="34" charset="-127"/>
              </a:rPr>
              <a:t>Good afternoon everyone. I am Yongxin Tong from </a:t>
            </a:r>
            <a:r>
              <a:rPr lang="en-US" altLang="zh-CN" dirty="0" err="1">
                <a:latin typeface="Gulim" pitchFamily="34" charset="-127"/>
                <a:cs typeface="Gulim" pitchFamily="34" charset="-127"/>
              </a:rPr>
              <a:t>Beihang</a:t>
            </a:r>
            <a:r>
              <a:rPr lang="en-US" altLang="zh-CN" dirty="0">
                <a:latin typeface="Gulim" pitchFamily="34" charset="-127"/>
                <a:cs typeface="Gulim" pitchFamily="34" charset="-127"/>
              </a:rPr>
              <a:t> university. </a:t>
            </a:r>
          </a:p>
          <a:p>
            <a:pPr eaLnBrk="1" hangingPunct="1"/>
            <a:endParaRPr kumimoji="1" lang="en-US" altLang="zh-CN" sz="1200" kern="1200" dirty="0">
              <a:solidFill>
                <a:schemeClr val="tx1"/>
              </a:solidFill>
              <a:effectLst/>
              <a:latin typeface="Gulim" pitchFamily="34" charset="-127"/>
              <a:ea typeface="MS PGothic" pitchFamily="34" charset="-128"/>
              <a:cs typeface="Gulim" charset="0"/>
            </a:endParaRPr>
          </a:p>
          <a:p>
            <a:pPr eaLnBrk="1" hangingPunct="1"/>
            <a:r>
              <a:rPr kumimoji="1" lang="en-US" altLang="zh-CN" sz="1200" kern="1200" dirty="0">
                <a:solidFill>
                  <a:schemeClr val="tx1"/>
                </a:solidFill>
                <a:effectLst/>
                <a:latin typeface="Gulim" charset="0"/>
                <a:ea typeface="MS PGothic" pitchFamily="34" charset="-128"/>
                <a:cs typeface="Gulim" charset="0"/>
              </a:rPr>
              <a:t>Today I’ll present our work “</a:t>
            </a:r>
            <a:r>
              <a:rPr lang="en-US" altLang="zh-CN" sz="1200" dirty="0">
                <a:solidFill>
                  <a:srgbClr val="0000FF"/>
                </a:solidFill>
                <a:cs typeface="Arial" panose="020B0604020202020204" pitchFamily="34" charset="0"/>
              </a:rPr>
              <a:t>An Efficient Insertion Operator in Dynamic Ridesharing Services”. </a:t>
            </a:r>
          </a:p>
          <a:p>
            <a:pPr eaLnBrk="1" hangingPunct="1"/>
            <a:endParaRPr lang="en-US" altLang="zh-CN" sz="1200" dirty="0">
              <a:solidFill>
                <a:srgbClr val="0000FF"/>
              </a:solidFill>
              <a:cs typeface="Arial" panose="020B0604020202020204" pitchFamily="34" charset="0"/>
            </a:endParaRPr>
          </a:p>
          <a:p>
            <a:pPr eaLnBrk="1" hangingPunct="1"/>
            <a:r>
              <a:rPr lang="en-US" altLang="zh-CN" sz="1200" dirty="0">
                <a:solidFill>
                  <a:srgbClr val="0000FF"/>
                </a:solidFill>
                <a:cs typeface="Arial" panose="020B0604020202020204" pitchFamily="34" charset="0"/>
              </a:rPr>
              <a:t>This is a joint work with Yi Xu, </a:t>
            </a:r>
            <a:r>
              <a:rPr lang="en-US" altLang="zh-CN" sz="1200" dirty="0" err="1">
                <a:solidFill>
                  <a:srgbClr val="0000FF"/>
                </a:solidFill>
                <a:cs typeface="Arial" panose="020B0604020202020204" pitchFamily="34" charset="0"/>
              </a:rPr>
              <a:t>Yexuan</a:t>
            </a:r>
            <a:r>
              <a:rPr lang="en-US" altLang="zh-CN" sz="1200" dirty="0">
                <a:solidFill>
                  <a:srgbClr val="0000FF"/>
                </a:solidFill>
                <a:cs typeface="Arial" panose="020B0604020202020204" pitchFamily="34" charset="0"/>
              </a:rPr>
              <a:t> Shi, Qian Tao, </a:t>
            </a:r>
            <a:r>
              <a:rPr lang="en-US" altLang="zh-CN" sz="1200" dirty="0" err="1">
                <a:solidFill>
                  <a:srgbClr val="0000FF"/>
                </a:solidFill>
                <a:cs typeface="Arial" panose="020B0604020202020204" pitchFamily="34" charset="0"/>
              </a:rPr>
              <a:t>Ke</a:t>
            </a:r>
            <a:r>
              <a:rPr lang="en-US" altLang="zh-CN" sz="1200" dirty="0">
                <a:solidFill>
                  <a:srgbClr val="0000FF"/>
                </a:solidFill>
                <a:cs typeface="Arial" panose="020B0604020202020204" pitchFamily="34" charset="0"/>
              </a:rPr>
              <a:t> Xu and Wei Li from </a:t>
            </a:r>
            <a:r>
              <a:rPr lang="en-US" altLang="zh-CN" sz="1200" dirty="0" err="1">
                <a:solidFill>
                  <a:srgbClr val="0000FF"/>
                </a:solidFill>
                <a:cs typeface="Arial" panose="020B0604020202020204" pitchFamily="34" charset="0"/>
              </a:rPr>
              <a:t>Beihang</a:t>
            </a:r>
            <a:r>
              <a:rPr lang="en-US" altLang="zh-CN" sz="1200" dirty="0">
                <a:solidFill>
                  <a:srgbClr val="0000FF"/>
                </a:solidFill>
                <a:cs typeface="Arial" panose="020B0604020202020204" pitchFamily="34" charset="0"/>
              </a:rPr>
              <a:t> university.</a:t>
            </a:r>
          </a:p>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4065728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We</a:t>
                </a:r>
                <a:r>
                  <a:rPr lang="en-US" altLang="zh-CN" baseline="0" dirty="0"/>
                  <a:t> first introduce some basic concepts.</a:t>
                </a:r>
              </a:p>
              <a:p>
                <a:endParaRPr lang="en-US" altLang="zh-CN" baseline="0" dirty="0"/>
              </a:p>
              <a:p>
                <a:r>
                  <a:rPr lang="en-US" altLang="zh-CN" dirty="0"/>
                  <a:t>A worker is </a:t>
                </a:r>
                <a:r>
                  <a:rPr lang="en-US" altLang="zh-CN" baseline="0" dirty="0"/>
                  <a:t>denoted by w, </a:t>
                </a:r>
                <a:r>
                  <a:rPr lang="en-US" altLang="zh-CN" dirty="0"/>
                  <a:t>where</a:t>
                </a:r>
                <a:r>
                  <a:rPr lang="en-US" altLang="zh-CN" baseline="0" dirty="0"/>
                  <a:t> </a:t>
                </a:r>
                <a:r>
                  <a:rPr lang="en-US" altLang="zh-CN" dirty="0" err="1"/>
                  <a:t>o_w</a:t>
                </a:r>
                <a:r>
                  <a:rPr lang="en-US" altLang="zh-CN" dirty="0"/>
                  <a:t> is his current location and </a:t>
                </a:r>
                <a:r>
                  <a:rPr lang="en-US" altLang="zh-CN" dirty="0" err="1"/>
                  <a:t>c_w</a:t>
                </a:r>
                <a:r>
                  <a:rPr lang="en-US" altLang="zh-CN" dirty="0"/>
                  <a:t> is his capacity.</a:t>
                </a:r>
              </a:p>
              <a:p>
                <a:endParaRPr lang="en-US" altLang="zh-CN" dirty="0"/>
              </a:p>
              <a:p>
                <a:r>
                  <a:rPr lang="en-US" altLang="zh-CN" dirty="0"/>
                  <a:t>A worker satisfies the capacity constraint if the number of passengers</a:t>
                </a:r>
                <a:r>
                  <a:rPr lang="en-US" altLang="zh-CN" baseline="0" dirty="0"/>
                  <a:t> or </a:t>
                </a:r>
                <a:r>
                  <a:rPr lang="en-US" altLang="zh-CN" dirty="0"/>
                  <a:t>parcels he takes at the same time is less than his capacity. </a:t>
                </a:r>
              </a:p>
              <a:p>
                <a:endParaRPr lang="en-US" altLang="zh-CN" dirty="0"/>
              </a:p>
              <a:p>
                <a:r>
                  <a:rPr lang="en-US" altLang="zh-CN" i="0" dirty="0"/>
                  <a:t>Then, a request is defined as r, with an origin </a:t>
                </a:r>
                <a:r>
                  <a:rPr lang="en-US" altLang="zh-CN" i="0" dirty="0" err="1"/>
                  <a:t>o_r</a:t>
                </a:r>
                <a:r>
                  <a:rPr lang="en-US" altLang="zh-CN" i="0" dirty="0"/>
                  <a:t>, a destination </a:t>
                </a:r>
                <a:r>
                  <a:rPr lang="en-US" altLang="zh-CN" i="0" dirty="0" err="1"/>
                  <a:t>d_r</a:t>
                </a:r>
                <a:r>
                  <a:rPr lang="en-US" altLang="zh-CN" i="0" dirty="0"/>
                  <a:t>, a release time </a:t>
                </a:r>
                <a:r>
                  <a:rPr lang="en-US" altLang="zh-CN" i="0" dirty="0" err="1"/>
                  <a:t>t_r</a:t>
                </a:r>
                <a:r>
                  <a:rPr lang="en-US" altLang="zh-CN" i="0" dirty="0"/>
                  <a:t>, a deadline </a:t>
                </a:r>
                <a:r>
                  <a:rPr lang="en-US" altLang="zh-CN" i="0" dirty="0" err="1"/>
                  <a:t>e_r</a:t>
                </a:r>
                <a:r>
                  <a:rPr lang="en-US" altLang="zh-CN" i="0" dirty="0"/>
                  <a:t>, and an occupation </a:t>
                </a:r>
                <a:r>
                  <a:rPr lang="en-US" altLang="zh-CN" i="0" dirty="0" err="1"/>
                  <a:t>c_r</a:t>
                </a:r>
                <a:r>
                  <a:rPr lang="en-US" altLang="zh-CN" i="0" dirty="0"/>
                  <a:t>, where </a:t>
                </a:r>
                <a:r>
                  <a:rPr lang="en-US" altLang="zh-CN" i="0" dirty="0" err="1"/>
                  <a:t>c_r</a:t>
                </a:r>
                <a:r>
                  <a:rPr lang="en-US" altLang="zh-CN" i="0" dirty="0"/>
                  <a:t> is the number of passengers for request r. </a:t>
                </a:r>
              </a:p>
              <a:p>
                <a:endParaRPr lang="en-US" altLang="zh-CN" i="0" dirty="0"/>
              </a:p>
              <a:p>
                <a:r>
                  <a:rPr lang="en-US" altLang="zh-CN" i="0" dirty="0"/>
                  <a:t>A request </a:t>
                </a:r>
                <a:r>
                  <a:rPr lang="en-US" altLang="zh-CN" dirty="0"/>
                  <a:t>satisfies</a:t>
                </a:r>
                <a:r>
                  <a:rPr lang="en-US" altLang="zh-CN" i="0" dirty="0"/>
                  <a:t> the deadline constraint if the request is delivered before the deadline </a:t>
                </a:r>
                <a:r>
                  <a:rPr lang="en-US" altLang="zh-CN" i="0" dirty="0" err="1"/>
                  <a:t>e_r</a:t>
                </a:r>
                <a:r>
                  <a:rPr lang="en-US" altLang="zh-CN" i="0" dirty="0"/>
                  <a:t>.</a:t>
                </a:r>
              </a:p>
              <a:p>
                <a:endParaRPr lang="zh-CN" altLang="en-US" dirty="0"/>
              </a:p>
            </p:txBody>
          </p:sp>
        </mc:Choice>
        <mc:Fallback xmlns="">
          <p:sp>
            <p:nvSpPr>
              <p:cNvPr id="3" name="备注占位符 2"/>
              <p:cNvSpPr>
                <a:spLocks noGrp="1"/>
              </p:cNvSpPr>
              <p:nvPr>
                <p:ph type="body" idx="1"/>
              </p:nvPr>
            </p:nvSpPr>
            <p:spPr/>
            <p:txBody>
              <a:bodyPr/>
              <a:lstStyle/>
              <a:p>
                <a:r>
                  <a:rPr lang="en-US" altLang="zh-CN" dirty="0"/>
                  <a:t>A worker is defined as </a:t>
                </a:r>
                <a:r>
                  <a:rPr lang="en-US" altLang="zh-CN" i="0" dirty="0">
                    <a:latin typeface="Cambria Math" panose="02040503050406030204" pitchFamily="18" charset="0"/>
                  </a:rPr>
                  <a:t>𝑤 =&lt;𝑜</a:t>
                </a:r>
                <a:r>
                  <a:rPr lang="en-US" altLang="zh-CN" b="0" i="0" dirty="0">
                    <a:latin typeface="Cambria Math" panose="02040503050406030204" pitchFamily="18" charset="0"/>
                  </a:rPr>
                  <a:t>_</a:t>
                </a:r>
                <a:r>
                  <a:rPr lang="en-US" altLang="zh-CN" i="0" dirty="0">
                    <a:latin typeface="Cambria Math" panose="02040503050406030204" pitchFamily="18" charset="0"/>
                  </a:rPr>
                  <a:t>𝑤, </a:t>
                </a:r>
                <a:r>
                  <a:rPr lang="en-US" altLang="zh-CN" i="0" dirty="0" err="1">
                    <a:latin typeface="Cambria Math" panose="02040503050406030204" pitchFamily="18" charset="0"/>
                  </a:rPr>
                  <a:t>𝑐</a:t>
                </a:r>
                <a:r>
                  <a:rPr lang="en-US" altLang="zh-CN" b="0" i="0" dirty="0">
                    <a:latin typeface="Cambria Math" panose="02040503050406030204" pitchFamily="18" charset="0"/>
                  </a:rPr>
                  <a:t>_𝑤</a:t>
                </a:r>
                <a:r>
                  <a:rPr lang="en-US" altLang="zh-CN" i="0" dirty="0">
                    <a:latin typeface="Cambria Math" panose="02040503050406030204" pitchFamily="18" charset="0"/>
                  </a:rPr>
                  <a:t>&gt;</a:t>
                </a:r>
                <a:r>
                  <a:rPr lang="en-US" altLang="zh-CN" dirty="0"/>
                  <a:t> with a current location of ow and a capacity of </a:t>
                </a:r>
                <a:r>
                  <a:rPr lang="en-US" altLang="zh-CN" i="0" dirty="0">
                    <a:latin typeface="Cambria Math" panose="02040503050406030204" pitchFamily="18" charset="0"/>
                  </a:rPr>
                  <a:t>𝑐_𝑤</a:t>
                </a:r>
                <a:r>
                  <a:rPr lang="en-US" altLang="zh-CN" dirty="0"/>
                  <a:t>, where the capacity is the maximum number of passengers/parcels w can take at the same time.</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10</a:t>
            </a:fld>
            <a:endParaRPr lang="en-US" altLang="ko-KR"/>
          </a:p>
        </p:txBody>
      </p:sp>
    </p:spTree>
    <p:extLst>
      <p:ext uri="{BB962C8B-B14F-4D97-AF65-F5344CB8AC3E}">
        <p14:creationId xmlns:p14="http://schemas.microsoft.com/office/powerpoint/2010/main" val="3684158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 route is a sequence of locations. l_0 to</a:t>
                </a:r>
                <a:r>
                  <a:rPr lang="en-US" altLang="zh-CN" baseline="0" dirty="0"/>
                  <a:t> l_n</a:t>
                </a:r>
                <a14:m>
                  <m:oMath xmlns:m="http://schemas.openxmlformats.org/officeDocument/2006/math">
                    <m:r>
                      <a:rPr lang="en-US" altLang="zh-CN" b="0" i="0" smtClean="0">
                        <a:latin typeface="Cambria Math" panose="02040503050406030204" pitchFamily="18" charset="0"/>
                      </a:rPr>
                      <m:t>,</m:t>
                    </m:r>
                  </m:oMath>
                </a14:m>
                <a:r>
                  <a:rPr lang="en-US" altLang="zh-CN" dirty="0"/>
                  <a:t> where l_0</a:t>
                </a:r>
                <a:r>
                  <a:rPr lang="en-US" altLang="zh-CN" baseline="0" dirty="0"/>
                  <a:t> </a:t>
                </a:r>
                <a:r>
                  <a:rPr lang="en-US" altLang="zh-CN" dirty="0"/>
                  <a:t>is the current location</a:t>
                </a:r>
                <a:r>
                  <a:rPr lang="en-US" altLang="zh-CN" baseline="0" dirty="0"/>
                  <a:t> of the worker and l_1 </a:t>
                </a:r>
                <a:r>
                  <a:rPr lang="en-US" altLang="zh-CN" dirty="0"/>
                  <a:t>to </a:t>
                </a:r>
                <a:r>
                  <a:rPr lang="en-US" altLang="zh-CN" dirty="0" err="1"/>
                  <a:t>l_n</a:t>
                </a:r>
                <a:r>
                  <a:rPr lang="en-US" altLang="zh-CN" baseline="0" dirty="0"/>
                  <a:t> </a:t>
                </a:r>
                <a:r>
                  <a:rPr lang="en-US" altLang="zh-CN" dirty="0"/>
                  <a:t>is either origin or</a:t>
                </a:r>
                <a:r>
                  <a:rPr lang="en-US" altLang="zh-CN" baseline="0" dirty="0"/>
                  <a:t> destination of a request r</a:t>
                </a:r>
                <a:r>
                  <a:rPr lang="en-US" altLang="zh-CN" dirty="0"/>
                  <a:t>. </a:t>
                </a:r>
              </a:p>
              <a:p>
                <a:endParaRPr lang="en-US" altLang="zh-CN" dirty="0"/>
              </a:p>
              <a:p>
                <a:r>
                  <a:rPr lang="en-US" altLang="zh-CN" baseline="0" dirty="0"/>
                  <a:t>For</a:t>
                </a:r>
                <a:r>
                  <a:rPr lang="en-US" altLang="zh-CN" dirty="0"/>
                  <a:t> example, l1,</a:t>
                </a:r>
                <a:r>
                  <a:rPr lang="en-US" altLang="zh-CN" baseline="0" dirty="0"/>
                  <a:t> l2 and l4 are origins, and l3, l5 and l6 are destinations.</a:t>
                </a:r>
                <a:endParaRPr lang="en-US" altLang="zh-CN" dirty="0"/>
              </a:p>
              <a:p>
                <a:endParaRPr lang="en-US" altLang="zh-CN" dirty="0"/>
              </a:p>
              <a:p>
                <a:r>
                  <a:rPr lang="en-US" altLang="zh-CN" dirty="0"/>
                  <a:t>A route is feasible if it satisfies workers’ capacity constraints and requests’ deadline constraints</a:t>
                </a:r>
                <a:r>
                  <a:rPr lang="en-US" altLang="zh-CN" baseline="0" dirty="0"/>
                  <a:t>.</a:t>
                </a:r>
                <a:endParaRPr lang="zh-CN" altLang="en-US" dirty="0"/>
              </a:p>
            </p:txBody>
          </p:sp>
        </mc:Choice>
        <mc:Fallback xmlns="">
          <p:sp>
            <p:nvSpPr>
              <p:cNvPr id="3" name="备注占位符 2"/>
              <p:cNvSpPr>
                <a:spLocks noGrp="1"/>
              </p:cNvSpPr>
              <p:nvPr>
                <p:ph type="body" idx="1"/>
              </p:nvPr>
            </p:nvSpPr>
            <p:spPr/>
            <p:txBody>
              <a:bodyPr/>
              <a:lstStyle/>
              <a:p>
                <a:r>
                  <a:rPr lang="en-US" altLang="zh-CN" dirty="0"/>
                  <a:t>We use </a:t>
                </a:r>
                <a:r>
                  <a:rPr lang="en-US" altLang="zh-CN" b="0" i="0">
                    <a:latin typeface="Cambria Math" panose="02040503050406030204" pitchFamily="18" charset="0"/>
                  </a:rPr>
                  <a:t>𝑅</a:t>
                </a:r>
                <a:r>
                  <a:rPr lang="zh-CN" altLang="en-US" dirty="0"/>
                  <a:t> </a:t>
                </a:r>
                <a:r>
                  <a:rPr lang="en-US" altLang="zh-CN" dirty="0"/>
                  <a:t>to denote </a:t>
                </a:r>
                <a:r>
                  <a:rPr kumimoji="1" lang="en-US" altLang="zh-CN" sz="1200" b="0" i="0" u="none" strike="noStrike" kern="1200" baseline="0" dirty="0">
                    <a:solidFill>
                      <a:schemeClr val="tx1"/>
                    </a:solidFill>
                    <a:latin typeface="Gulim" charset="0"/>
                    <a:ea typeface="MS PGothic" pitchFamily="34" charset="-128"/>
                    <a:cs typeface="Gulim" charset="0"/>
                  </a:rPr>
                  <a:t>the set of requests assigned to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𝑤 </a:t>
                </a:r>
                <a:r>
                  <a:rPr kumimoji="1" lang="en-US" altLang="zh-CN" sz="1200" b="0" i="0" u="none" strike="noStrike" kern="1200" baseline="0" dirty="0">
                    <a:solidFill>
                      <a:schemeClr val="tx1"/>
                    </a:solidFill>
                    <a:latin typeface="Gulim" charset="0"/>
                    <a:ea typeface="MS PGothic" pitchFamily="34" charset="-128"/>
                    <a:cs typeface="Gulim" charset="0"/>
                  </a:rPr>
                  <a:t>yet have not been completed</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11</a:t>
            </a:fld>
            <a:endParaRPr lang="en-US" altLang="ko-KR"/>
          </a:p>
        </p:txBody>
      </p:sp>
    </p:spTree>
    <p:extLst>
      <p:ext uri="{BB962C8B-B14F-4D97-AF65-F5344CB8AC3E}">
        <p14:creationId xmlns:p14="http://schemas.microsoft.com/office/powerpoint/2010/main" val="424261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Finally we define the insertion operator.</a:t>
                </a:r>
              </a:p>
              <a:p>
                <a:endParaRPr lang="en-US" altLang="zh-CN" dirty="0"/>
              </a:p>
              <a:p>
                <a:r>
                  <a:rPr kumimoji="1" lang="en-US" altLang="zh-CN" sz="1200" b="0" i="0" u="none" strike="noStrike" kern="1200" baseline="0" dirty="0">
                    <a:solidFill>
                      <a:schemeClr val="tx1"/>
                    </a:solidFill>
                    <a:latin typeface="Gulim" charset="0"/>
                    <a:ea typeface="MS PGothic" pitchFamily="34" charset="-128"/>
                    <a:cs typeface="Gulim" charset="0"/>
                  </a:rPr>
                  <a:t>Given a worker w, a feasible route S_R, and a new request r’ (r prime),</a:t>
                </a:r>
              </a:p>
              <a:p>
                <a:r>
                  <a:rPr kumimoji="1" lang="en-US" altLang="zh-CN" sz="1200" b="0" i="0" u="none" strike="noStrike" kern="1200" baseline="0" dirty="0">
                    <a:solidFill>
                      <a:schemeClr val="tx1"/>
                    </a:solidFill>
                    <a:latin typeface="Gulim" charset="0"/>
                    <a:ea typeface="MS PGothic" pitchFamily="34" charset="-128"/>
                    <a:cs typeface="Gulim" charset="0"/>
                  </a:rPr>
                  <a:t>the insertion operator inserts o_{r prime} and d_{r prime} into S_R to obtain a new feasible route S_{R plus}</a:t>
                </a:r>
                <a:endParaRPr lang="en-US" altLang="zh-CN" i="0" dirty="0"/>
              </a:p>
              <a:p>
                <a:endParaRPr kumimoji="1" lang="en-US" altLang="zh-CN" sz="1200" b="0" i="0" u="none" strike="noStrike" kern="1200" baseline="0" dirty="0">
                  <a:solidFill>
                    <a:schemeClr val="tx1"/>
                  </a:solidFill>
                  <a:latin typeface="Gulim" charset="0"/>
                  <a:ea typeface="MS PGothic" pitchFamily="34" charset="-128"/>
                  <a:cs typeface="Gulim" charset="0"/>
                </a:endParaRPr>
              </a:p>
              <a:p>
                <a:r>
                  <a:rPr kumimoji="1" lang="en-US" altLang="zh-CN" sz="1200" b="0" i="0" u="none" strike="noStrike" kern="1200" baseline="0" dirty="0">
                    <a:solidFill>
                      <a:schemeClr val="tx1"/>
                    </a:solidFill>
                    <a:latin typeface="Gulim" charset="0"/>
                    <a:ea typeface="MS PGothic" pitchFamily="34" charset="-128"/>
                    <a:cs typeface="Gulim" charset="0"/>
                  </a:rPr>
                  <a:t>The objective function of insertion is to minimize either the maximum flow time or the total travel time. Here the flow time is the waiting time, which equals delivery time minus release time.</a:t>
                </a:r>
              </a:p>
              <a:p>
                <a:endParaRPr kumimoji="1" lang="en-US" altLang="zh-CN" sz="1200" b="0" i="0" u="none" strike="noStrike" kern="1200" baseline="0" dirty="0">
                  <a:solidFill>
                    <a:schemeClr val="tx1"/>
                  </a:solidFill>
                  <a:latin typeface="Gulim" charset="0"/>
                  <a:ea typeface="MS PGothic" pitchFamily="34" charset="-128"/>
                  <a:cs typeface="Gulim" charset="0"/>
                </a:endParaRPr>
              </a:p>
              <a:p>
                <a:r>
                  <a:rPr kumimoji="1" lang="en-US" altLang="zh-CN" sz="1200" b="0" i="0" u="none" strike="noStrike" kern="1200" baseline="0" dirty="0">
                    <a:solidFill>
                      <a:schemeClr val="tx1"/>
                    </a:solidFill>
                    <a:latin typeface="Gulim" charset="0"/>
                    <a:ea typeface="MS PGothic" pitchFamily="34" charset="-128"/>
                    <a:cs typeface="Gulim" charset="0"/>
                  </a:rPr>
                  <a:t>In this talk I will mainly focus on the former objective. But our method is suitable for both objectives.</a:t>
                </a:r>
              </a:p>
              <a:p>
                <a:endParaRPr lang="zh-CN" altLang="en-US" i="0" dirty="0"/>
              </a:p>
            </p:txBody>
          </p:sp>
        </mc:Choice>
        <mc:Fallback xmlns="">
          <p:sp>
            <p:nvSpPr>
              <p:cNvPr id="3" name="备注占位符 2"/>
              <p:cNvSpPr>
                <a:spLocks noGrp="1"/>
              </p:cNvSpPr>
              <p:nvPr>
                <p:ph type="body" idx="1"/>
              </p:nvPr>
            </p:nvSpPr>
            <p:spPr/>
            <p:txBody>
              <a:bodyPr/>
              <a:lstStyle/>
              <a:p>
                <a:r>
                  <a:rPr lang="en-US" altLang="zh-CN" dirty="0"/>
                  <a:t>Here, we formally define the insertion operator.</a:t>
                </a:r>
              </a:p>
              <a:p>
                <a:r>
                  <a:rPr kumimoji="1" lang="en-US" altLang="zh-CN" sz="1200" b="0" i="0" u="none" strike="noStrike" kern="1200" baseline="0" dirty="0">
                    <a:solidFill>
                      <a:schemeClr val="tx1"/>
                    </a:solidFill>
                    <a:latin typeface="Gulim" charset="0"/>
                    <a:ea typeface="MS PGothic" pitchFamily="34" charset="-128"/>
                    <a:cs typeface="Gulim" charset="0"/>
                  </a:rPr>
                  <a:t>Given a worker w, a feasible route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𝑆_𝑅</a:t>
                </a:r>
                <a:r>
                  <a:rPr kumimoji="1" lang="en-US" altLang="zh-CN" sz="1200" b="0" i="0" u="none" strike="noStrike" kern="1200" baseline="0" dirty="0">
                    <a:solidFill>
                      <a:schemeClr val="tx1"/>
                    </a:solidFill>
                    <a:latin typeface="Gulim" charset="0"/>
                    <a:ea typeface="MS PGothic" pitchFamily="34" charset="-128"/>
                    <a:cs typeface="Gulim" charset="0"/>
                  </a:rPr>
                  <a:t>, and a new request r,</a:t>
                </a:r>
              </a:p>
              <a:p>
                <a:r>
                  <a:rPr kumimoji="1" lang="en-US" altLang="zh-CN" sz="1200" b="0" i="0" u="none" strike="noStrike" kern="1200" baseline="0" dirty="0">
                    <a:solidFill>
                      <a:schemeClr val="tx1"/>
                    </a:solidFill>
                    <a:latin typeface="Gulim" charset="0"/>
                    <a:ea typeface="MS PGothic" pitchFamily="34" charset="-128"/>
                    <a:cs typeface="Gulim" charset="0"/>
                  </a:rPr>
                  <a:t>the insertion operator inserts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𝑜_𝑟</a:t>
                </a:r>
                <a:r>
                  <a:rPr kumimoji="1" lang="en-US" altLang="zh-CN" sz="1200" b="0" i="0" u="none" strike="noStrike" kern="1200" baseline="0" dirty="0">
                    <a:solidFill>
                      <a:schemeClr val="tx1"/>
                    </a:solidFill>
                    <a:latin typeface="Gulim" charset="0"/>
                    <a:ea typeface="MS PGothic" pitchFamily="34" charset="-128"/>
                    <a:cs typeface="Gulim" charset="0"/>
                  </a:rPr>
                  <a:t> and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𝑑_𝑟</a:t>
                </a:r>
                <a:r>
                  <a:rPr kumimoji="1" lang="en-US" altLang="zh-CN" sz="1200" b="0" i="0" u="none" strike="noStrike" kern="1200" baseline="0" dirty="0">
                    <a:solidFill>
                      <a:schemeClr val="tx1"/>
                    </a:solidFill>
                    <a:latin typeface="Gulim" charset="0"/>
                    <a:ea typeface="MS PGothic" pitchFamily="34" charset="-128"/>
                    <a:cs typeface="Gulim" charset="0"/>
                  </a:rPr>
                  <a:t> into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𝑆_𝑅</a:t>
                </a:r>
                <a:r>
                  <a:rPr kumimoji="1" lang="en-US" altLang="zh-CN" sz="1200" b="0" i="0" u="none" strike="noStrike" kern="1200" baseline="0" dirty="0">
                    <a:solidFill>
                      <a:schemeClr val="tx1"/>
                    </a:solidFill>
                    <a:latin typeface="Gulim" charset="0"/>
                    <a:ea typeface="MS PGothic" pitchFamily="34" charset="-128"/>
                    <a:cs typeface="Gulim" charset="0"/>
                  </a:rPr>
                  <a:t> to obtain a new feasible route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𝑆_(𝑅^+ )</a:t>
                </a:r>
                <a:endParaRPr lang="en-US" altLang="zh-CN" i="0" dirty="0"/>
              </a:p>
              <a:p>
                <a:r>
                  <a:rPr kumimoji="1" lang="en-US" altLang="zh-CN" sz="1200" b="0" i="0" u="none" strike="noStrike" kern="1200" baseline="0" dirty="0">
                    <a:solidFill>
                      <a:schemeClr val="tx1"/>
                    </a:solidFill>
                    <a:latin typeface="Gulim" charset="0"/>
                    <a:ea typeface="MS PGothic" pitchFamily="34" charset="-128"/>
                    <a:cs typeface="Gulim" charset="0"/>
                  </a:rPr>
                  <a:t>Depending on the specific applications, the objective functions can be minimize the maximum flow time or minimize the total travel time</a:t>
                </a:r>
              </a:p>
              <a:p>
                <a:endParaRPr lang="zh-CN" altLang="en-US" i="0"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12</a:t>
            </a:fld>
            <a:endParaRPr lang="en-US" altLang="ko-KR"/>
          </a:p>
        </p:txBody>
      </p:sp>
    </p:spTree>
    <p:extLst>
      <p:ext uri="{BB962C8B-B14F-4D97-AF65-F5344CB8AC3E}">
        <p14:creationId xmlns:p14="http://schemas.microsoft.com/office/powerpoint/2010/main" val="420379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For example, in this figure, r’ , whose origin and destination is denoted by the green nodes, is the new request</a:t>
                </a:r>
              </a:p>
            </p:txBody>
          </p:sp>
        </mc:Choice>
        <mc:Fallback xmlns="">
          <p:sp>
            <p:nvSpPr>
              <p:cNvPr id="3" name="备注占位符 2"/>
              <p:cNvSpPr>
                <a:spLocks noGrp="1"/>
              </p:cNvSpPr>
              <p:nvPr>
                <p:ph type="body" idx="1"/>
              </p:nvPr>
            </p:nvSpPr>
            <p:spPr/>
            <p:txBody>
              <a:bodyPr/>
              <a:lstStyle/>
              <a:p>
                <a:r>
                  <a:rPr lang="en-US" altLang="zh-CN" dirty="0"/>
                  <a:t>At time 2, a new request r’ arrives and we try to insert r’ into the current route</a:t>
                </a:r>
              </a:p>
              <a:p>
                <a:r>
                  <a:rPr lang="en-US" altLang="zh-CN" i="0" dirty="0">
                    <a:latin typeface="Cambria Math" panose="02040503050406030204" pitchFamily="18" charset="0"/>
                  </a:rPr>
                  <a:t>𝑆</a:t>
                </a:r>
                <a:r>
                  <a:rPr lang="en-US" altLang="zh-CN" b="0" i="0" dirty="0">
                    <a:latin typeface="Cambria Math" panose="02040503050406030204" pitchFamily="18" charset="0"/>
                  </a:rPr>
                  <a:t>_</a:t>
                </a:r>
                <a:r>
                  <a:rPr lang="en-US" altLang="zh-CN" i="0" dirty="0">
                    <a:latin typeface="Cambria Math" panose="02040503050406030204" pitchFamily="18" charset="0"/>
                  </a:rPr>
                  <a:t>𝑅  </a:t>
                </a:r>
                <a:r>
                  <a:rPr lang="en-US" altLang="zh-CN" dirty="0"/>
                  <a:t>of w.</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13</a:t>
            </a:fld>
            <a:endParaRPr lang="en-US" altLang="ko-KR"/>
          </a:p>
        </p:txBody>
      </p:sp>
    </p:spTree>
    <p:extLst>
      <p:ext uri="{BB962C8B-B14F-4D97-AF65-F5344CB8AC3E}">
        <p14:creationId xmlns:p14="http://schemas.microsoft.com/office/powerpoint/2010/main" val="3068370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And the red line is a new route including r’, which satisfies the capacity constraint and deadline constraint</a:t>
                </a:r>
                <a:endParaRPr lang="zh-CN" altLang="en-US" dirty="0"/>
              </a:p>
            </p:txBody>
          </p:sp>
        </mc:Choice>
        <mc:Fallback xmlns="">
          <p:sp>
            <p:nvSpPr>
              <p:cNvPr id="3" name="备注占位符 2"/>
              <p:cNvSpPr>
                <a:spLocks noGrp="1"/>
              </p:cNvSpPr>
              <p:nvPr>
                <p:ph type="body" idx="1"/>
              </p:nvPr>
            </p:nvSpPr>
            <p:spPr/>
            <p:txBody>
              <a:bodyPr/>
              <a:lstStyle/>
              <a:p>
                <a:r>
                  <a:rPr lang="en-US" altLang="zh-CN" dirty="0"/>
                  <a:t>The new route </a:t>
                </a:r>
                <a:r>
                  <a:rPr lang="en-US" altLang="zh-CN" i="0" dirty="0">
                    <a:latin typeface="Cambria Math" panose="02040503050406030204" pitchFamily="18" charset="0"/>
                  </a:rPr>
                  <a:t>𝑆</a:t>
                </a:r>
                <a:r>
                  <a:rPr lang="en-US" altLang="zh-CN" b="0" i="0" dirty="0">
                    <a:latin typeface="Cambria Math" panose="02040503050406030204" pitchFamily="18" charset="0"/>
                  </a:rPr>
                  <a:t>_</a:t>
                </a:r>
                <a:r>
                  <a:rPr lang="en-US" altLang="zh-CN" i="0" dirty="0">
                    <a:latin typeface="Cambria Math" panose="02040503050406030204" pitchFamily="18" charset="0"/>
                  </a:rPr>
                  <a:t>𝑅^+</a:t>
                </a:r>
                <a:r>
                  <a:rPr lang="en-US" altLang="zh-CN" dirty="0"/>
                  <a:t> should satisfy the capacity constraint and deadline constraint, and keep the order of r1-r3’s origins and destinations the same as in </a:t>
                </a:r>
                <a:r>
                  <a:rPr lang="en-US" altLang="zh-CN" i="0" dirty="0">
                    <a:latin typeface="Cambria Math" panose="02040503050406030204" pitchFamily="18" charset="0"/>
                  </a:rPr>
                  <a:t>𝑆_𝑅</a:t>
                </a:r>
                <a:r>
                  <a:rPr lang="en-US" altLang="zh-CN" dirty="0"/>
                  <a:t>. </a:t>
                </a:r>
              </a:p>
              <a:p>
                <a:r>
                  <a:rPr lang="en-US" altLang="zh-CN" dirty="0"/>
                  <a:t>A feasible route after insertion is to insert </a:t>
                </a:r>
                <a:r>
                  <a:rPr lang="en-US" altLang="zh-CN" b="0" i="0">
                    <a:latin typeface="Cambria Math" panose="02040503050406030204" pitchFamily="18" charset="0"/>
                  </a:rPr>
                  <a:t>𝑜_(𝑟^′ )</a:t>
                </a:r>
                <a:r>
                  <a:rPr lang="en-US" altLang="zh-CN" dirty="0"/>
                  <a:t>and </a:t>
                </a:r>
                <a:r>
                  <a:rPr lang="en-US" altLang="zh-CN" b="0" i="0">
                    <a:latin typeface="Cambria Math" panose="02040503050406030204" pitchFamily="18" charset="0"/>
                  </a:rPr>
                  <a:t>𝑑_(𝑟^′ )</a:t>
                </a:r>
                <a:r>
                  <a:rPr lang="en-US" altLang="zh-CN" dirty="0"/>
                  <a:t> after </a:t>
                </a:r>
                <a:r>
                  <a:rPr lang="en-US" altLang="zh-CN" i="0" dirty="0">
                    <a:latin typeface="Cambria Math" panose="02040503050406030204" pitchFamily="18" charset="0"/>
                  </a:rPr>
                  <a:t>𝑜</a:t>
                </a:r>
                <a:r>
                  <a:rPr lang="en-US" altLang="zh-CN" b="0" i="0" dirty="0">
                    <a:latin typeface="Cambria Math" panose="02040503050406030204" pitchFamily="18" charset="0"/>
                  </a:rPr>
                  <a:t>_</a:t>
                </a:r>
                <a:r>
                  <a:rPr lang="en-US" altLang="zh-CN" i="0" dirty="0">
                    <a:latin typeface="Cambria Math" panose="02040503050406030204" pitchFamily="18" charset="0"/>
                  </a:rPr>
                  <a:t>𝑤</a:t>
                </a:r>
                <a:r>
                  <a:rPr lang="en-US" altLang="zh-CN" dirty="0"/>
                  <a:t> and </a:t>
                </a:r>
                <a:r>
                  <a:rPr lang="en-US" altLang="zh-CN" b="0" i="0" dirty="0">
                    <a:latin typeface="Cambria Math" panose="02040503050406030204" pitchFamily="18" charset="0"/>
                  </a:rPr>
                  <a:t>〖</a:t>
                </a:r>
                <a:r>
                  <a:rPr lang="en-US" altLang="zh-CN" i="0" dirty="0">
                    <a:latin typeface="Cambria Math" panose="02040503050406030204" pitchFamily="18" charset="0"/>
                  </a:rPr>
                  <a:t>𝑑</a:t>
                </a:r>
                <a:r>
                  <a:rPr lang="en-US" altLang="zh-CN" b="0" i="0" dirty="0">
                    <a:latin typeface="Cambria Math" panose="02040503050406030204" pitchFamily="18" charset="0"/>
                  </a:rPr>
                  <a:t>_</a:t>
                </a:r>
                <a:r>
                  <a:rPr lang="en-US" altLang="zh-CN" i="0" dirty="0">
                    <a:latin typeface="Cambria Math" panose="02040503050406030204" pitchFamily="18" charset="0"/>
                  </a:rPr>
                  <a:t>𝑟</a:t>
                </a:r>
                <a:r>
                  <a:rPr lang="en-US" altLang="zh-CN" b="0" i="0" dirty="0">
                    <a:latin typeface="Cambria Math" panose="02040503050406030204" pitchFamily="18" charset="0"/>
                  </a:rPr>
                  <a:t>〗_3  </a:t>
                </a:r>
                <a:r>
                  <a:rPr lang="en-US" altLang="zh-CN" dirty="0"/>
                  <a:t> respectively,</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14</a:t>
            </a:fld>
            <a:endParaRPr lang="en-US" altLang="ko-KR"/>
          </a:p>
        </p:txBody>
      </p:sp>
    </p:spTree>
    <p:extLst>
      <p:ext uri="{BB962C8B-B14F-4D97-AF65-F5344CB8AC3E}">
        <p14:creationId xmlns:p14="http://schemas.microsoft.com/office/powerpoint/2010/main" val="186337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Gulim" charset="0"/>
                    <a:ea typeface="MS PGothic" pitchFamily="34" charset="-128"/>
                    <a:cs typeface="Gulim" charset="0"/>
                  </a:rPr>
                  <a:t>The efficiency of the </a:t>
                </a:r>
                <a:r>
                  <a:rPr kumimoji="1" lang="en-US" altLang="zh-CN" sz="1200" b="0" i="0" u="none" strike="noStrike" kern="1200" baseline="0" dirty="0">
                    <a:solidFill>
                      <a:schemeClr val="tx1"/>
                    </a:solidFill>
                    <a:effectLst/>
                    <a:latin typeface="Gulim" charset="0"/>
                    <a:ea typeface="MS PGothic" pitchFamily="34" charset="-128"/>
                    <a:cs typeface="Gulim" charset="0"/>
                  </a:rPr>
                  <a:t>i</a:t>
                </a:r>
                <a:r>
                  <a:rPr kumimoji="1" lang="en-US" altLang="zh-CN" sz="1200" b="0" i="0" u="none" strike="noStrike" kern="1200" baseline="0" dirty="0">
                    <a:solidFill>
                      <a:schemeClr val="tx1"/>
                    </a:solidFill>
                    <a:latin typeface="Gulim" charset="0"/>
                    <a:ea typeface="MS PGothic" pitchFamily="34" charset="-128"/>
                    <a:cs typeface="Gulim" charset="0"/>
                  </a:rPr>
                  <a:t>nsertion </a:t>
                </a:r>
                <a:r>
                  <a:rPr kumimoji="1" lang="en-US" altLang="zh-CN" sz="1200" b="0" i="0" kern="1200" dirty="0">
                    <a:solidFill>
                      <a:schemeClr val="tx1"/>
                    </a:solidFill>
                    <a:effectLst/>
                    <a:latin typeface="Gulim" charset="0"/>
                    <a:ea typeface="MS PGothic" pitchFamily="34" charset="-128"/>
                    <a:cs typeface="Gulim" charset="0"/>
                  </a:rPr>
                  <a:t>operator is very important because </a:t>
                </a:r>
                <a:r>
                  <a:rPr kumimoji="1" lang="en-US" altLang="zh-CN" sz="1200" b="0" i="0" u="none" strike="noStrike" kern="1200" baseline="0" dirty="0">
                    <a:solidFill>
                      <a:schemeClr val="tx1"/>
                    </a:solidFill>
                    <a:latin typeface="Gulim" charset="0"/>
                    <a:ea typeface="MS PGothic" pitchFamily="34" charset="-128"/>
                    <a:cs typeface="Gulim" charset="0"/>
                  </a:rPr>
                  <a:t>it is performed </a:t>
                </a:r>
                <a:r>
                  <a:rPr kumimoji="1" lang="en-US" altLang="zh-CN" sz="1200" b="0" i="0" kern="1200" dirty="0">
                    <a:solidFill>
                      <a:schemeClr val="tx1"/>
                    </a:solidFill>
                    <a:effectLst/>
                    <a:latin typeface="Gulim" charset="0"/>
                    <a:ea typeface="MS PGothic" pitchFamily="34" charset="-128"/>
                    <a:cs typeface="Gulim" charset="0"/>
                  </a:rPr>
                  <a:t>frequently in dynamic ridesharing. </a:t>
                </a:r>
              </a:p>
              <a:p>
                <a:pPr marL="0" marR="0" lvl="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b="0" i="0" u="none" strike="noStrike" kern="1200" baseline="0" dirty="0">
                  <a:solidFill>
                    <a:schemeClr val="tx1"/>
                  </a:solidFill>
                  <a:latin typeface="Gulim" charset="0"/>
                  <a:ea typeface="MS PGothic" pitchFamily="34" charset="-128"/>
                  <a:cs typeface="Gulim"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A basic algorithm spends O(n^2) </a:t>
                </a:r>
                <a:r>
                  <a:rPr lang="en-US" altLang="zh-CN" dirty="0"/>
                  <a:t>time</a:t>
                </a:r>
                <a:r>
                  <a:rPr lang="en-US" altLang="zh-CN" baseline="0" dirty="0"/>
                  <a:t> to enumerate all pairs to insert and </a:t>
                </a:r>
                <a:r>
                  <a:rPr kumimoji="1" lang="en-US" altLang="zh-CN" sz="1200" b="0" i="0" u="none" strike="noStrike" kern="1200" baseline="0" dirty="0">
                    <a:solidFill>
                      <a:schemeClr val="tx1"/>
                    </a:solidFill>
                    <a:latin typeface="Gulim" charset="0"/>
                    <a:ea typeface="MS PGothic" pitchFamily="34" charset="-128"/>
                    <a:cs typeface="Gulim" charset="0"/>
                  </a:rPr>
                  <a:t>O(n) time to check constraints and calculate the objective. </a:t>
                </a:r>
              </a:p>
              <a:p>
                <a:pPr marL="0" marR="0" lvl="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b="0" i="0" u="none" strike="noStrike" kern="1200" baseline="0" dirty="0">
                  <a:solidFill>
                    <a:schemeClr val="tx1"/>
                  </a:solidFill>
                  <a:latin typeface="Gulim" charset="0"/>
                  <a:ea typeface="MS PGothic" pitchFamily="34" charset="-128"/>
                  <a:cs typeface="Gulim"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So the time complexity of a basic algorithm is O(n^3)</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15</a:t>
            </a:fld>
            <a:endParaRPr lang="en-US" altLang="ko-KR"/>
          </a:p>
        </p:txBody>
      </p:sp>
    </p:spTree>
    <p:extLst>
      <p:ext uri="{BB962C8B-B14F-4D97-AF65-F5344CB8AC3E}">
        <p14:creationId xmlns:p14="http://schemas.microsoft.com/office/powerpoint/2010/main" val="3698019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It is obvious that the cubic running time is a bottleneck for large-scale ridesharing services.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So our goal is to </a:t>
                </a:r>
                <a:r>
                  <a:rPr lang="en-US" altLang="zh-CN" baseline="0" dirty="0"/>
                  <a:t>reduce the time complexity of the insertion operator.</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16</a:t>
            </a:fld>
            <a:endParaRPr lang="en-US" altLang="ko-KR"/>
          </a:p>
        </p:txBody>
      </p:sp>
    </p:spTree>
    <p:extLst>
      <p:ext uri="{BB962C8B-B14F-4D97-AF65-F5344CB8AC3E}">
        <p14:creationId xmlns:p14="http://schemas.microsoft.com/office/powerpoint/2010/main" val="189379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solution is a partition-based framework.</a:t>
            </a:r>
            <a:endParaRPr lang="en-US" altLang="zh-CN" baseline="0"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17</a:t>
            </a:fld>
            <a:endParaRPr lang="en-US" altLang="ko-KR"/>
          </a:p>
        </p:txBody>
      </p:sp>
    </p:spTree>
    <p:extLst>
      <p:ext uri="{BB962C8B-B14F-4D97-AF65-F5344CB8AC3E}">
        <p14:creationId xmlns:p14="http://schemas.microsoft.com/office/powerpoint/2010/main" val="3866717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On the</a:t>
                </a:r>
                <a:r>
                  <a:rPr lang="en-US" altLang="zh-CN" baseline="0" dirty="0"/>
                  <a:t> left is the basic algorithm and on the right is an overview of our partition-based framework.</a:t>
                </a:r>
              </a:p>
              <a:p>
                <a:endParaRPr lang="en-US" altLang="zh-CN" baseline="0" dirty="0"/>
              </a:p>
              <a:p>
                <a:r>
                  <a:rPr lang="en-US" altLang="zh-CN" baseline="0" dirty="0"/>
                  <a:t>First we conduct </a:t>
                </a:r>
                <a:r>
                  <a:rPr lang="en-US" altLang="zh-CN" dirty="0"/>
                  <a:t>a pre-processing in O(n^2) time.</a:t>
                </a:r>
              </a:p>
              <a:p>
                <a:endParaRPr lang="en-US" altLang="zh-CN" dirty="0"/>
              </a:p>
              <a:p>
                <a:r>
                  <a:rPr lang="en-US" altLang="zh-CN" dirty="0"/>
                  <a:t>Then we enumerate all possible</a:t>
                </a:r>
                <a:r>
                  <a:rPr lang="en-US" altLang="zh-CN" baseline="0" dirty="0"/>
                  <a:t> insertion </a:t>
                </a:r>
                <a:r>
                  <a:rPr lang="en-US" altLang="zh-CN" dirty="0"/>
                  <a:t>pairs</a:t>
                </a:r>
                <a:r>
                  <a:rPr lang="en-US" altLang="zh-CN" baseline="0" dirty="0"/>
                  <a:t> and </a:t>
                </a:r>
                <a:r>
                  <a:rPr lang="en-US" altLang="zh-CN" dirty="0"/>
                  <a:t>only</a:t>
                </a:r>
                <a:r>
                  <a:rPr lang="en-US" altLang="zh-CN" baseline="0" dirty="0"/>
                  <a:t> use O(1) </a:t>
                </a:r>
                <a:r>
                  <a:rPr lang="en-US" altLang="zh-CN" dirty="0"/>
                  <a:t>time to calculate the objective</a:t>
                </a:r>
                <a:r>
                  <a:rPr lang="en-US" altLang="zh-CN" baseline="0" dirty="0"/>
                  <a:t> and check constraints.</a:t>
                </a:r>
              </a:p>
              <a:p>
                <a:endParaRPr lang="en-US" altLang="zh-CN" baseline="0" dirty="0"/>
              </a:p>
              <a:p>
                <a:r>
                  <a:rPr lang="en-US" altLang="zh-CN" baseline="0" dirty="0"/>
                  <a:t>So, the total time complexity of insertion is reduced to O(n^2)</a:t>
                </a:r>
                <a:r>
                  <a:rPr lang="en-US" altLang="zh-CN" dirty="0"/>
                  <a:t>.</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18</a:t>
            </a:fld>
            <a:endParaRPr lang="en-US" altLang="ko-KR"/>
          </a:p>
        </p:txBody>
      </p:sp>
    </p:spTree>
    <p:extLst>
      <p:ext uri="{BB962C8B-B14F-4D97-AF65-F5344CB8AC3E}">
        <p14:creationId xmlns:p14="http://schemas.microsoft.com/office/powerpoint/2010/main" val="87291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For convenience, we </a:t>
                </a:r>
                <a:r>
                  <a:rPr lang="en-US" altLang="zh-CN" dirty="0"/>
                  <a:t>use </a:t>
                </a:r>
                <a:r>
                  <a:rPr kumimoji="0" lang="en-US" altLang="zh-CN" sz="1200" b="0" u="none" strike="noStrike" cap="none" normalizeH="0" baseline="0" dirty="0">
                    <a:ln>
                      <a:noFill/>
                    </a:ln>
                    <a:solidFill>
                      <a:schemeClr val="tx1"/>
                    </a:solidFill>
                    <a:effectLst/>
                    <a:ea typeface="Arial Unicode MS" pitchFamily="50" charset="-127"/>
                    <a:cs typeface="Arial Unicode MS" pitchFamily="50" charset="-127"/>
                  </a:rPr>
                  <a:t>insertion(</a:t>
                </a:r>
                <a:r>
                  <a:rPr kumimoji="0" lang="en-US" altLang="zh-CN" sz="1200" b="0" u="none" strike="noStrike" cap="none" normalizeH="0" baseline="0" dirty="0" err="1">
                    <a:ln>
                      <a:noFill/>
                    </a:ln>
                    <a:solidFill>
                      <a:schemeClr val="tx1"/>
                    </a:solidFill>
                    <a:effectLst/>
                    <a:ea typeface="Arial Unicode MS" pitchFamily="50" charset="-127"/>
                    <a:cs typeface="Arial Unicode MS" pitchFamily="50" charset="-127"/>
                  </a:rPr>
                  <a:t>i,j</a:t>
                </a:r>
                <a:r>
                  <a:rPr kumimoji="0" lang="en-US" altLang="zh-CN" sz="1200" b="0" u="none" strike="noStrike" cap="none" normalizeH="0" baseline="0" dirty="0">
                    <a:ln>
                      <a:noFill/>
                    </a:ln>
                    <a:solidFill>
                      <a:schemeClr val="tx1"/>
                    </a:solidFill>
                    <a:effectLst/>
                    <a:ea typeface="Arial Unicode MS" pitchFamily="50" charset="-127"/>
                    <a:cs typeface="Arial Unicode MS" pitchFamily="50" charset="-127"/>
                  </a:rPr>
                  <a:t>) </a:t>
                </a:r>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to denote an insertion operator that inserts the origin after </a:t>
                </a:r>
                <a:r>
                  <a:rPr kumimoji="0" lang="en-US" altLang="zh-CN" sz="1200" b="0" u="none" strike="noStrike" cap="none" normalizeH="0" baseline="0" dirty="0" err="1">
                    <a:ln>
                      <a:noFill/>
                    </a:ln>
                    <a:solidFill>
                      <a:schemeClr val="tx1"/>
                    </a:solidFill>
                    <a:effectLst/>
                    <a:latin typeface="Cambria Math" panose="02040503050406030204" pitchFamily="18" charset="0"/>
                    <a:ea typeface="Arial Unicode MS" pitchFamily="50" charset="-127"/>
                    <a:cs typeface="Arial Unicode MS" pitchFamily="50" charset="-127"/>
                  </a:rPr>
                  <a:t>l_i</a:t>
                </a:r>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and inserts the destination after </a:t>
                </a:r>
                <a:r>
                  <a:rPr kumimoji="0" lang="en-US" altLang="zh-CN" sz="1200" b="0" u="none" strike="noStrike" cap="none" normalizeH="0" baseline="0" dirty="0" err="1">
                    <a:ln>
                      <a:noFill/>
                    </a:ln>
                    <a:solidFill>
                      <a:schemeClr val="tx1"/>
                    </a:solidFill>
                    <a:effectLst/>
                    <a:latin typeface="Cambria Math" panose="02040503050406030204" pitchFamily="18" charset="0"/>
                    <a:ea typeface="Arial Unicode MS" pitchFamily="50" charset="-127"/>
                    <a:cs typeface="Arial Unicode MS" pitchFamily="50" charset="-127"/>
                  </a:rPr>
                  <a:t>l_j</a:t>
                </a:r>
                <a:endPar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In the following</a:t>
                </a:r>
                <a:r>
                  <a:rPr lang="en-US" altLang="zh-CN" baseline="0" dirty="0"/>
                  <a:t> example,</a:t>
                </a:r>
                <a:r>
                  <a:rPr lang="en-US" altLang="zh-CN" dirty="0"/>
                  <a:t> we use a mark </a:t>
                </a:r>
                <a:r>
                  <a:rPr kumimoji="0" lang="en-US" altLang="zh-CN" sz="1200" b="0" u="none" strike="noStrike" cap="none" normalizeH="0" baseline="0" dirty="0">
                    <a:ln>
                      <a:noFill/>
                    </a:ln>
                    <a:solidFill>
                      <a:schemeClr val="tx1"/>
                    </a:solidFill>
                    <a:effectLst/>
                    <a:ea typeface="Arial Unicode MS" pitchFamily="50" charset="-127"/>
                    <a:cs typeface="Arial Unicode MS" pitchFamily="50" charset="-127"/>
                  </a:rPr>
                  <a:t>insertion</a:t>
                </a:r>
                <a:r>
                  <a:rPr kumimoji="0" lang="en-US" altLang="zh-CN" sz="1200" b="0" i="0" u="none" strike="noStrike" cap="none" normalizeH="0" baseline="0" dirty="0">
                    <a:ln>
                      <a:noFill/>
                    </a:ln>
                    <a:solidFill>
                      <a:schemeClr val="tx1"/>
                    </a:solidFill>
                    <a:effectLst/>
                    <a:latin typeface="Cambria Math" panose="02040503050406030204" pitchFamily="18" charset="0"/>
                    <a:ea typeface="Arial Unicode MS" pitchFamily="50" charset="-127"/>
                  </a:rPr>
                  <a:t>(</a:t>
                </a:r>
                <a:r>
                  <a:rPr lang="en-US" altLang="zh-CN" sz="1200" b="0" i="0" dirty="0" err="1">
                    <a:solidFill>
                      <a:schemeClr val="tx1"/>
                    </a:solidFill>
                    <a:latin typeface="Cambria Math" panose="02040503050406030204" pitchFamily="18" charset="0"/>
                    <a:ea typeface="Arial Unicode MS" pitchFamily="50" charset="-127"/>
                    <a:cs typeface="Arial Unicode MS" pitchFamily="50" charset="-127"/>
                  </a:rPr>
                  <a:t>𝑖</a:t>
                </a:r>
                <a:r>
                  <a:rPr kumimoji="0" lang="en-US" altLang="zh-CN" sz="1200" b="0" i="0" u="none" strike="noStrike" cap="none" normalizeH="0" baseline="0" dirty="0" err="1">
                    <a:ln>
                      <a:noFill/>
                    </a:ln>
                    <a:solidFill>
                      <a:schemeClr val="tx1"/>
                    </a:solidFill>
                    <a:effectLst/>
                    <a:latin typeface="Cambria Math" panose="02040503050406030204" pitchFamily="18" charset="0"/>
                    <a:ea typeface="Arial Unicode MS" pitchFamily="50" charset="-127"/>
                    <a:cs typeface="Arial Unicode MS" pitchFamily="50" charset="-127"/>
                  </a:rPr>
                  <a:t>,𝑗</a:t>
                </a:r>
                <a:r>
                  <a:rPr kumimoji="0" lang="en-US" altLang="zh-CN" sz="1200" b="0" i="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t>
                </a:r>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It means we insert the origin after </a:t>
                </a:r>
                <a:r>
                  <a:rPr kumimoji="0" lang="en-US" altLang="zh-CN" sz="1200" b="0" i="0" u="none" strike="noStrike" cap="none" normalizeH="0" baseline="0">
                    <a:ln>
                      <a:noFill/>
                    </a:ln>
                    <a:solidFill>
                      <a:schemeClr val="tx1"/>
                    </a:solidFill>
                    <a:effectLst/>
                    <a:latin typeface="Cambria Math" panose="02040503050406030204" pitchFamily="18" charset="0"/>
                    <a:ea typeface="Arial Unicode MS" pitchFamily="50" charset="-127"/>
                    <a:cs typeface="Arial Unicode MS" pitchFamily="50" charset="-127"/>
                  </a:rPr>
                  <a:t>𝑙_𝑖</a:t>
                </a:r>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and insert the destination after </a:t>
                </a:r>
                <a:r>
                  <a:rPr kumimoji="0" lang="en-US" altLang="zh-CN" sz="1200" b="0" i="0" u="none" strike="noStrike" cap="none" normalizeH="0" baseline="0">
                    <a:ln>
                      <a:noFill/>
                    </a:ln>
                    <a:solidFill>
                      <a:schemeClr val="tx1"/>
                    </a:solidFill>
                    <a:effectLst/>
                    <a:latin typeface="Cambria Math" panose="02040503050406030204" pitchFamily="18" charset="0"/>
                    <a:ea typeface="Arial Unicode MS" pitchFamily="50" charset="-127"/>
                    <a:cs typeface="Arial Unicode MS" pitchFamily="50" charset="-127"/>
                  </a:rPr>
                  <a:t>𝑙_𝑗</a:t>
                </a:r>
                <a:endPar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19</a:t>
            </a:fld>
            <a:endParaRPr lang="en-US" altLang="ko-KR"/>
          </a:p>
        </p:txBody>
      </p:sp>
    </p:spTree>
    <p:extLst>
      <p:ext uri="{BB962C8B-B14F-4D97-AF65-F5344CB8AC3E}">
        <p14:creationId xmlns:p14="http://schemas.microsoft.com/office/powerpoint/2010/main" val="1211076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is</a:t>
            </a:r>
            <a:r>
              <a:rPr lang="en-US" altLang="zh-CN" baseline="0" dirty="0"/>
              <a:t> the outline, </a:t>
            </a:r>
            <a:r>
              <a:rPr lang="en-US" altLang="zh-CN" dirty="0"/>
              <a:t>and I will start with </a:t>
            </a:r>
            <a:r>
              <a:rPr lang="en-US" altLang="zh-CN" baseline="0" dirty="0"/>
              <a:t>the background.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46578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备注占位符 1">
                <a:extLst>
                  <a:ext uri="{FF2B5EF4-FFF2-40B4-BE49-F238E27FC236}">
                    <a16:creationId xmlns:a16="http://schemas.microsoft.com/office/drawing/2014/main" id="{C287709A-23BA-4092-824A-0BFDBA66AE64}"/>
                  </a:ext>
                </a:extLst>
              </p:cNvPr>
              <p:cNvSpPr>
                <a:spLocks noGrp="1"/>
              </p:cNvSpPr>
              <p:nvPr>
                <p:ph type="body" idx="1"/>
              </p:nvPr>
            </p:nvSpPr>
            <p:spPr/>
            <p:txBody>
              <a:bodyPr/>
              <a:lstStyle/>
              <a:p>
                <a:r>
                  <a:rPr lang="en-US" altLang="zh-CN" dirty="0"/>
                  <a:t>To calculate the maximum flow time of each insertion (</a:t>
                </a:r>
                <a:r>
                  <a:rPr lang="en-US" altLang="zh-CN" dirty="0" err="1"/>
                  <a:t>i,j</a:t>
                </a:r>
                <a:r>
                  <a:rPr lang="en-US" altLang="zh-CN" dirty="0"/>
                  <a:t>),</a:t>
                </a:r>
                <a:r>
                  <a:rPr lang="en-US" altLang="zh-CN" baseline="0" dirty="0"/>
                  <a:t> the basic idea of our framework is to</a:t>
                </a:r>
                <a:r>
                  <a:rPr lang="en-US" altLang="zh-CN" dirty="0"/>
                  <a:t> partition the set of requests R^{plus} into four parts:</a:t>
                </a:r>
              </a:p>
              <a:p>
                <a:r>
                  <a:rPr lang="en-US" altLang="zh-CN" baseline="0" dirty="0"/>
                  <a:t>R_1 are the requests delivered before the </a:t>
                </a:r>
                <a:r>
                  <a:rPr lang="en-US" altLang="zh-CN" baseline="0" dirty="0" err="1"/>
                  <a:t>i-</a:t>
                </a:r>
                <a:r>
                  <a:rPr lang="en-US" altLang="zh-CN" dirty="0" err="1"/>
                  <a:t>th</a:t>
                </a:r>
                <a:r>
                  <a:rPr lang="en-US" altLang="zh-CN" dirty="0"/>
                  <a:t> location.</a:t>
                </a:r>
                <a:r>
                  <a:rPr lang="en-US" altLang="zh-CN" baseline="0" dirty="0"/>
                  <a:t> They are not influenced by insertion.</a:t>
                </a:r>
              </a:p>
              <a:p>
                <a:r>
                  <a:rPr lang="en-US" altLang="zh-CN" baseline="0" dirty="0"/>
                  <a:t>R_2 are</a:t>
                </a:r>
                <a:r>
                  <a:rPr lang="en-US" altLang="zh-CN" dirty="0"/>
                  <a:t> the requests </a:t>
                </a:r>
                <a:r>
                  <a:rPr lang="en-US" altLang="zh-CN" baseline="0" dirty="0"/>
                  <a:t>delivered </a:t>
                </a:r>
                <a:r>
                  <a:rPr lang="en-US" altLang="zh-CN" dirty="0"/>
                  <a:t>between the </a:t>
                </a:r>
                <a:r>
                  <a:rPr lang="en-US" altLang="zh-CN" dirty="0" err="1"/>
                  <a:t>i-th</a:t>
                </a:r>
                <a:r>
                  <a:rPr lang="en-US" altLang="zh-CN" dirty="0"/>
                  <a:t> and the j-</a:t>
                </a:r>
                <a:r>
                  <a:rPr lang="en-US" altLang="zh-CN" dirty="0" err="1"/>
                  <a:t>th</a:t>
                </a:r>
                <a:r>
                  <a:rPr lang="en-US" altLang="zh-CN" dirty="0"/>
                  <a:t> locations. They are </a:t>
                </a:r>
                <a:r>
                  <a:rPr lang="en-US" altLang="zh-CN" baseline="0" dirty="0"/>
                  <a:t>influenced</a:t>
                </a:r>
                <a:r>
                  <a:rPr lang="en-US" altLang="zh-CN" dirty="0"/>
                  <a:t> by</a:t>
                </a:r>
                <a:r>
                  <a:rPr lang="en-US" altLang="zh-CN" baseline="0" dirty="0"/>
                  <a:t> </a:t>
                </a:r>
                <a:r>
                  <a:rPr lang="en-US" altLang="zh-CN" dirty="0"/>
                  <a:t>inserting</a:t>
                </a:r>
                <a:r>
                  <a:rPr lang="en-US" altLang="zh-CN" baseline="0" dirty="0"/>
                  <a:t> the origin only</a:t>
                </a:r>
                <a:r>
                  <a:rPr lang="en-US" altLang="zh-CN" dirty="0"/>
                  <a:t>.</a:t>
                </a:r>
              </a:p>
              <a:p>
                <a:r>
                  <a:rPr lang="en-US" altLang="zh-CN" baseline="0" dirty="0"/>
                  <a:t>R_3 are</a:t>
                </a:r>
                <a:r>
                  <a:rPr lang="en-US" altLang="zh-CN" dirty="0"/>
                  <a:t> the requests </a:t>
                </a:r>
                <a:r>
                  <a:rPr lang="en-US" altLang="zh-CN" baseline="0" dirty="0"/>
                  <a:t>delivered </a:t>
                </a:r>
                <a:r>
                  <a:rPr lang="en-US" altLang="zh-CN" dirty="0"/>
                  <a:t>after the j-</a:t>
                </a:r>
                <a:r>
                  <a:rPr lang="en-US" altLang="zh-CN" dirty="0" err="1"/>
                  <a:t>th</a:t>
                </a:r>
                <a:r>
                  <a:rPr lang="en-US" altLang="zh-CN" dirty="0"/>
                  <a:t> location. They are </a:t>
                </a:r>
                <a:r>
                  <a:rPr lang="en-US" altLang="zh-CN" baseline="0" dirty="0"/>
                  <a:t>influenced</a:t>
                </a:r>
                <a:r>
                  <a:rPr lang="en-US" altLang="zh-CN" dirty="0"/>
                  <a:t> by inserting both the origin and the destination.</a:t>
                </a:r>
              </a:p>
              <a:p>
                <a:r>
                  <a:rPr lang="en-US" altLang="zh-CN" baseline="0" dirty="0"/>
                  <a:t>R_4 </a:t>
                </a:r>
                <a:r>
                  <a:rPr lang="en-US" altLang="zh-CN" dirty="0"/>
                  <a:t>only</a:t>
                </a:r>
                <a:r>
                  <a:rPr lang="en-US" altLang="zh-CN" baseline="0" dirty="0"/>
                  <a:t> contains the new request r^{prime}</a:t>
                </a:r>
                <a:r>
                  <a:rPr lang="en-US" altLang="zh-CN" dirty="0"/>
                  <a:t>.</a:t>
                </a:r>
              </a:p>
              <a:p>
                <a:endParaRPr lang="en-US" altLang="zh-CN" dirty="0"/>
              </a:p>
              <a:p>
                <a:r>
                  <a:rPr lang="en-US" altLang="zh-CN" dirty="0"/>
                  <a:t>Then, we use mf_1 to represent the maximum flow time of all requests in</a:t>
                </a:r>
                <a:r>
                  <a:rPr lang="en-US" altLang="zh-CN" baseline="0" dirty="0"/>
                  <a:t> R_1. And the meanings of mf_{2, 3 and 4} </a:t>
                </a:r>
                <a:r>
                  <a:rPr lang="en-US" altLang="zh-CN" dirty="0"/>
                  <a:t>are similar</a:t>
                </a:r>
                <a:r>
                  <a:rPr lang="en-US" altLang="zh-CN" baseline="0" dirty="0"/>
                  <a:t> to mf_1</a:t>
                </a:r>
                <a:r>
                  <a:rPr lang="en-US" altLang="zh-CN" dirty="0"/>
                  <a:t>. </a:t>
                </a:r>
              </a:p>
              <a:p>
                <a:endParaRPr lang="en-US" altLang="zh-CN" dirty="0"/>
              </a:p>
              <a:p>
                <a:r>
                  <a:rPr lang="en-US" altLang="zh-CN" dirty="0"/>
                  <a:t>Thus, </a:t>
                </a:r>
                <a:r>
                  <a:rPr kumimoji="1" lang="en-US" altLang="zh-CN" sz="1200" kern="1200" dirty="0">
                    <a:solidFill>
                      <a:schemeClr val="tx1"/>
                    </a:solidFill>
                    <a:effectLst/>
                    <a:latin typeface="Gulim" charset="0"/>
                    <a:ea typeface="MS PGothic" pitchFamily="34" charset="-128"/>
                    <a:cs typeface="Gulim" charset="0"/>
                  </a:rPr>
                  <a:t>calculating </a:t>
                </a:r>
                <a:r>
                  <a:rPr lang="en-US" altLang="zh-CN" dirty="0"/>
                  <a:t>the maximum flow time of each insertion(</a:t>
                </a:r>
                <a:r>
                  <a:rPr lang="en-US" altLang="zh-CN" dirty="0" err="1"/>
                  <a:t>i,j</a:t>
                </a:r>
                <a:r>
                  <a:rPr lang="en-US" altLang="zh-CN" dirty="0"/>
                  <a:t>) is equivalent to finding the maximum value among</a:t>
                </a:r>
                <a:r>
                  <a:rPr lang="en-US" altLang="zh-CN" baseline="0" dirty="0"/>
                  <a:t> mf_1 to mf_4.</a:t>
                </a:r>
                <a:endParaRPr lang="zh-CN" altLang="en-US" dirty="0"/>
              </a:p>
            </p:txBody>
          </p:sp>
        </mc:Choice>
        <mc:Fallback xmlns="">
          <p:sp>
            <p:nvSpPr>
              <p:cNvPr id="2" name="备注占位符 1">
                <a:extLst>
                  <a:ext uri="{FF2B5EF4-FFF2-40B4-BE49-F238E27FC236}">
                    <a16:creationId xmlns:a16="http://schemas.microsoft.com/office/drawing/2014/main" id="{C287709A-23BA-4092-824A-0BFDBA66AE64}"/>
                  </a:ext>
                </a:extLst>
              </p:cNvPr>
              <p:cNvSpPr>
                <a:spLocks noGrp="1"/>
              </p:cNvSpPr>
              <p:nvPr>
                <p:ph type="body" idx="1"/>
              </p:nvPr>
            </p:nvSpPr>
            <p:spPr/>
            <p:txBody>
              <a:bodyPr/>
              <a:lstStyle/>
              <a:p>
                <a:r>
                  <a:rPr lang="en-US" altLang="zh-CN" dirty="0"/>
                  <a:t>The basic idea of our framework is partition the set of requests </a:t>
                </a:r>
                <a:r>
                  <a:rPr lang="zh-CN" altLang="en-US" dirty="0"/>
                  <a:t>𝑅</a:t>
                </a:r>
                <a:r>
                  <a:rPr lang="en-US" altLang="zh-CN" dirty="0"/>
                  <a:t>^+ into four parts:</a:t>
                </a:r>
              </a:p>
              <a:p>
                <a:r>
                  <a:rPr lang="en-US" altLang="zh-CN" b="0" i="0">
                    <a:latin typeface="Cambria Math" panose="02040503050406030204" pitchFamily="18" charset="0"/>
                  </a:rPr>
                  <a:t>𝑅_1</a:t>
                </a:r>
                <a:r>
                  <a:rPr lang="zh-CN" altLang="en-US" dirty="0"/>
                  <a:t> </a:t>
                </a:r>
                <a:r>
                  <a:rPr lang="en-US" altLang="zh-CN" dirty="0"/>
                  <a:t>contains</a:t>
                </a:r>
                <a:r>
                  <a:rPr lang="en-US" altLang="zh-CN" baseline="0" dirty="0"/>
                  <a:t> the requests before </a:t>
                </a:r>
                <a:r>
                  <a:rPr lang="en-US" altLang="zh-CN" b="0" i="0" baseline="0">
                    <a:latin typeface="Cambria Math" panose="02040503050406030204" pitchFamily="18" charset="0"/>
                  </a:rPr>
                  <a:t>𝑖</a:t>
                </a:r>
                <a:r>
                  <a:rPr lang="en-US" altLang="zh-CN" dirty="0"/>
                  <a:t>-</a:t>
                </a:r>
                <a:r>
                  <a:rPr lang="en-US" altLang="zh-CN" dirty="0" err="1"/>
                  <a:t>th</a:t>
                </a:r>
                <a:r>
                  <a:rPr lang="en-US" altLang="zh-CN" dirty="0"/>
                  <a:t> location,</a:t>
                </a:r>
                <a:r>
                  <a:rPr lang="en-US" altLang="zh-CN" baseline="0" dirty="0"/>
                  <a:t> whose objective are not influenced by this insertion.</a:t>
                </a:r>
              </a:p>
              <a:p>
                <a:r>
                  <a:rPr lang="en-US" altLang="zh-CN" i="0" dirty="0">
                    <a:latin typeface="Cambria Math" panose="02040503050406030204" pitchFamily="18" charset="0"/>
                  </a:rPr>
                  <a:t>𝑅_2</a:t>
                </a:r>
                <a:r>
                  <a:rPr lang="en-US" altLang="zh-CN" dirty="0"/>
                  <a:t> contains the requests whose destinations are between the </a:t>
                </a:r>
                <a:r>
                  <a:rPr lang="en-US" altLang="zh-CN" dirty="0" err="1"/>
                  <a:t>i-th</a:t>
                </a:r>
                <a:r>
                  <a:rPr lang="en-US" altLang="zh-CN" dirty="0"/>
                  <a:t> and the j-</a:t>
                </a:r>
                <a:r>
                  <a:rPr lang="en-US" altLang="zh-CN" dirty="0" err="1"/>
                  <a:t>th.</a:t>
                </a:r>
                <a:r>
                  <a:rPr lang="en-US" altLang="zh-CN" dirty="0"/>
                  <a:t>  All the requests in this set are influenced by</a:t>
                </a:r>
                <a:r>
                  <a:rPr lang="en-US" altLang="zh-CN" baseline="0" dirty="0"/>
                  <a:t> </a:t>
                </a:r>
                <a:r>
                  <a:rPr lang="en-US" altLang="zh-CN" dirty="0"/>
                  <a:t>inserting</a:t>
                </a:r>
                <a:r>
                  <a:rPr lang="en-US" altLang="zh-CN" baseline="0" dirty="0"/>
                  <a:t> the origin</a:t>
                </a:r>
                <a:r>
                  <a:rPr lang="en-US" altLang="zh-CN" dirty="0"/>
                  <a:t>.</a:t>
                </a:r>
              </a:p>
              <a:p>
                <a:r>
                  <a:rPr lang="en-US" altLang="zh-CN" dirty="0"/>
                  <a:t>R3 contains the requests whose destinations are after the j-</a:t>
                </a:r>
                <a:r>
                  <a:rPr lang="en-US" altLang="zh-CN" dirty="0" err="1"/>
                  <a:t>th</a:t>
                </a:r>
                <a:r>
                  <a:rPr lang="en-US" altLang="zh-CN" dirty="0"/>
                  <a:t> location. All the requests in this set are influenced by inserting both origin and destination.</a:t>
                </a:r>
              </a:p>
              <a:p>
                <a:r>
                  <a:rPr lang="en-US" altLang="zh-CN" dirty="0"/>
                  <a:t>And </a:t>
                </a:r>
                <a:r>
                  <a:rPr lang="en-US" altLang="zh-CN" i="0" dirty="0">
                    <a:latin typeface="Cambria Math" panose="02040503050406030204" pitchFamily="18" charset="0"/>
                  </a:rPr>
                  <a:t>𝑅_4</a:t>
                </a:r>
                <a:r>
                  <a:rPr lang="en-US" altLang="zh-CN" dirty="0"/>
                  <a:t>, only</a:t>
                </a:r>
                <a:r>
                  <a:rPr lang="en-US" altLang="zh-CN" baseline="0" dirty="0"/>
                  <a:t> contains one request. It is the new request </a:t>
                </a:r>
                <a:r>
                  <a:rPr lang="en-US" altLang="zh-CN" b="0" i="0" baseline="0">
                    <a:latin typeface="Cambria Math" panose="02040503050406030204" pitchFamily="18" charset="0"/>
                  </a:rPr>
                  <a:t>𝑟′</a:t>
                </a:r>
                <a:r>
                  <a:rPr lang="en-US" altLang="zh-CN" dirty="0"/>
                  <a:t>.</a:t>
                </a:r>
                <a:endParaRPr lang="zh-CN" altLang="en-US" dirty="0"/>
              </a:p>
            </p:txBody>
          </p:sp>
        </mc:Fallback>
      </mc:AlternateContent>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In order to calculate mf_1</a:t>
                </a:r>
                <a:r>
                  <a:rPr lang="zh-CN" altLang="en-US" dirty="0"/>
                  <a:t> </a:t>
                </a:r>
                <a:r>
                  <a:rPr lang="en-US" altLang="zh-CN" dirty="0"/>
                  <a:t>to</a:t>
                </a:r>
                <a:r>
                  <a:rPr lang="zh-CN" altLang="en-US" dirty="0"/>
                  <a:t> </a:t>
                </a:r>
                <a:r>
                  <a:rPr lang="en-US" altLang="zh-CN" dirty="0"/>
                  <a:t>4 quickly,</a:t>
                </a:r>
                <a:r>
                  <a:rPr lang="zh-CN" altLang="en-US" dirty="0"/>
                  <a:t> </a:t>
                </a:r>
                <a:r>
                  <a:rPr lang="en-US" altLang="zh-CN" dirty="0"/>
                  <a:t>we need an O(n^2) pre-processing</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21</a:t>
            </a:fld>
            <a:endParaRPr lang="en-US" altLang="ko-KR"/>
          </a:p>
        </p:txBody>
      </p:sp>
    </p:spTree>
    <p:extLst>
      <p:ext uri="{BB962C8B-B14F-4D97-AF65-F5344CB8AC3E}">
        <p14:creationId xmlns:p14="http://schemas.microsoft.com/office/powerpoint/2010/main" val="1263826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We pre-compute a</a:t>
                </a:r>
                <a:r>
                  <a:rPr lang="zh-CN" altLang="en-US" dirty="0"/>
                  <a:t> </a:t>
                </a:r>
                <a:r>
                  <a:rPr lang="en-US" altLang="zh-CN" dirty="0"/>
                  <a:t>matrix</a:t>
                </a:r>
                <a:r>
                  <a:rPr lang="zh-CN" altLang="en-US" dirty="0"/>
                  <a:t> 𝑚𝑜𝑏𝑗</a:t>
                </a:r>
                <a:r>
                  <a:rPr lang="en-US" altLang="zh-CN" dirty="0"/>
                  <a:t>(</a:t>
                </a:r>
                <a:r>
                  <a:rPr lang="zh-CN" altLang="en-US" dirty="0"/>
                  <a:t>𝑖</a:t>
                </a:r>
                <a:r>
                  <a:rPr lang="en-US" altLang="zh-CN" dirty="0"/>
                  <a:t>,</a:t>
                </a:r>
                <a:r>
                  <a:rPr lang="zh-CN" altLang="en-US" dirty="0"/>
                  <a:t>𝑗</a:t>
                </a:r>
                <a:r>
                  <a:rPr lang="en-US" altLang="zh-CN" dirty="0"/>
                  <a:t>) which means the maximum flow time for the requests between </a:t>
                </a:r>
                <a:r>
                  <a:rPr lang="zh-CN" altLang="en-US" i="0" dirty="0">
                    <a:latin typeface="Times New Roman" panose="02020603050405020304" pitchFamily="18" charset="0"/>
                    <a:cs typeface="Times New Roman" panose="02020603050405020304" pitchFamily="18" charset="0"/>
                  </a:rPr>
                  <a:t>𝑖</a:t>
                </a:r>
                <a:r>
                  <a:rPr lang="en-US" altLang="zh-CN" i="0" dirty="0">
                    <a:latin typeface="Times New Roman" panose="02020603050405020304" pitchFamily="18" charset="0"/>
                    <a:cs typeface="Times New Roman" panose="02020603050405020304" pitchFamily="18" charset="0"/>
                  </a:rPr>
                  <a:t>-</a:t>
                </a:r>
                <a:r>
                  <a:rPr lang="zh-CN" altLang="en-US" i="0" dirty="0">
                    <a:latin typeface="Times New Roman" panose="02020603050405020304" pitchFamily="18" charset="0"/>
                    <a:cs typeface="Times New Roman" panose="02020603050405020304" pitchFamily="18" charset="0"/>
                  </a:rPr>
                  <a:t>𝑡</a:t>
                </a:r>
                <a:r>
                  <a:rPr lang="en-US" altLang="zh-CN" i="0" dirty="0">
                    <a:latin typeface="Times New Roman" panose="02020603050405020304" pitchFamily="18" charset="0"/>
                    <a:cs typeface="Times New Roman" panose="02020603050405020304" pitchFamily="18" charset="0"/>
                  </a:rPr>
                  <a:t>ℎ </a:t>
                </a:r>
                <a:r>
                  <a:rPr lang="en-US" altLang="zh-CN" dirty="0"/>
                  <a:t>and </a:t>
                </a:r>
                <a:r>
                  <a:rPr lang="zh-CN" altLang="en-US" dirty="0"/>
                  <a:t>𝑗</a:t>
                </a:r>
                <a:r>
                  <a:rPr lang="en-US" altLang="zh-CN" dirty="0"/>
                  <a:t>-</a:t>
                </a:r>
                <a:r>
                  <a:rPr lang="zh-CN" altLang="en-US" dirty="0"/>
                  <a:t>𝑡</a:t>
                </a:r>
                <a:r>
                  <a:rPr lang="en-US" altLang="zh-CN" dirty="0"/>
                  <a:t>ℎ location.</a:t>
                </a:r>
              </a:p>
              <a:p>
                <a:endParaRPr lang="en-US" altLang="zh-CN" dirty="0"/>
              </a:p>
              <a:p>
                <a:r>
                  <a:rPr lang="en-US" altLang="zh-CN" dirty="0"/>
                  <a:t>The matrix can be calculated using this </a:t>
                </a:r>
                <a:r>
                  <a:rPr kumimoji="1" lang="en-US" altLang="zh-CN" sz="1200" b="1" i="0" u="none" strike="noStrike" kern="1200" dirty="0">
                    <a:solidFill>
                      <a:schemeClr val="tx1"/>
                    </a:solidFill>
                    <a:effectLst/>
                    <a:latin typeface="Gulim" charset="0"/>
                    <a:ea typeface="MS PGothic" pitchFamily="34" charset="-128"/>
                    <a:cs typeface="Gulim" charset="0"/>
                  </a:rPr>
                  <a:t>recursion</a:t>
                </a:r>
                <a:r>
                  <a:rPr kumimoji="1" lang="en-US" altLang="zh-CN" sz="1200" b="0" i="0" kern="1200" dirty="0">
                    <a:solidFill>
                      <a:schemeClr val="tx1"/>
                    </a:solidFill>
                    <a:effectLst/>
                    <a:latin typeface="Gulim" charset="0"/>
                    <a:ea typeface="MS PGothic" pitchFamily="34" charset="-128"/>
                    <a:cs typeface="Gulim" charset="0"/>
                  </a:rPr>
                  <a:t> </a:t>
                </a:r>
                <a:r>
                  <a:rPr kumimoji="1" lang="en-US" altLang="zh-CN" sz="1200" b="1" i="0" u="none" strike="noStrike" kern="1200" dirty="0">
                    <a:solidFill>
                      <a:schemeClr val="tx1"/>
                    </a:solidFill>
                    <a:effectLst/>
                    <a:latin typeface="Gulim" charset="0"/>
                    <a:ea typeface="MS PGothic" pitchFamily="34" charset="-128"/>
                    <a:cs typeface="Gulim" charset="0"/>
                  </a:rPr>
                  <a:t>formula.</a:t>
                </a:r>
              </a:p>
            </p:txBody>
          </p:sp>
        </mc:Choice>
        <mc:Fallback xmlns="">
          <p:sp>
            <p:nvSpPr>
              <p:cNvPr id="3" name="备注占位符 2"/>
              <p:cNvSpPr>
                <a:spLocks noGrp="1"/>
              </p:cNvSpPr>
              <p:nvPr>
                <p:ph type="body" idx="1"/>
              </p:nvPr>
            </p:nvSpPr>
            <p:spPr/>
            <p:txBody>
              <a:bodyPr/>
              <a:lstStyle/>
              <a:p>
                <a:r>
                  <a:rPr lang="en-US" altLang="zh-CN" dirty="0"/>
                  <a:t>To calculate objective quickly, we have to initialize a matrix </a:t>
                </a:r>
                <a:r>
                  <a:rPr lang="en-US" altLang="zh-CN" b="0" i="0">
                    <a:latin typeface="Cambria Math" panose="02040503050406030204" pitchFamily="18" charset="0"/>
                  </a:rPr>
                  <a:t>𝑚𝑜𝑏𝑗</a:t>
                </a:r>
                <a:endParaRPr lang="en-US" altLang="zh-CN" dirty="0"/>
              </a:p>
              <a:p>
                <a:r>
                  <a:rPr lang="zh-CN" altLang="en-US" dirty="0"/>
                  <a:t>𝑚𝑜𝑏𝑗</a:t>
                </a:r>
                <a:r>
                  <a:rPr lang="en-US" altLang="zh-CN" dirty="0"/>
                  <a:t>(</a:t>
                </a:r>
                <a:r>
                  <a:rPr lang="zh-CN" altLang="en-US" dirty="0"/>
                  <a:t>𝑖</a:t>
                </a:r>
                <a:r>
                  <a:rPr lang="en-US" altLang="zh-CN" dirty="0"/>
                  <a:t>,</a:t>
                </a:r>
                <a:r>
                  <a:rPr lang="zh-CN" altLang="en-US" dirty="0"/>
                  <a:t>𝑗</a:t>
                </a:r>
                <a:r>
                  <a:rPr lang="en-US" altLang="zh-CN" dirty="0"/>
                  <a:t>) means the maximum objective for requests between </a:t>
                </a:r>
                <a:r>
                  <a:rPr lang="zh-CN" altLang="en-US" dirty="0"/>
                  <a:t>𝑖</a:t>
                </a:r>
                <a:r>
                  <a:rPr lang="en-US" altLang="zh-CN" dirty="0"/>
                  <a:t>-</a:t>
                </a:r>
                <a:r>
                  <a:rPr lang="zh-CN" altLang="en-US" dirty="0"/>
                  <a:t>𝑡</a:t>
                </a:r>
                <a:r>
                  <a:rPr lang="en-US" altLang="zh-CN" dirty="0"/>
                  <a:t>ℎ and </a:t>
                </a:r>
                <a:r>
                  <a:rPr lang="zh-CN" altLang="en-US" dirty="0"/>
                  <a:t>𝑗</a:t>
                </a:r>
                <a:r>
                  <a:rPr lang="en-US" altLang="zh-CN" dirty="0"/>
                  <a:t>-</a:t>
                </a:r>
                <a:r>
                  <a:rPr lang="zh-CN" altLang="en-US" dirty="0"/>
                  <a:t>𝑡</a:t>
                </a:r>
                <a:r>
                  <a:rPr lang="en-US" altLang="zh-CN" dirty="0"/>
                  <a:t>ℎ location</a:t>
                </a:r>
              </a:p>
              <a:p>
                <a:r>
                  <a:rPr lang="en-US" altLang="zh-CN" dirty="0"/>
                  <a:t>For a example, (click)</a:t>
                </a:r>
              </a:p>
              <a:p>
                <a:r>
                  <a:rPr lang="zh-CN" altLang="en-US" dirty="0"/>
                  <a:t>𝑚𝑜𝑏𝑗</a:t>
                </a:r>
                <a:r>
                  <a:rPr lang="en-US" altLang="zh-CN" dirty="0"/>
                  <a:t>(1,4) is calculated by the requests in range (1,4).</a:t>
                </a:r>
              </a:p>
              <a:p>
                <a:r>
                  <a:rPr lang="en-US" altLang="zh-CN" dirty="0"/>
                  <a:t>We find that only request </a:t>
                </a:r>
                <a:r>
                  <a:rPr lang="zh-CN" altLang="en-US" dirty="0"/>
                  <a:t>𝑟</a:t>
                </a:r>
                <a:r>
                  <a:rPr lang="en-US" altLang="zh-CN" dirty="0"/>
                  <a:t>_1 is finished in this range.</a:t>
                </a:r>
              </a:p>
              <a:p>
                <a:r>
                  <a:rPr lang="en-US" altLang="zh-CN" dirty="0"/>
                  <a:t>So the objective is 2+2+5.7+4.5−0=14.2</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22</a:t>
            </a:fld>
            <a:endParaRPr lang="en-US" altLang="ko-KR"/>
          </a:p>
        </p:txBody>
      </p:sp>
    </p:spTree>
    <p:extLst>
      <p:ext uri="{BB962C8B-B14F-4D97-AF65-F5344CB8AC3E}">
        <p14:creationId xmlns:p14="http://schemas.microsoft.com/office/powerpoint/2010/main" val="1554388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For example, we calculate </a:t>
                </a:r>
                <a:r>
                  <a:rPr lang="en-US" altLang="zh-CN" dirty="0" err="1"/>
                  <a:t>mobj</a:t>
                </a:r>
                <a:r>
                  <a:rPr lang="en-US" altLang="zh-CN" dirty="0"/>
                  <a:t>(1,4). According to the formula, l_4 is not a destination and is actually the origin of request r_3. </a:t>
                </a:r>
              </a:p>
              <a:p>
                <a:endParaRPr lang="en-US" altLang="zh-CN" dirty="0"/>
              </a:p>
              <a:p>
                <a:r>
                  <a:rPr lang="en-US" altLang="zh-CN" dirty="0"/>
                  <a:t>Thus, the second term is zero, and</a:t>
                </a:r>
                <a:r>
                  <a:rPr lang="en-US" altLang="zh-CN" baseline="0" dirty="0"/>
                  <a:t> </a:t>
                </a:r>
                <a:r>
                  <a:rPr lang="en-US" altLang="zh-CN" dirty="0" err="1"/>
                  <a:t>mobj</a:t>
                </a:r>
                <a:r>
                  <a:rPr lang="en-US" altLang="zh-CN" dirty="0"/>
                  <a:t>(1,4) </a:t>
                </a:r>
                <a:r>
                  <a:rPr kumimoji="0" lang="en-US" altLang="zh-CN" sz="1200" b="0" u="none" strike="noStrike" cap="none" normalizeH="0" baseline="0" dirty="0">
                    <a:ln>
                      <a:noFill/>
                    </a:ln>
                    <a:solidFill>
                      <a:schemeClr val="tx1"/>
                    </a:solidFill>
                    <a:effectLst/>
                    <a:ea typeface="Arial Unicode MS" pitchFamily="50" charset="-127"/>
                    <a:cs typeface="Arial Unicode MS" pitchFamily="50" charset="-127"/>
                  </a:rPr>
                  <a:t>is the same as </a:t>
                </a:r>
                <a:r>
                  <a:rPr kumimoji="0" lang="en-US" altLang="zh-CN" sz="1200" b="0" u="none" strike="noStrike" cap="none" normalizeH="0" baseline="0" dirty="0" err="1">
                    <a:ln>
                      <a:noFill/>
                    </a:ln>
                    <a:solidFill>
                      <a:schemeClr val="tx1"/>
                    </a:solidFill>
                    <a:effectLst/>
                    <a:ea typeface="Arial Unicode MS" pitchFamily="50" charset="-127"/>
                    <a:cs typeface="Arial Unicode MS" pitchFamily="50" charset="-127"/>
                  </a:rPr>
                  <a:t>mobj</a:t>
                </a:r>
                <a:r>
                  <a:rPr kumimoji="0" lang="en-US" altLang="zh-CN" sz="1200" b="0" u="none" strike="noStrike" cap="none" normalizeH="0" baseline="0" dirty="0">
                    <a:ln>
                      <a:noFill/>
                    </a:ln>
                    <a:solidFill>
                      <a:schemeClr val="tx1"/>
                    </a:solidFill>
                    <a:effectLst/>
                    <a:ea typeface="Arial Unicode MS" pitchFamily="50" charset="-127"/>
                    <a:cs typeface="Arial Unicode MS" pitchFamily="50" charset="-127"/>
                  </a:rPr>
                  <a:t>(1,3), which has the value </a:t>
                </a:r>
                <a14:m>
                  <m:oMath xmlns:m="http://schemas.openxmlformats.org/officeDocument/2006/math">
                    <m:r>
                      <a:rPr lang="en-US" altLang="zh-CN" sz="1200" b="0" i="1" dirty="0" smtClean="0">
                        <a:solidFill>
                          <a:schemeClr val="tx1"/>
                        </a:solidFill>
                        <a:latin typeface="Cambria Math" panose="02040503050406030204" pitchFamily="18" charset="0"/>
                        <a:ea typeface="Arial Unicode MS" pitchFamily="50" charset="-127"/>
                        <a:cs typeface="Arial Unicode MS" pitchFamily="50" charset="-127"/>
                      </a:rPr>
                      <m:t>12.2</m:t>
                    </m:r>
                  </m:oMath>
                </a14:m>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t>
                </a:r>
              </a:p>
              <a:p>
                <a:endParaRPr lang="en-US" altLang="zh-CN" dirty="0"/>
              </a:p>
            </p:txBody>
          </p:sp>
        </mc:Choice>
        <mc:Fallback xmlns="">
          <p:sp>
            <p:nvSpPr>
              <p:cNvPr id="3" name="备注占位符 2"/>
              <p:cNvSpPr>
                <a:spLocks noGrp="1"/>
              </p:cNvSpPr>
              <p:nvPr>
                <p:ph type="body" idx="1"/>
              </p:nvPr>
            </p:nvSpPr>
            <p:spPr/>
            <p:txBody>
              <a:bodyPr/>
              <a:lstStyle/>
              <a:p>
                <a:r>
                  <a:rPr lang="en-US" altLang="zh-CN" dirty="0"/>
                  <a:t>To calculate objective quickly, we have to initialize a matrix </a:t>
                </a:r>
                <a:r>
                  <a:rPr lang="en-US" altLang="zh-CN" b="0" i="0">
                    <a:latin typeface="Cambria Math" panose="02040503050406030204" pitchFamily="18" charset="0"/>
                  </a:rPr>
                  <a:t>𝑚𝑜𝑏𝑗</a:t>
                </a:r>
                <a:endParaRPr lang="en-US" altLang="zh-CN" dirty="0"/>
              </a:p>
              <a:p>
                <a:r>
                  <a:rPr lang="zh-CN" altLang="en-US" dirty="0"/>
                  <a:t>𝑚𝑜𝑏𝑗</a:t>
                </a:r>
                <a:r>
                  <a:rPr lang="en-US" altLang="zh-CN" dirty="0"/>
                  <a:t>(</a:t>
                </a:r>
                <a:r>
                  <a:rPr lang="zh-CN" altLang="en-US" dirty="0"/>
                  <a:t>𝑖</a:t>
                </a:r>
                <a:r>
                  <a:rPr lang="en-US" altLang="zh-CN" dirty="0"/>
                  <a:t>,</a:t>
                </a:r>
                <a:r>
                  <a:rPr lang="zh-CN" altLang="en-US" dirty="0"/>
                  <a:t>𝑗</a:t>
                </a:r>
                <a:r>
                  <a:rPr lang="en-US" altLang="zh-CN" dirty="0"/>
                  <a:t>) means the maximum objective for requests between </a:t>
                </a:r>
                <a:r>
                  <a:rPr lang="zh-CN" altLang="en-US" dirty="0"/>
                  <a:t>𝑖</a:t>
                </a:r>
                <a:r>
                  <a:rPr lang="en-US" altLang="zh-CN" dirty="0"/>
                  <a:t>-</a:t>
                </a:r>
                <a:r>
                  <a:rPr lang="zh-CN" altLang="en-US" dirty="0"/>
                  <a:t>𝑡</a:t>
                </a:r>
                <a:r>
                  <a:rPr lang="en-US" altLang="zh-CN" dirty="0"/>
                  <a:t>ℎ and </a:t>
                </a:r>
                <a:r>
                  <a:rPr lang="zh-CN" altLang="en-US" dirty="0"/>
                  <a:t>𝑗</a:t>
                </a:r>
                <a:r>
                  <a:rPr lang="en-US" altLang="zh-CN" dirty="0"/>
                  <a:t>-</a:t>
                </a:r>
                <a:r>
                  <a:rPr lang="zh-CN" altLang="en-US" dirty="0"/>
                  <a:t>𝑡</a:t>
                </a:r>
                <a:r>
                  <a:rPr lang="en-US" altLang="zh-CN" dirty="0"/>
                  <a:t>ℎ location</a:t>
                </a:r>
              </a:p>
              <a:p>
                <a:r>
                  <a:rPr lang="en-US" altLang="zh-CN" dirty="0"/>
                  <a:t>For a example, (click)</a:t>
                </a:r>
              </a:p>
              <a:p>
                <a:r>
                  <a:rPr lang="zh-CN" altLang="en-US" dirty="0"/>
                  <a:t>𝑚𝑜𝑏𝑗</a:t>
                </a:r>
                <a:r>
                  <a:rPr lang="en-US" altLang="zh-CN" dirty="0"/>
                  <a:t>(1,4) is calculated by the requests in range (1,4).</a:t>
                </a:r>
              </a:p>
              <a:p>
                <a:r>
                  <a:rPr lang="en-US" altLang="zh-CN" dirty="0"/>
                  <a:t>We find that only request </a:t>
                </a:r>
                <a:r>
                  <a:rPr lang="zh-CN" altLang="en-US" dirty="0"/>
                  <a:t>𝑟</a:t>
                </a:r>
                <a:r>
                  <a:rPr lang="en-US" altLang="zh-CN" dirty="0"/>
                  <a:t>_1 is finished in this range.</a:t>
                </a:r>
              </a:p>
              <a:p>
                <a:r>
                  <a:rPr lang="en-US" altLang="zh-CN" dirty="0"/>
                  <a:t>So the objective is 2+2+5.7+4.5−0=14.2</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23</a:t>
            </a:fld>
            <a:endParaRPr lang="en-US" altLang="ko-KR"/>
          </a:p>
        </p:txBody>
      </p:sp>
    </p:spTree>
    <p:extLst>
      <p:ext uri="{BB962C8B-B14F-4D97-AF65-F5344CB8AC3E}">
        <p14:creationId xmlns:p14="http://schemas.microsoft.com/office/powerpoint/2010/main" val="1857870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We next introduce how to calculate objective and check constraints in O(1) time</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24</a:t>
            </a:fld>
            <a:endParaRPr lang="en-US" altLang="ko-KR"/>
          </a:p>
        </p:txBody>
      </p:sp>
    </p:spTree>
    <p:extLst>
      <p:ext uri="{BB962C8B-B14F-4D97-AF65-F5344CB8AC3E}">
        <p14:creationId xmlns:p14="http://schemas.microsoft.com/office/powerpoint/2010/main" val="2722318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Here are the detailed</a:t>
                </a:r>
                <a:r>
                  <a:rPr lang="en-US" altLang="zh-CN" baseline="0" dirty="0"/>
                  <a:t> </a:t>
                </a:r>
                <a:r>
                  <a:rPr lang="en-US" altLang="zh-CN" dirty="0"/>
                  <a:t>formulas of</a:t>
                </a:r>
                <a:r>
                  <a:rPr lang="en-US" altLang="zh-CN" baseline="0" dirty="0"/>
                  <a:t> mf_1 to 4.</a:t>
                </a:r>
              </a:p>
              <a:p>
                <a:endParaRPr lang="en-US" altLang="zh-CN" baseline="0" dirty="0"/>
              </a:p>
              <a:p>
                <a:r>
                  <a:rPr lang="en-US" altLang="zh-CN" baseline="0" dirty="0"/>
                  <a:t>Let's take the calculation of mf_2 as an example, where the requests are influenced by inserting the origin only. mf_2 consists of two terms. The first term represents the detour due to inserting the origin after </a:t>
                </a:r>
                <a:r>
                  <a:rPr lang="en-US" altLang="zh-CN" baseline="0" dirty="0" err="1"/>
                  <a:t>l_i</a:t>
                </a:r>
                <a:r>
                  <a:rPr lang="en-US" altLang="zh-CN" baseline="0" dirty="0"/>
                  <a:t>. The second term is directly obtained from the </a:t>
                </a:r>
                <a:r>
                  <a:rPr lang="en-US" altLang="zh-CN" baseline="0" dirty="0" err="1"/>
                  <a:t>mobj</a:t>
                </a:r>
                <a:r>
                  <a:rPr lang="en-US" altLang="zh-CN" baseline="0" dirty="0"/>
                  <a:t> matrix derived in the pre-processing. Both terms can be calculated in O(1) time. The formulas of mf1, 3, 4 are obtained in a similar way.</a:t>
                </a:r>
              </a:p>
              <a:p>
                <a:endParaRPr lang="en-US" altLang="zh-CN" dirty="0"/>
              </a:p>
              <a:p>
                <a:r>
                  <a:rPr lang="en-US" altLang="zh-CN" dirty="0"/>
                  <a:t>Using these formulas, we can calculate the objective in O(1) time.</a:t>
                </a:r>
              </a:p>
            </p:txBody>
          </p:sp>
        </mc:Choice>
        <mc:Fallback xmlns="">
          <p:sp>
            <p:nvSpPr>
              <p:cNvPr id="3" name="备注占位符 2"/>
              <p:cNvSpPr>
                <a:spLocks noGrp="1"/>
              </p:cNvSpPr>
              <p:nvPr>
                <p:ph type="body" idx="1"/>
              </p:nvPr>
            </p:nvSpPr>
            <p:spPr/>
            <p:txBody>
              <a:bodyPr/>
              <a:lstStyle/>
              <a:p>
                <a:r>
                  <a:rPr lang="en-US" altLang="zh-CN" dirty="0"/>
                  <a:t>Here are the formulas of </a:t>
                </a:r>
                <a:r>
                  <a:rPr lang="en-US" altLang="zh-CN" b="0" i="0">
                    <a:latin typeface="Cambria Math" panose="02040503050406030204" pitchFamily="18" charset="0"/>
                  </a:rPr>
                  <a:t>𝑚𝑓_1,𝑚𝑓_2,𝑚𝑓_3</a:t>
                </a:r>
                <a:r>
                  <a:rPr lang="zh-CN" altLang="en-US" dirty="0"/>
                  <a:t> </a:t>
                </a:r>
                <a:r>
                  <a:rPr lang="en-US" altLang="zh-CN" dirty="0"/>
                  <a:t>and </a:t>
                </a:r>
                <a:r>
                  <a:rPr lang="en-US" altLang="zh-CN" b="0" i="0">
                    <a:latin typeface="Cambria Math" panose="02040503050406030204" pitchFamily="18" charset="0"/>
                  </a:rPr>
                  <a:t>𝑚𝑓_4</a:t>
                </a:r>
                <a:endParaRPr lang="en-US" altLang="zh-CN" dirty="0"/>
              </a:p>
              <a:p>
                <a:r>
                  <a:rPr lang="en-US" altLang="zh-CN" dirty="0"/>
                  <a:t>By these formulas, we can calculate the objective in </a:t>
                </a:r>
                <a:r>
                  <a:rPr lang="en-US" altLang="zh-CN" b="0" i="0">
                    <a:latin typeface="Cambria Math" panose="02040503050406030204" pitchFamily="18" charset="0"/>
                  </a:rPr>
                  <a:t>𝑂(1)</a:t>
                </a:r>
                <a:r>
                  <a:rPr lang="zh-CN" altLang="en-US" dirty="0"/>
                  <a:t> </a:t>
                </a:r>
                <a:r>
                  <a:rPr lang="en-US" altLang="zh-CN" dirty="0"/>
                  <a:t>time.</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25</a:t>
            </a:fld>
            <a:endParaRPr lang="en-US" altLang="ko-KR"/>
          </a:p>
        </p:txBody>
      </p:sp>
    </p:spTree>
    <p:extLst>
      <p:ext uri="{BB962C8B-B14F-4D97-AF65-F5344CB8AC3E}">
        <p14:creationId xmlns:p14="http://schemas.microsoft.com/office/powerpoint/2010/main" val="4179359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Here is an example</a:t>
                </a:r>
                <a:r>
                  <a:rPr lang="en-US" altLang="zh-CN" baseline="0" dirty="0"/>
                  <a:t> to calculate the objective of insertion (1,5)</a:t>
                </a:r>
                <a:endParaRPr lang="en-US" altLang="zh-CN" dirty="0"/>
              </a:p>
              <a:p>
                <a:endParaRPr lang="en-US" altLang="zh-CN" dirty="0"/>
              </a:p>
              <a:p>
                <a:r>
                  <a:rPr lang="en-US" altLang="zh-CN" dirty="0"/>
                  <a:t>Which means inserting the origin after l_1 (the node with label 1) and destination after l_5 (the node</a:t>
                </a:r>
                <a:r>
                  <a:rPr lang="en-US" altLang="zh-CN" baseline="0" dirty="0"/>
                  <a:t> with label 5)</a:t>
                </a:r>
                <a:endParaRPr lang="en-US" altLang="zh-CN" dirty="0"/>
              </a:p>
              <a:p>
                <a:endParaRPr lang="en-US" altLang="zh-CN" dirty="0"/>
              </a:p>
              <a:p>
                <a:r>
                  <a:rPr lang="en-US" altLang="zh-CN" dirty="0"/>
                  <a:t>First, we calculate</a:t>
                </a:r>
                <a:r>
                  <a:rPr lang="en-US" altLang="zh-CN" baseline="0" dirty="0"/>
                  <a:t> mf_1. </a:t>
                </a:r>
                <a:r>
                  <a:rPr lang="en-US" altLang="zh-CN" dirty="0"/>
                  <a:t>In this example, there is no requests finished before</a:t>
                </a:r>
                <a:r>
                  <a:rPr lang="en-US" altLang="zh-CN" baseline="0" dirty="0"/>
                  <a:t> l_1</a:t>
                </a:r>
                <a:r>
                  <a:rPr lang="en-US" altLang="zh-CN" dirty="0"/>
                  <a:t>.</a:t>
                </a:r>
              </a:p>
              <a:p>
                <a:r>
                  <a:rPr lang="en-US" altLang="zh-CN" dirty="0"/>
                  <a:t>Thus, R_1</a:t>
                </a:r>
                <a:r>
                  <a:rPr lang="zh-CN" altLang="en-US" dirty="0"/>
                  <a:t> </a:t>
                </a:r>
                <a:r>
                  <a:rPr lang="en-US" altLang="zh-CN" dirty="0"/>
                  <a:t>is empty and mf_1 equals </a:t>
                </a:r>
                <a:r>
                  <a:rPr lang="en-US" altLang="zh-CN" dirty="0" err="1"/>
                  <a:t>mobj</a:t>
                </a:r>
                <a:r>
                  <a:rPr lang="en-US" altLang="zh-CN" dirty="0"/>
                  <a:t> (0,1), which is 0.</a:t>
                </a:r>
              </a:p>
            </p:txBody>
          </p:sp>
        </mc:Choice>
        <mc:Fallback xmlns="">
          <p:sp>
            <p:nvSpPr>
              <p:cNvPr id="3" name="备注占位符 2"/>
              <p:cNvSpPr>
                <a:spLocks noGrp="1"/>
              </p:cNvSpPr>
              <p:nvPr>
                <p:ph type="body" idx="1"/>
              </p:nvPr>
            </p:nvSpPr>
            <p:spPr/>
            <p:txBody>
              <a:bodyPr/>
              <a:lstStyle/>
              <a:p>
                <a:r>
                  <a:rPr lang="en-US" altLang="zh-CN" dirty="0"/>
                  <a:t>This is an example for calculating insertion</a:t>
                </a:r>
                <a:r>
                  <a:rPr lang="en-US" altLang="zh-CN" i="0" dirty="0">
                    <a:latin typeface="Cambria Math" panose="02040503050406030204" pitchFamily="18" charset="0"/>
                  </a:rPr>
                  <a:t>(1,5)</a:t>
                </a:r>
                <a:endParaRPr lang="en-US" altLang="zh-CN" dirty="0"/>
              </a:p>
              <a:p>
                <a:endParaRPr lang="en-US" altLang="zh-CN" dirty="0"/>
              </a:p>
              <a:p>
                <a:r>
                  <a:rPr lang="en-US" altLang="zh-CN" dirty="0"/>
                  <a:t>First, we calculate </a:t>
                </a:r>
                <a:r>
                  <a:rPr lang="en-US" altLang="zh-CN" b="0" i="0">
                    <a:latin typeface="Cambria Math" panose="02040503050406030204" pitchFamily="18" charset="0"/>
                  </a:rPr>
                  <a:t>𝑚𝑓_1</a:t>
                </a:r>
                <a:endParaRPr lang="en-US" altLang="zh-CN" dirty="0"/>
              </a:p>
              <a:p>
                <a:r>
                  <a:rPr lang="en-US" altLang="zh-CN" dirty="0"/>
                  <a:t>In this example, there is no requests finished before </a:t>
                </a:r>
                <a:r>
                  <a:rPr lang="en-US" altLang="zh-CN" b="0" i="0">
                    <a:latin typeface="Cambria Math" panose="02040503050406030204" pitchFamily="18" charset="0"/>
                  </a:rPr>
                  <a:t>𝑙_1</a:t>
                </a:r>
                <a:r>
                  <a:rPr lang="en-US" altLang="zh-CN" dirty="0"/>
                  <a:t>.</a:t>
                </a:r>
              </a:p>
              <a:p>
                <a:r>
                  <a:rPr lang="en-US" altLang="zh-CN" dirty="0"/>
                  <a:t>Thus, </a:t>
                </a:r>
                <a:r>
                  <a:rPr lang="en-US" altLang="zh-CN" b="0" i="0">
                    <a:latin typeface="Cambria Math" panose="02040503050406030204" pitchFamily="18" charset="0"/>
                  </a:rPr>
                  <a:t>𝑅_1</a:t>
                </a:r>
                <a:r>
                  <a:rPr lang="zh-CN" altLang="en-US" dirty="0"/>
                  <a:t> </a:t>
                </a:r>
                <a:r>
                  <a:rPr lang="en-US" altLang="zh-CN" dirty="0"/>
                  <a:t>is empty and </a:t>
                </a:r>
                <a:r>
                  <a:rPr lang="en-US" altLang="zh-CN" b="0" i="0">
                    <a:latin typeface="Cambria Math" panose="02040503050406030204" pitchFamily="18" charset="0"/>
                  </a:rPr>
                  <a:t>𝑚𝑓_1</a:t>
                </a:r>
                <a:r>
                  <a:rPr lang="zh-CN" altLang="en-US" dirty="0"/>
                  <a:t> </a:t>
                </a:r>
                <a:r>
                  <a:rPr lang="en-US" altLang="zh-CN" dirty="0"/>
                  <a:t>equals 0.</a:t>
                </a:r>
              </a:p>
              <a:p>
                <a:r>
                  <a:rPr lang="en-US" altLang="zh-CN" dirty="0"/>
                  <a:t>It can be calculated by </a:t>
                </a:r>
                <a:r>
                  <a:rPr lang="en-US" altLang="zh-CN" b="0" i="0">
                    <a:latin typeface="Cambria Math" panose="02040503050406030204" pitchFamily="18" charset="0"/>
                  </a:rPr>
                  <a:t>𝑚𝑜𝑏𝑗(0,1)</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26</a:t>
            </a:fld>
            <a:endParaRPr lang="en-US" altLang="ko-KR"/>
          </a:p>
        </p:txBody>
      </p:sp>
    </p:spTree>
    <p:extLst>
      <p:ext uri="{BB962C8B-B14F-4D97-AF65-F5344CB8AC3E}">
        <p14:creationId xmlns:p14="http://schemas.microsoft.com/office/powerpoint/2010/main" val="45331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For mf_2, in the range from l_2 to l_5, two requests </a:t>
                </a:r>
                <a:r>
                  <a:rPr lang="zh-CN" altLang="en-US" dirty="0"/>
                  <a:t>𝑟</a:t>
                </a:r>
                <a:r>
                  <a:rPr lang="en-US" altLang="zh-CN" dirty="0"/>
                  <a:t>_1 and </a:t>
                </a:r>
                <a:r>
                  <a:rPr lang="zh-CN" altLang="en-US" dirty="0"/>
                  <a:t>𝑟</a:t>
                </a:r>
                <a:r>
                  <a:rPr lang="en-US" altLang="zh-CN" dirty="0"/>
                  <a:t>_3 are finished.</a:t>
                </a:r>
              </a:p>
              <a:p>
                <a:endParaRPr lang="en-US" altLang="zh-CN" dirty="0"/>
              </a:p>
              <a:p>
                <a:r>
                  <a:rPr lang="en-US" altLang="zh-CN" dirty="0"/>
                  <a:t>The maximum flow time of r_1 and r_3 is </a:t>
                </a:r>
                <a:r>
                  <a:rPr lang="en-US" altLang="zh-CN" dirty="0" err="1"/>
                  <a:t>mobj</a:t>
                </a:r>
                <a:r>
                  <a:rPr lang="en-US" altLang="zh-CN" dirty="0"/>
                  <a:t>(2,5), which equals 16.2</a:t>
                </a:r>
              </a:p>
              <a:p>
                <a:endParaRPr lang="en-US" altLang="zh-CN" dirty="0"/>
              </a:p>
              <a:p>
                <a:r>
                  <a:rPr lang="en-US" altLang="zh-CN" dirty="0"/>
                  <a:t>And this value is influenced by inserting the origin. </a:t>
                </a:r>
              </a:p>
              <a:p>
                <a:endParaRPr lang="en-US" altLang="zh-CN" dirty="0"/>
              </a:p>
              <a:p>
                <a:r>
                  <a:rPr lang="en-US" altLang="zh-CN" dirty="0"/>
                  <a:t>The detour of inserting the origin after l_1 can be calculated by 2+4.5-5.7</a:t>
                </a:r>
                <a:r>
                  <a:rPr lang="zh-CN" altLang="en-US" dirty="0"/>
                  <a:t>（</a:t>
                </a:r>
                <a:r>
                  <a:rPr lang="en-US" altLang="zh-CN" dirty="0"/>
                  <a:t>the cost of two red lines minus the blue line), which equals to 0.8.</a:t>
                </a:r>
              </a:p>
              <a:p>
                <a:endParaRPr lang="en-US" altLang="zh-CN" dirty="0"/>
              </a:p>
              <a:p>
                <a:r>
                  <a:rPr lang="en-US" altLang="zh-CN" dirty="0"/>
                  <a:t>So, the value of </a:t>
                </a:r>
                <a:r>
                  <a:rPr lang="zh-CN" altLang="en-US" dirty="0"/>
                  <a:t>𝑚𝑓</a:t>
                </a:r>
                <a:r>
                  <a:rPr lang="en-US" altLang="zh-CN" dirty="0"/>
                  <a:t>_2 is 0.8+16.2, which equals 17 </a:t>
                </a:r>
              </a:p>
              <a:p>
                <a:endParaRPr lang="zh-CN" altLang="en-US" dirty="0"/>
              </a:p>
            </p:txBody>
          </p:sp>
        </mc:Choice>
        <mc:Fallback xmlns="">
          <p:sp>
            <p:nvSpPr>
              <p:cNvPr id="3" name="备注占位符 2"/>
              <p:cNvSpPr>
                <a:spLocks noGrp="1"/>
              </p:cNvSpPr>
              <p:nvPr>
                <p:ph type="body" idx="1"/>
              </p:nvPr>
            </p:nvSpPr>
            <p:spPr/>
            <p:txBody>
              <a:bodyPr/>
              <a:lstStyle/>
              <a:p>
                <a:r>
                  <a:rPr lang="en-US" altLang="zh-CN" dirty="0"/>
                  <a:t>As for </a:t>
                </a:r>
                <a:r>
                  <a:rPr lang="en-US" altLang="zh-CN" b="0" i="0">
                    <a:latin typeface="Cambria Math" panose="02040503050406030204" pitchFamily="18" charset="0"/>
                  </a:rPr>
                  <a:t>𝑚𝑓_2</a:t>
                </a:r>
                <a:r>
                  <a:rPr lang="en-US" altLang="zh-CN" dirty="0"/>
                  <a:t>, as we can see, in range </a:t>
                </a:r>
                <a:r>
                  <a:rPr lang="en-US" altLang="zh-CN" b="0" i="0">
                    <a:latin typeface="Cambria Math" panose="02040503050406030204" pitchFamily="18" charset="0"/>
                  </a:rPr>
                  <a:t>(2,5)</a:t>
                </a:r>
                <a:r>
                  <a:rPr lang="en-US" altLang="zh-CN" dirty="0"/>
                  <a:t>,</a:t>
                </a:r>
                <a:r>
                  <a:rPr lang="zh-CN" altLang="en-US" dirty="0"/>
                  <a:t> </a:t>
                </a:r>
                <a:r>
                  <a:rPr lang="en-US" altLang="zh-CN" dirty="0"/>
                  <a:t>there are two requests finished.</a:t>
                </a:r>
              </a:p>
              <a:p>
                <a:r>
                  <a:rPr lang="en-US" altLang="zh-CN" dirty="0"/>
                  <a:t>It is </a:t>
                </a:r>
                <a:r>
                  <a:rPr lang="en-US" altLang="zh-CN" b="0" i="0">
                    <a:latin typeface="Cambria Math" panose="02040503050406030204" pitchFamily="18" charset="0"/>
                  </a:rPr>
                  <a:t>𝑟_1</a:t>
                </a:r>
                <a:r>
                  <a:rPr lang="zh-CN" altLang="en-US" dirty="0"/>
                  <a:t> </a:t>
                </a:r>
                <a:r>
                  <a:rPr lang="en-US" altLang="zh-CN" dirty="0"/>
                  <a:t>and </a:t>
                </a:r>
                <a:r>
                  <a:rPr lang="en-US" altLang="zh-CN" b="0" i="0">
                    <a:latin typeface="Cambria Math" panose="02040503050406030204" pitchFamily="18" charset="0"/>
                  </a:rPr>
                  <a:t>𝑟_3</a:t>
                </a:r>
                <a:r>
                  <a:rPr lang="en-US" altLang="zh-CN" dirty="0"/>
                  <a:t>.</a:t>
                </a:r>
              </a:p>
              <a:p>
                <a:r>
                  <a:rPr lang="en-US" altLang="zh-CN" dirty="0"/>
                  <a:t>The maximum flow time of </a:t>
                </a:r>
                <a:r>
                  <a:rPr lang="en-US" altLang="zh-CN" b="0" i="0">
                    <a:latin typeface="Cambria Math" panose="02040503050406030204" pitchFamily="18" charset="0"/>
                  </a:rPr>
                  <a:t>𝑟_1</a:t>
                </a:r>
                <a:r>
                  <a:rPr lang="zh-CN" altLang="en-US" dirty="0"/>
                  <a:t> </a:t>
                </a:r>
                <a:r>
                  <a:rPr lang="en-US" altLang="zh-CN" dirty="0"/>
                  <a:t>and</a:t>
                </a:r>
                <a:r>
                  <a:rPr lang="en-US" altLang="zh-CN" baseline="0" dirty="0"/>
                  <a:t> </a:t>
                </a:r>
                <a:r>
                  <a:rPr lang="en-US" altLang="zh-CN" b="0" i="0" baseline="0">
                    <a:latin typeface="Cambria Math" panose="02040503050406030204" pitchFamily="18" charset="0"/>
                  </a:rPr>
                  <a:t>𝑟_3</a:t>
                </a:r>
                <a:r>
                  <a:rPr lang="zh-CN" altLang="en-US" dirty="0"/>
                  <a:t> </a:t>
                </a:r>
                <a:r>
                  <a:rPr lang="en-US" altLang="zh-CN" dirty="0"/>
                  <a:t>is</a:t>
                </a:r>
                <a:r>
                  <a:rPr lang="en-US" altLang="zh-CN" baseline="0" dirty="0"/>
                  <a:t> </a:t>
                </a:r>
                <a:r>
                  <a:rPr lang="en-US" altLang="zh-CN" b="0" i="0" baseline="0">
                    <a:latin typeface="Cambria Math" panose="02040503050406030204" pitchFamily="18" charset="0"/>
                  </a:rPr>
                  <a:t>𝑚𝑜𝑏𝑗(2,5)</a:t>
                </a:r>
                <a:r>
                  <a:rPr lang="en-US" altLang="zh-CN" dirty="0"/>
                  <a:t>, equals to 18.2</a:t>
                </a:r>
              </a:p>
              <a:p>
                <a:r>
                  <a:rPr lang="en-US" altLang="zh-CN" dirty="0"/>
                  <a:t>And this value is influenced by inserting origin.</a:t>
                </a:r>
                <a:r>
                  <a:rPr lang="zh-CN" altLang="en-US" dirty="0"/>
                  <a:t> </a:t>
                </a:r>
                <a:endParaRPr lang="en-US" altLang="zh-CN" dirty="0"/>
              </a:p>
              <a:p>
                <a:r>
                  <a:rPr lang="en-US" altLang="zh-CN" dirty="0"/>
                  <a:t>The detour of inserting origin after </a:t>
                </a:r>
                <a:r>
                  <a:rPr lang="en-US" altLang="zh-CN" b="0" i="0">
                    <a:latin typeface="Cambria Math" panose="02040503050406030204" pitchFamily="18" charset="0"/>
                  </a:rPr>
                  <a:t>𝑙_1</a:t>
                </a:r>
                <a:r>
                  <a:rPr lang="zh-CN" altLang="en-US" dirty="0"/>
                  <a:t>  </a:t>
                </a:r>
                <a:r>
                  <a:rPr lang="en-US" altLang="zh-CN" dirty="0"/>
                  <a:t>can be calculated</a:t>
                </a:r>
                <a:r>
                  <a:rPr lang="en-US" altLang="zh-CN" baseline="0" dirty="0"/>
                  <a:t> by 2+4.5-5.7, equals to 0.8.</a:t>
                </a:r>
              </a:p>
              <a:p>
                <a:r>
                  <a:rPr lang="en-US" altLang="zh-CN" dirty="0"/>
                  <a:t>So, the value of </a:t>
                </a:r>
                <a:r>
                  <a:rPr lang="en-US" altLang="zh-CN" b="0" i="0">
                    <a:latin typeface="Cambria Math" panose="02040503050406030204" pitchFamily="18" charset="0"/>
                  </a:rPr>
                  <a:t>𝑚𝑓_2</a:t>
                </a:r>
                <a:r>
                  <a:rPr lang="zh-CN" altLang="en-US" dirty="0"/>
                  <a:t> </a:t>
                </a:r>
                <a:r>
                  <a:rPr lang="en-US" altLang="zh-CN" dirty="0"/>
                  <a:t>is </a:t>
                </a:r>
                <a:r>
                  <a:rPr lang="en-US" altLang="zh-CN" baseline="0" dirty="0"/>
                  <a:t>0.8+18.2, </a:t>
                </a:r>
                <a:r>
                  <a:rPr lang="en-US" altLang="zh-CN" dirty="0"/>
                  <a:t>equals to 19</a:t>
                </a:r>
                <a:r>
                  <a:rPr lang="en-US" altLang="zh-CN" baseline="0" dirty="0"/>
                  <a:t> </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2721919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Next we calculate</a:t>
                </a:r>
                <a:r>
                  <a:rPr lang="en-US" altLang="zh-CN" baseline="0" dirty="0"/>
                  <a:t> mf_3.</a:t>
                </a:r>
                <a:endParaRPr lang="en-US" altLang="zh-CN" dirty="0"/>
              </a:p>
              <a:p>
                <a:endParaRPr lang="en-US" altLang="zh-CN" dirty="0"/>
              </a:p>
              <a:p>
                <a:r>
                  <a:rPr lang="en-US" altLang="zh-CN" dirty="0"/>
                  <a:t>This time, there is only one request r_2 finished</a:t>
                </a:r>
                <a:r>
                  <a:rPr lang="en-US" altLang="zh-CN" baseline="0" dirty="0"/>
                  <a:t> in this range</a:t>
                </a:r>
                <a:r>
                  <a:rPr lang="en-US" altLang="zh-CN" dirty="0"/>
                  <a:t>. </a:t>
                </a:r>
              </a:p>
              <a:p>
                <a:endParaRPr lang="en-US" altLang="zh-CN" dirty="0"/>
              </a:p>
              <a:p>
                <a:r>
                  <a:rPr lang="en-US" altLang="zh-CN" dirty="0"/>
                  <a:t>So we calculate mf_3 by this equation because it is</a:t>
                </a:r>
                <a:r>
                  <a:rPr lang="en-US" altLang="zh-CN" baseline="0" dirty="0"/>
                  <a:t> influenced by both inserting the origin and destination.</a:t>
                </a:r>
              </a:p>
              <a:p>
                <a:endParaRPr lang="en-US" altLang="zh-CN" baseline="0" dirty="0"/>
              </a:p>
              <a:p>
                <a:r>
                  <a:rPr lang="en-US" altLang="zh-CN" baseline="0" dirty="0"/>
                  <a:t>And we get mf_3 which is 24.3</a:t>
                </a:r>
                <a:r>
                  <a:rPr lang="en-US" altLang="zh-CN" dirty="0"/>
                  <a:t>.</a:t>
                </a:r>
                <a:endParaRPr lang="zh-CN" altLang="en-US" dirty="0"/>
              </a:p>
            </p:txBody>
          </p:sp>
        </mc:Choice>
        <mc:Fallback xmlns="">
          <p:sp>
            <p:nvSpPr>
              <p:cNvPr id="3" name="备注占位符 2"/>
              <p:cNvSpPr>
                <a:spLocks noGrp="1"/>
              </p:cNvSpPr>
              <p:nvPr>
                <p:ph type="body" idx="1"/>
              </p:nvPr>
            </p:nvSpPr>
            <p:spPr/>
            <p:txBody>
              <a:bodyPr/>
              <a:lstStyle/>
              <a:p>
                <a:r>
                  <a:rPr lang="en-US" altLang="zh-CN" dirty="0"/>
                  <a:t>Next, it’s turn of </a:t>
                </a:r>
                <a:r>
                  <a:rPr lang="en-US" altLang="zh-CN" b="0" i="0">
                    <a:latin typeface="Cambria Math" panose="02040503050406030204" pitchFamily="18" charset="0"/>
                  </a:rPr>
                  <a:t>𝑚𝑓_3</a:t>
                </a:r>
                <a:r>
                  <a:rPr lang="en-US" altLang="zh-CN" dirty="0"/>
                  <a:t>.</a:t>
                </a:r>
              </a:p>
              <a:p>
                <a:r>
                  <a:rPr lang="en-US" altLang="zh-CN" dirty="0"/>
                  <a:t>This time, there is only one request finished</a:t>
                </a:r>
                <a:r>
                  <a:rPr lang="en-US" altLang="zh-CN" baseline="0" dirty="0"/>
                  <a:t> in this range</a:t>
                </a:r>
                <a:r>
                  <a:rPr lang="en-US" altLang="zh-CN" dirty="0"/>
                  <a:t>. It is </a:t>
                </a:r>
                <a:r>
                  <a:rPr lang="en-US" altLang="zh-CN" b="0" i="0">
                    <a:latin typeface="Cambria Math" panose="02040503050406030204" pitchFamily="18" charset="0"/>
                  </a:rPr>
                  <a:t>𝑟_2</a:t>
                </a:r>
                <a:r>
                  <a:rPr lang="en-US" altLang="zh-CN" dirty="0"/>
                  <a:t>.</a:t>
                </a:r>
              </a:p>
              <a:p>
                <a:r>
                  <a:rPr lang="en-US" altLang="zh-CN" dirty="0"/>
                  <a:t>And we calculated </a:t>
                </a:r>
                <a:r>
                  <a:rPr lang="en-US" altLang="zh-CN" b="0" i="0">
                    <a:latin typeface="Cambria Math" panose="02040503050406030204" pitchFamily="18" charset="0"/>
                  </a:rPr>
                  <a:t>𝑚𝑓_3</a:t>
                </a:r>
                <a:r>
                  <a:rPr lang="zh-CN" altLang="en-US" dirty="0"/>
                  <a:t> </a:t>
                </a:r>
                <a:r>
                  <a:rPr lang="en-US" altLang="zh-CN" dirty="0"/>
                  <a:t>by this equation because it will</a:t>
                </a:r>
                <a:r>
                  <a:rPr lang="en-US" altLang="zh-CN" baseline="0" dirty="0"/>
                  <a:t> be influenced by both inserting origin and destination.</a:t>
                </a:r>
              </a:p>
              <a:p>
                <a:r>
                  <a:rPr lang="en-US" altLang="zh-CN" baseline="0" dirty="0"/>
                  <a:t>As we can see, the answer of </a:t>
                </a:r>
                <a:r>
                  <a:rPr lang="en-US" altLang="zh-CN" b="0" i="0" baseline="0">
                    <a:latin typeface="Cambria Math" panose="02040503050406030204" pitchFamily="18" charset="0"/>
                  </a:rPr>
                  <a:t>𝑚𝑓_3</a:t>
                </a:r>
                <a:r>
                  <a:rPr lang="en-US" altLang="zh-CN" baseline="0" dirty="0"/>
                  <a:t> is </a:t>
                </a:r>
                <a:r>
                  <a:rPr lang="en-US" altLang="zh-CN" b="0" i="0" baseline="0">
                    <a:latin typeface="Cambria Math" panose="02040503050406030204" pitchFamily="18" charset="0"/>
                  </a:rPr>
                  <a:t>26.3</a:t>
                </a:r>
                <a:r>
                  <a:rPr lang="en-US" altLang="zh-CN" dirty="0"/>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28</a:t>
            </a:fld>
            <a:endParaRPr lang="en-US" altLang="ko-KR"/>
          </a:p>
        </p:txBody>
      </p:sp>
    </p:spTree>
    <p:extLst>
      <p:ext uri="{BB962C8B-B14F-4D97-AF65-F5344CB8AC3E}">
        <p14:creationId xmlns:p14="http://schemas.microsoft.com/office/powerpoint/2010/main" val="955454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last, we calculate mf_4.</a:t>
                </a:r>
              </a:p>
              <a:p>
                <a:endParaRPr lang="en-US" altLang="zh-CN" dirty="0"/>
              </a:p>
              <a:p>
                <a:r>
                  <a:rPr lang="en-US" altLang="zh-CN" dirty="0"/>
                  <a:t>It is the flow time of the new request and we can calculate it directly.</a:t>
                </a:r>
              </a:p>
              <a:p>
                <a:endParaRPr lang="en-US" altLang="zh-CN" dirty="0"/>
              </a:p>
              <a:p>
                <a:r>
                  <a:rPr lang="en-US" altLang="zh-CN" dirty="0"/>
                  <a:t>We use the arrival time minus release time, and the result is 21.5.</a:t>
                </a:r>
                <a:endParaRPr lang="zh-CN" altLang="en-US" dirty="0"/>
              </a:p>
            </p:txBody>
          </p:sp>
        </mc:Choice>
        <mc:Fallback xmlns="">
          <p:sp>
            <p:nvSpPr>
              <p:cNvPr id="3" name="备注占位符 2"/>
              <p:cNvSpPr>
                <a:spLocks noGrp="1"/>
              </p:cNvSpPr>
              <p:nvPr>
                <p:ph type="body" idx="1"/>
              </p:nvPr>
            </p:nvSpPr>
            <p:spPr/>
            <p:txBody>
              <a:bodyPr/>
              <a:lstStyle/>
              <a:p>
                <a:r>
                  <a:rPr lang="en-US" altLang="zh-CN" dirty="0"/>
                  <a:t>At last, we calculate </a:t>
                </a:r>
                <a:r>
                  <a:rPr lang="en-US" altLang="zh-CN" b="0" i="0">
                    <a:latin typeface="Cambria Math" panose="02040503050406030204" pitchFamily="18" charset="0"/>
                  </a:rPr>
                  <a:t>𝑚𝑓_4</a:t>
                </a:r>
                <a:r>
                  <a:rPr lang="en-US" altLang="zh-CN" dirty="0"/>
                  <a:t>.</a:t>
                </a:r>
              </a:p>
              <a:p>
                <a:r>
                  <a:rPr lang="en-US" altLang="zh-CN" dirty="0"/>
                  <a:t>It is the flow time of the new request and we can calculate it directly.</a:t>
                </a:r>
              </a:p>
              <a:p>
                <a:r>
                  <a:rPr lang="en-US" altLang="zh-CN" dirty="0"/>
                  <a:t>We use the arrival time minus release time and the answer is 21.5</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29</a:t>
            </a:fld>
            <a:endParaRPr lang="en-US" altLang="ko-KR"/>
          </a:p>
        </p:txBody>
      </p:sp>
    </p:spTree>
    <p:extLst>
      <p:ext uri="{BB962C8B-B14F-4D97-AF65-F5344CB8AC3E}">
        <p14:creationId xmlns:p14="http://schemas.microsoft.com/office/powerpoint/2010/main" val="271404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Our paper is about dynamic ridesharing, which refers to services that arrange one-time shared rides on short notice.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1026465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take the maximum value among these four numbers. And the objective value of insertion (1.5) is 24.3.</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30</a:t>
            </a:fld>
            <a:endParaRPr lang="en-US" altLang="ko-KR"/>
          </a:p>
        </p:txBody>
      </p:sp>
    </p:spTree>
    <p:extLst>
      <p:ext uri="{BB962C8B-B14F-4D97-AF65-F5344CB8AC3E}">
        <p14:creationId xmlns:p14="http://schemas.microsoft.com/office/powerpoint/2010/main" val="2522248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We also need to check</a:t>
                </a:r>
                <a:r>
                  <a:rPr lang="en-US" altLang="zh-CN" baseline="0" dirty="0"/>
                  <a:t> the constraints.</a:t>
                </a:r>
              </a:p>
              <a:p>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Due to the limited time, I will omit the details of these </a:t>
                </a:r>
                <a:r>
                  <a:rPr lang="en-US" altLang="zh-CN" dirty="0"/>
                  <a:t>formulas.</a:t>
                </a:r>
              </a:p>
              <a:p>
                <a:endParaRPr lang="en-US" altLang="zh-CN" dirty="0"/>
              </a:p>
              <a:p>
                <a:r>
                  <a:rPr lang="en-US" altLang="zh-CN" dirty="0"/>
                  <a:t>Using these formulas,</a:t>
                </a:r>
                <a:r>
                  <a:rPr lang="en-US" altLang="zh-CN" baseline="0" dirty="0"/>
                  <a:t> </a:t>
                </a:r>
                <a:r>
                  <a:rPr lang="en-US" altLang="zh-CN" dirty="0"/>
                  <a:t>constraint checking also takes O(1) time.</a:t>
                </a:r>
              </a:p>
            </p:txBody>
          </p:sp>
        </mc:Choice>
        <mc:Fallback xmlns="">
          <p:sp>
            <p:nvSpPr>
              <p:cNvPr id="3" name="备注占位符 2"/>
              <p:cNvSpPr>
                <a:spLocks noGrp="1"/>
              </p:cNvSpPr>
              <p:nvPr>
                <p:ph type="body" idx="1"/>
              </p:nvPr>
            </p:nvSpPr>
            <p:spPr/>
            <p:txBody>
              <a:bodyPr/>
              <a:lstStyle/>
              <a:p>
                <a:r>
                  <a:rPr lang="en-US" altLang="zh-CN" dirty="0"/>
                  <a:t>Another problem is to check the constraints.</a:t>
                </a:r>
              </a:p>
              <a:p>
                <a:r>
                  <a:rPr lang="en-US" altLang="zh-CN" dirty="0"/>
                  <a:t>We also have some formulas to check constraints.</a:t>
                </a:r>
              </a:p>
              <a:p>
                <a:r>
                  <a:rPr lang="en-US" altLang="zh-CN" dirty="0"/>
                  <a:t>With these formulas , constraint checking can be down in </a:t>
                </a:r>
                <a:r>
                  <a:rPr lang="en-US" altLang="zh-CN" b="0" i="0">
                    <a:latin typeface="Cambria Math" panose="02040503050406030204" pitchFamily="18" charset="0"/>
                  </a:rPr>
                  <a:t>𝑂(1)</a:t>
                </a:r>
                <a:r>
                  <a:rPr lang="en-US" altLang="zh-CN" dirty="0"/>
                  <a:t>, too.</a:t>
                </a:r>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31</a:t>
            </a:fld>
            <a:endParaRPr lang="en-US" altLang="ko-KR"/>
          </a:p>
        </p:txBody>
      </p:sp>
    </p:spTree>
    <p:extLst>
      <p:ext uri="{BB962C8B-B14F-4D97-AF65-F5344CB8AC3E}">
        <p14:creationId xmlns:p14="http://schemas.microsoft.com/office/powerpoint/2010/main" val="368760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A quick summary here. The total time complexity of the framework is O(n^2). </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32</a:t>
            </a:fld>
            <a:endParaRPr lang="en-US" altLang="ko-KR"/>
          </a:p>
        </p:txBody>
      </p:sp>
    </p:spTree>
    <p:extLst>
      <p:ext uri="{BB962C8B-B14F-4D97-AF65-F5344CB8AC3E}">
        <p14:creationId xmlns:p14="http://schemas.microsoft.com/office/powerpoint/2010/main" val="1176923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To further</a:t>
                </a:r>
                <a:r>
                  <a:rPr lang="en-US" altLang="zh-CN" baseline="0" dirty="0"/>
                  <a:t> reduce the time complexity of the partition-based framework, we design a segment-based DP algorithm with linear time.</a:t>
                </a:r>
              </a:p>
            </p:txBody>
          </p:sp>
        </mc:Choice>
        <mc:Fallback xmlns="">
          <p:sp>
            <p:nvSpPr>
              <p:cNvPr id="3" name="备注占位符 2"/>
              <p:cNvSpPr>
                <a:spLocks noGrp="1"/>
              </p:cNvSpPr>
              <p:nvPr>
                <p:ph type="body" idx="1"/>
              </p:nvPr>
            </p:nvSpPr>
            <p:spPr/>
            <p:txBody>
              <a:bodyPr/>
              <a:lstStyle/>
              <a:p>
                <a:r>
                  <a:rPr lang="en-US" altLang="zh-CN" dirty="0"/>
                  <a:t>Then, we will introduce a technique to reduce the time complexity of our framework into </a:t>
                </a:r>
                <a:r>
                  <a:rPr lang="en-US" altLang="zh-CN" b="0" i="0">
                    <a:latin typeface="Cambria Math" panose="02040503050406030204" pitchFamily="18" charset="0"/>
                  </a:rPr>
                  <a:t>𝑂(𝑛),</a:t>
                </a:r>
                <a:r>
                  <a:rPr lang="en-US" altLang="zh-CN" baseline="0" dirty="0"/>
                  <a:t> named Segment-based DP Algorithm.</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33</a:t>
            </a:fld>
            <a:endParaRPr lang="en-US" altLang="ko-KR"/>
          </a:p>
        </p:txBody>
      </p:sp>
    </p:spTree>
    <p:extLst>
      <p:ext uri="{BB962C8B-B14F-4D97-AF65-F5344CB8AC3E}">
        <p14:creationId xmlns:p14="http://schemas.microsoft.com/office/powerpoint/2010/main" val="3837912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Again we first explain where we reduce the time complexity from a high level.</a:t>
                </a:r>
              </a:p>
              <a:p>
                <a:endParaRPr lang="en-US" altLang="zh-CN" dirty="0"/>
              </a:p>
              <a:p>
                <a:r>
                  <a:rPr lang="en-US" altLang="zh-CN" dirty="0"/>
                  <a:t>In the segment-based DP algorithm, we only conduct preprocessing in </a:t>
                </a:r>
                <a:r>
                  <a:rPr lang="zh-CN" altLang="en-US" dirty="0"/>
                  <a:t>𝑂</a:t>
                </a:r>
                <a:r>
                  <a:rPr lang="en-US" altLang="zh-CN" dirty="0"/>
                  <a:t>(</a:t>
                </a:r>
                <a:r>
                  <a:rPr lang="zh-CN" altLang="en-US" dirty="0"/>
                  <a:t>𝑛</a:t>
                </a:r>
                <a:r>
                  <a:rPr lang="en-US" altLang="zh-CN" dirty="0"/>
                  <a:t>) time and we no longer enumerate all possible insertion pairs as in the partition-based framework.</a:t>
                </a:r>
              </a:p>
              <a:p>
                <a:endParaRPr lang="en-US" altLang="zh-CN" dirty="0"/>
              </a:p>
              <a:p>
                <a:r>
                  <a:rPr lang="en-US" altLang="zh-CN" dirty="0"/>
                  <a:t>Instead, we only enumerate the locations to insert the origin and find the optimal location to insert the destination. </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34</a:t>
            </a:fld>
            <a:endParaRPr lang="en-US" altLang="ko-KR"/>
          </a:p>
        </p:txBody>
      </p:sp>
    </p:spTree>
    <p:extLst>
      <p:ext uri="{BB962C8B-B14F-4D97-AF65-F5344CB8AC3E}">
        <p14:creationId xmlns:p14="http://schemas.microsoft.com/office/powerpoint/2010/main" val="363178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In the partition-based framework, it takes O(</a:t>
                </a:r>
                <a:r>
                  <a:rPr lang="zh-CN" altLang="en-US" dirty="0"/>
                  <a:t>𝑛</a:t>
                </a:r>
                <a:r>
                  <a:rPr lang="en-US" altLang="zh-CN" dirty="0"/>
                  <a:t>^2) time to enumerate all possible </a:t>
                </a:r>
                <a:r>
                  <a:rPr lang="zh-CN" altLang="en-US" dirty="0"/>
                  <a:t>𝑖 </a:t>
                </a:r>
                <a:r>
                  <a:rPr lang="en-US" altLang="zh-CN" dirty="0"/>
                  <a:t>and </a:t>
                </a:r>
                <a:r>
                  <a:rPr lang="zh-CN" altLang="en-US" dirty="0"/>
                  <a:t>𝑗</a:t>
                </a:r>
                <a:r>
                  <a:rPr lang="en-US" altLang="zh-CN" dirty="0"/>
                  <a:t>.</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35</a:t>
            </a:fld>
            <a:endParaRPr lang="en-US" altLang="ko-KR"/>
          </a:p>
        </p:txBody>
      </p:sp>
    </p:spTree>
    <p:extLst>
      <p:ext uri="{BB962C8B-B14F-4D97-AF65-F5344CB8AC3E}">
        <p14:creationId xmlns:p14="http://schemas.microsoft.com/office/powerpoint/2010/main" val="3503680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In the segment-based DP algorithm, we only enumerate </a:t>
                </a:r>
                <a:r>
                  <a:rPr lang="zh-CN" altLang="en-US" dirty="0"/>
                  <a:t>𝑖</a:t>
                </a:r>
                <a:r>
                  <a:rPr lang="en-US" altLang="zh-CN" dirty="0"/>
                  <a:t>, and find the optimal </a:t>
                </a:r>
                <a:r>
                  <a:rPr lang="zh-CN" altLang="en-US" dirty="0"/>
                  <a:t>𝑗</a:t>
                </a:r>
                <a:r>
                  <a:rPr lang="en-US" altLang="zh-CN" dirty="0"/>
                  <a:t>∗ in </a:t>
                </a:r>
                <a:r>
                  <a:rPr lang="zh-CN" altLang="en-US" dirty="0"/>
                  <a:t>𝑂</a:t>
                </a:r>
                <a:r>
                  <a:rPr lang="en-US" altLang="zh-CN" dirty="0"/>
                  <a:t>(1)</a:t>
                </a:r>
              </a:p>
              <a:p>
                <a:endParaRPr lang="en-US" altLang="zh-CN" dirty="0"/>
              </a:p>
              <a:p>
                <a:r>
                  <a:rPr lang="en-US" altLang="zh-CN" dirty="0"/>
                  <a:t>Thus, the total time complexity is only </a:t>
                </a:r>
                <a:r>
                  <a:rPr lang="zh-CN" altLang="en-US" dirty="0"/>
                  <a:t>𝑂</a:t>
                </a:r>
                <a:r>
                  <a:rPr lang="en-US" altLang="zh-CN" dirty="0"/>
                  <a:t>(</a:t>
                </a:r>
                <a:r>
                  <a:rPr lang="zh-CN" altLang="en-US" dirty="0"/>
                  <a:t>𝑛</a:t>
                </a:r>
                <a:r>
                  <a:rPr lang="en-US" altLang="zh-CN" dirty="0"/>
                  <a:t>).</a:t>
                </a:r>
              </a:p>
              <a:p>
                <a:endParaRPr lang="en-US" altLang="zh-CN" dirty="0"/>
              </a:p>
              <a:p>
                <a:r>
                  <a:rPr lang="en-US" altLang="zh-CN" dirty="0"/>
                  <a:t>But, for a given </a:t>
                </a:r>
                <a:r>
                  <a:rPr lang="zh-CN" altLang="en-US" dirty="0"/>
                  <a:t>𝑖</a:t>
                </a:r>
                <a:r>
                  <a:rPr lang="en-US" altLang="zh-CN" dirty="0"/>
                  <a:t>, how to find the optimal </a:t>
                </a:r>
                <a:r>
                  <a:rPr lang="zh-CN" altLang="en-US" dirty="0"/>
                  <a:t>𝑗</a:t>
                </a:r>
                <a:r>
                  <a:rPr lang="en-US" altLang="zh-CN" dirty="0"/>
                  <a:t>∗ quickly?</a:t>
                </a:r>
              </a:p>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cs typeface="Gulim" charset="0"/>
                  </a:rPr>
                  <a:t>The insertion operator takes </a:t>
                </a:r>
                <a:r>
                  <a:rPr lang="en-US" altLang="zh-CN" i="0">
                    <a:latin typeface="Cambria Math" panose="02040503050406030204" pitchFamily="18" charset="0"/>
                  </a:rPr>
                  <a:t>𝑂(𝑛^2)</a:t>
                </a:r>
                <a:r>
                  <a:rPr lang="zh-CN" altLang="en-US" dirty="0"/>
                  <a:t> </a:t>
                </a:r>
                <a:r>
                  <a:rPr lang="en-US" altLang="zh-CN" dirty="0"/>
                  <a:t>time</a:t>
                </a:r>
                <a:r>
                  <a:rPr lang="en-US" altLang="zh-CN" baseline="0" dirty="0"/>
                  <a:t> to enumerate all pairs to insert and </a:t>
                </a:r>
                <a:r>
                  <a:rPr lang="en-US" altLang="zh-CN" b="0" i="0" baseline="0">
                    <a:latin typeface="Cambria Math" panose="02040503050406030204" pitchFamily="18" charset="0"/>
                  </a:rPr>
                  <a:t>𝑂(𝑛)</a:t>
                </a:r>
                <a:r>
                  <a:rPr kumimoji="1" lang="en-US" altLang="zh-CN" sz="1200" b="0" i="0" u="none" strike="noStrike" kern="1200" baseline="0" dirty="0">
                    <a:solidFill>
                      <a:schemeClr val="tx1"/>
                    </a:solidFill>
                    <a:latin typeface="Gulim" charset="0"/>
                    <a:ea typeface="MS PGothic" pitchFamily="34" charset="-128"/>
                    <a:cs typeface="Gulim" charset="0"/>
                  </a:rPr>
                  <a:t> time to check constraints and calculate the objective. In summary, it has a time complexity of </a:t>
                </a:r>
                <a:r>
                  <a:rPr kumimoji="1" lang="en-US" altLang="zh-CN" sz="1200" b="0" i="0" u="none" strike="noStrike" kern="1200" baseline="0" dirty="0">
                    <a:solidFill>
                      <a:schemeClr val="tx1"/>
                    </a:solidFill>
                    <a:latin typeface="Cambria Math" panose="02040503050406030204" pitchFamily="18" charset="0"/>
                    <a:ea typeface="MS PGothic" pitchFamily="34" charset="-128"/>
                    <a:cs typeface="Gulim" charset="0"/>
                  </a:rPr>
                  <a:t>𝑂(𝑛^3)</a:t>
                </a:r>
                <a:r>
                  <a:rPr kumimoji="1" lang="en-US" altLang="zh-CN" sz="1200" b="0" i="0" u="none" strike="noStrike" kern="1200" baseline="0" dirty="0">
                    <a:solidFill>
                      <a:schemeClr val="tx1"/>
                    </a:solidFill>
                    <a:latin typeface="Gulim" charset="0"/>
                    <a:ea typeface="MS PGothic" pitchFamily="34" charset="-128"/>
                    <a:cs typeface="Gulim" charset="0"/>
                  </a:rPr>
                  <a:t>, where </a:t>
                </a:r>
                <a:r>
                  <a:rPr kumimoji="1" lang="en-US" altLang="zh-CN" sz="1200" b="0" i="1" u="none" strike="noStrike" kern="1200" baseline="0" dirty="0">
                    <a:solidFill>
                      <a:schemeClr val="tx1"/>
                    </a:solidFill>
                    <a:latin typeface="Gulim" charset="0"/>
                    <a:ea typeface="MS PGothic" pitchFamily="34" charset="-128"/>
                    <a:cs typeface="Gulim" charset="0"/>
                  </a:rPr>
                  <a:t>n </a:t>
                </a:r>
                <a:r>
                  <a:rPr kumimoji="1" lang="en-US" altLang="zh-CN" sz="1200" b="0" i="0" u="none" strike="noStrike" kern="1200" baseline="0" dirty="0">
                    <a:solidFill>
                      <a:schemeClr val="tx1"/>
                    </a:solidFill>
                    <a:latin typeface="Gulim" charset="0"/>
                    <a:ea typeface="MS PGothic" pitchFamily="34" charset="-128"/>
                    <a:cs typeface="Gulim" charset="0"/>
                  </a:rPr>
                  <a:t>is the number of all the requests for the worker. The cubic running time limits the efficiency of urban-scale dynamic ridesharing based applications. So, i</a:t>
                </a:r>
                <a:r>
                  <a:rPr lang="en-US" altLang="zh-CN" dirty="0"/>
                  <a:t>s it possible to reduce the time complexity to </a:t>
                </a:r>
                <a:r>
                  <a:rPr lang="en-US" altLang="zh-CN" b="0" i="0">
                    <a:latin typeface="Cambria Math" panose="02040503050406030204" pitchFamily="18" charset="0"/>
                  </a:rPr>
                  <a:t>𝑂(𝑛^2)</a:t>
                </a:r>
                <a:r>
                  <a:rPr lang="zh-CN" altLang="en-US" dirty="0"/>
                  <a:t> </a:t>
                </a:r>
                <a:r>
                  <a:rPr lang="en-US" altLang="zh-CN" dirty="0"/>
                  <a:t>or </a:t>
                </a:r>
                <a:r>
                  <a:rPr lang="en-US" altLang="zh-CN" b="0" i="0">
                    <a:latin typeface="Cambria Math" panose="02040503050406030204" pitchFamily="18" charset="0"/>
                  </a:rPr>
                  <a:t>𝑂(𝑛)</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36</a:t>
            </a:fld>
            <a:endParaRPr lang="en-US" altLang="ko-KR"/>
          </a:p>
        </p:txBody>
      </p:sp>
    </p:spTree>
    <p:extLst>
      <p:ext uri="{BB962C8B-B14F-4D97-AF65-F5344CB8AC3E}">
        <p14:creationId xmlns:p14="http://schemas.microsoft.com/office/powerpoint/2010/main" val="580425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According to the formulas of mf 1 to mf 4 in the partition-based framework, only mf 2, 3, and 4 are relevant to </a:t>
                </a:r>
                <a:r>
                  <a:rPr lang="zh-CN" altLang="en-US" dirty="0"/>
                  <a:t>𝑗</a:t>
                </a:r>
                <a:r>
                  <a:rPr lang="en-US" altLang="zh-CN" dirty="0"/>
                  <a:t>.</a:t>
                </a:r>
              </a:p>
              <a:p>
                <a:endParaRPr lang="en-US" altLang="zh-CN" dirty="0"/>
              </a:p>
              <a:p>
                <a:r>
                  <a:rPr lang="en-US" altLang="zh-CN" dirty="0"/>
                  <a:t>To enumerate </a:t>
                </a:r>
                <a:r>
                  <a:rPr lang="zh-CN" altLang="en-US" dirty="0"/>
                  <a:t>𝑖 </a:t>
                </a:r>
                <a:r>
                  <a:rPr lang="en-US" altLang="zh-CN" dirty="0"/>
                  <a:t>and quickly find the optimal </a:t>
                </a:r>
                <a:r>
                  <a:rPr lang="zh-CN" altLang="en-US" dirty="0"/>
                  <a:t>𝑗∗</a:t>
                </a:r>
                <a:r>
                  <a:rPr lang="en-US" altLang="zh-CN" dirty="0"/>
                  <a:t>, the trick is to split the objective into two terms, </a:t>
                </a:r>
                <a:r>
                  <a:rPr lang="zh-CN" altLang="en-US" dirty="0"/>
                  <a:t>𝐴</a:t>
                </a:r>
                <a:r>
                  <a:rPr lang="en-US" altLang="zh-CN" dirty="0"/>
                  <a:t>(</a:t>
                </a:r>
                <a:r>
                  <a:rPr lang="zh-CN" altLang="en-US" dirty="0"/>
                  <a:t>𝑖</a:t>
                </a:r>
                <a:r>
                  <a:rPr lang="en-US" altLang="zh-CN" dirty="0"/>
                  <a:t>) and </a:t>
                </a:r>
                <a:r>
                  <a:rPr lang="zh-CN" altLang="en-US" dirty="0"/>
                  <a:t>𝐵</a:t>
                </a:r>
                <a:r>
                  <a:rPr lang="en-US" altLang="zh-CN" dirty="0"/>
                  <a:t>(</a:t>
                </a:r>
                <a:r>
                  <a:rPr lang="zh-CN" altLang="en-US" dirty="0"/>
                  <a:t>𝑗</a:t>
                </a:r>
                <a:r>
                  <a:rPr lang="en-US" altLang="zh-CN" dirty="0"/>
                  <a:t>), which are only relevant to </a:t>
                </a:r>
                <a:r>
                  <a:rPr lang="en-US" altLang="zh-CN" dirty="0" err="1"/>
                  <a:t>i</a:t>
                </a:r>
                <a:r>
                  <a:rPr lang="en-US" altLang="zh-CN" dirty="0"/>
                  <a:t> and j separately.</a:t>
                </a:r>
              </a:p>
              <a:p>
                <a:endParaRPr lang="en-US" altLang="zh-CN" dirty="0"/>
              </a:p>
              <a:p>
                <a:r>
                  <a:rPr lang="en-US" altLang="zh-CN" dirty="0"/>
                  <a:t>Then, the question is whether the original objective equals the minimum </a:t>
                </a:r>
                <a:r>
                  <a:rPr lang="zh-CN" altLang="en-US" dirty="0"/>
                  <a:t>𝐴</a:t>
                </a:r>
                <a:r>
                  <a:rPr lang="en-US" altLang="zh-CN" dirty="0"/>
                  <a:t>(</a:t>
                </a:r>
                <a:r>
                  <a:rPr lang="zh-CN" altLang="en-US" dirty="0"/>
                  <a:t>𝑖</a:t>
                </a:r>
                <a:r>
                  <a:rPr lang="en-US" altLang="zh-CN" dirty="0"/>
                  <a:t>) plus minimum </a:t>
                </a:r>
                <a:r>
                  <a:rPr lang="zh-CN" altLang="en-US" dirty="0"/>
                  <a:t>𝐵</a:t>
                </a:r>
                <a:r>
                  <a:rPr lang="en-US" altLang="zh-CN" dirty="0"/>
                  <a:t>(</a:t>
                </a:r>
                <a:r>
                  <a:rPr lang="zh-CN" altLang="en-US" dirty="0"/>
                  <a:t>𝑗</a:t>
                </a:r>
                <a:r>
                  <a:rPr lang="en-US" altLang="zh-CN" dirty="0"/>
                  <a:t>)</a:t>
                </a:r>
              </a:p>
              <a:p>
                <a:endParaRPr lang="en-US" altLang="zh-CN" dirty="0"/>
              </a:p>
              <a:p>
                <a:r>
                  <a:rPr lang="en-US" altLang="zh-CN" dirty="0"/>
                  <a:t>The answer is no, because such </a:t>
                </a:r>
                <a:r>
                  <a:rPr lang="zh-CN" altLang="en-US" dirty="0"/>
                  <a:t>𝑖 </a:t>
                </a:r>
                <a:r>
                  <a:rPr lang="en-US" altLang="zh-CN" dirty="0"/>
                  <a:t>and </a:t>
                </a:r>
                <a:r>
                  <a:rPr lang="zh-CN" altLang="en-US" dirty="0"/>
                  <a:t>𝑗 </a:t>
                </a:r>
                <a:r>
                  <a:rPr lang="en-US" altLang="zh-CN" dirty="0"/>
                  <a:t>may violate some constraints.</a:t>
                </a:r>
              </a:p>
            </p:txBody>
          </p:sp>
        </mc:Choice>
        <mc:Fallback xmlns="">
          <p:sp>
            <p:nvSpPr>
              <p:cNvPr id="3" name="备注占位符 2"/>
              <p:cNvSpPr>
                <a:spLocks noGrp="1"/>
              </p:cNvSpPr>
              <p:nvPr>
                <p:ph type="body" idx="1"/>
              </p:nvPr>
            </p:nvSpPr>
            <p:spPr/>
            <p:txBody>
              <a:bodyPr/>
              <a:lstStyle/>
              <a:p>
                <a:r>
                  <a:rPr lang="en-US" altLang="zh-CN" dirty="0"/>
                  <a:t>First, we discuss the objective calculation of </a:t>
                </a:r>
                <a:r>
                  <a:rPr lang="en-US" altLang="zh-CN" b="0" i="0">
                    <a:latin typeface="Cambria Math" panose="02040503050406030204" pitchFamily="18" charset="0"/>
                  </a:rPr>
                  <a:t>𝑗^∗</a:t>
                </a:r>
                <a:r>
                  <a:rPr lang="en-US" altLang="zh-CN" dirty="0"/>
                  <a:t>.</a:t>
                </a:r>
              </a:p>
              <a:p>
                <a:r>
                  <a:rPr lang="en-US" altLang="zh-CN" dirty="0"/>
                  <a:t>By observing the formulas in partition-based framework, we can find that, only </a:t>
                </a:r>
                <a:r>
                  <a:rPr lang="en-US" altLang="zh-CN" b="0" i="0">
                    <a:latin typeface="Cambria Math" panose="02040503050406030204" pitchFamily="18" charset="0"/>
                  </a:rPr>
                  <a:t>𝑚𝑓</a:t>
                </a:r>
                <a:r>
                  <a:rPr lang="en-US" altLang="zh-CN" dirty="0"/>
                  <a:t> 2, 3, and 4 is relevant to </a:t>
                </a:r>
                <a:r>
                  <a:rPr lang="en-US" altLang="zh-CN" b="0" i="0">
                    <a:latin typeface="Cambria Math" panose="02040503050406030204" pitchFamily="18" charset="0"/>
                  </a:rPr>
                  <a:t>𝑗</a:t>
                </a:r>
                <a:r>
                  <a:rPr lang="en-US" altLang="zh-CN" dirty="0"/>
                  <a:t>.</a:t>
                </a:r>
              </a:p>
              <a:p>
                <a:r>
                  <a:rPr lang="en-US" altLang="zh-CN" dirty="0"/>
                  <a:t>With the formulas above, we can split the objective into two terms. (click)</a:t>
                </a:r>
              </a:p>
              <a:p>
                <a:r>
                  <a:rPr lang="en-US" altLang="zh-CN" dirty="0"/>
                  <a:t>The first term is only relevant to </a:t>
                </a:r>
                <a:r>
                  <a:rPr lang="en-US" altLang="zh-CN" b="0" i="0">
                    <a:latin typeface="Cambria Math" panose="02040503050406030204" pitchFamily="18" charset="0"/>
                  </a:rPr>
                  <a:t>𝑖</a:t>
                </a:r>
                <a:r>
                  <a:rPr lang="zh-CN" altLang="en-US" dirty="0"/>
                  <a:t> </a:t>
                </a:r>
                <a:r>
                  <a:rPr lang="en-US" altLang="zh-CN" dirty="0"/>
                  <a:t>(click)</a:t>
                </a:r>
              </a:p>
              <a:p>
                <a:r>
                  <a:rPr lang="en-US" altLang="zh-CN" dirty="0"/>
                  <a:t> And the second term, (click), is relevant to </a:t>
                </a:r>
                <a:r>
                  <a:rPr lang="en-US" altLang="zh-CN" b="0" i="0">
                    <a:latin typeface="Cambria Math" panose="02040503050406030204" pitchFamily="18" charset="0"/>
                  </a:rPr>
                  <a:t>𝑗</a:t>
                </a:r>
                <a:endParaRPr lang="en-US" altLang="zh-CN" dirty="0"/>
              </a:p>
              <a:p>
                <a:r>
                  <a:rPr lang="en-US" altLang="zh-CN" dirty="0"/>
                  <a:t> (click)</a:t>
                </a:r>
                <a:r>
                  <a:rPr lang="en-US" altLang="zh-CN" baseline="0" dirty="0"/>
                  <a:t> </a:t>
                </a:r>
                <a:r>
                  <a:rPr lang="en-US" altLang="zh-CN" dirty="0"/>
                  <a:t>Here</a:t>
                </a:r>
                <a:r>
                  <a:rPr lang="en-US" altLang="zh-CN" baseline="0" dirty="0"/>
                  <a:t> are t</a:t>
                </a:r>
                <a:r>
                  <a:rPr lang="en-US" altLang="zh-CN" dirty="0"/>
                  <a:t>he formulas of </a:t>
                </a:r>
                <a:r>
                  <a:rPr lang="en-US" altLang="zh-CN" b="0" i="0">
                    <a:latin typeface="Cambria Math" panose="02040503050406030204" pitchFamily="18" charset="0"/>
                  </a:rPr>
                  <a:t>𝐴</a:t>
                </a:r>
                <a:r>
                  <a:rPr lang="zh-CN" altLang="en-US" dirty="0"/>
                  <a:t> </a:t>
                </a:r>
                <a:r>
                  <a:rPr lang="en-US" altLang="zh-CN" dirty="0"/>
                  <a:t>and </a:t>
                </a:r>
                <a:r>
                  <a:rPr lang="en-US" altLang="zh-CN" b="0" i="0">
                    <a:latin typeface="Cambria Math" panose="02040503050406030204" pitchFamily="18" charset="0"/>
                  </a:rPr>
                  <a:t>𝐵</a:t>
                </a:r>
                <a:r>
                  <a:rPr lang="en-US" altLang="zh-CN" dirty="0"/>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37</a:t>
            </a:fld>
            <a:endParaRPr lang="en-US" altLang="ko-KR"/>
          </a:p>
        </p:txBody>
      </p:sp>
    </p:spTree>
    <p:extLst>
      <p:ext uri="{BB962C8B-B14F-4D97-AF65-F5344CB8AC3E}">
        <p14:creationId xmlns:p14="http://schemas.microsoft.com/office/powerpoint/2010/main" val="56865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So how to find the feasible minimum A(</a:t>
                </a:r>
                <a:r>
                  <a:rPr lang="en-US" altLang="zh-CN" dirty="0" err="1"/>
                  <a:t>i</a:t>
                </a:r>
                <a:r>
                  <a:rPr lang="en-US" altLang="zh-CN" dirty="0"/>
                  <a:t>)+B(j)?</a:t>
                </a:r>
              </a:p>
              <a:p>
                <a:endParaRPr lang="zh-CN" altLang="en-US" dirty="0"/>
              </a:p>
            </p:txBody>
          </p:sp>
        </mc:Choice>
        <mc:Fallback xmlns="">
          <p:sp>
            <p:nvSpPr>
              <p:cNvPr id="3" name="备注占位符 2"/>
              <p:cNvSpPr>
                <a:spLocks noGrp="1"/>
              </p:cNvSpPr>
              <p:nvPr>
                <p:ph type="body" idx="1"/>
              </p:nvPr>
            </p:nvSpPr>
            <p:spPr/>
            <p:txBody>
              <a:bodyPr/>
              <a:lstStyle/>
              <a:p>
                <a:r>
                  <a:rPr lang="en-US" altLang="zh-CN" dirty="0"/>
                  <a:t>So how to find the feasible minimum </a:t>
                </a:r>
                <a:r>
                  <a:rPr lang="en-US" altLang="zh-CN" b="0" i="0">
                    <a:latin typeface="Cambria Math" panose="02040503050406030204" pitchFamily="18" charset="0"/>
                  </a:rPr>
                  <a:t>𝐴(𝑖)+B(j)</a:t>
                </a:r>
                <a:r>
                  <a:rPr lang="en-US" altLang="zh-CN" dirty="0"/>
                  <a:t>?</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38</a:t>
            </a:fld>
            <a:endParaRPr lang="en-US" altLang="ko-KR"/>
          </a:p>
        </p:txBody>
      </p:sp>
    </p:spTree>
    <p:extLst>
      <p:ext uri="{BB962C8B-B14F-4D97-AF65-F5344CB8AC3E}">
        <p14:creationId xmlns:p14="http://schemas.microsoft.com/office/powerpoint/2010/main" val="1586592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 trivial method is to enumerate </a:t>
                </a:r>
                <a:r>
                  <a:rPr lang="zh-CN" altLang="en-US" dirty="0"/>
                  <a:t>𝑖 </a:t>
                </a:r>
                <a:r>
                  <a:rPr lang="en-US" altLang="zh-CN" dirty="0"/>
                  <a:t>and </a:t>
                </a:r>
                <a:r>
                  <a:rPr lang="zh-CN" altLang="en-US" dirty="0"/>
                  <a:t>𝑗</a:t>
                </a:r>
                <a:r>
                  <a:rPr lang="en-US" altLang="zh-CN" dirty="0"/>
                  <a:t>, calculate </a:t>
                </a:r>
                <a:r>
                  <a:rPr lang="zh-CN" altLang="en-US" dirty="0"/>
                  <a:t>𝐴</a:t>
                </a:r>
                <a:r>
                  <a:rPr lang="en-US" altLang="zh-CN" dirty="0"/>
                  <a:t>(</a:t>
                </a:r>
                <a:r>
                  <a:rPr lang="zh-CN" altLang="en-US" dirty="0"/>
                  <a:t>𝑖</a:t>
                </a:r>
                <a:r>
                  <a:rPr lang="en-US" altLang="zh-CN" dirty="0"/>
                  <a:t>), </a:t>
                </a:r>
                <a:r>
                  <a:rPr lang="zh-CN" altLang="en-US" dirty="0"/>
                  <a:t>𝐵</a:t>
                </a:r>
                <a:r>
                  <a:rPr lang="en-US" altLang="zh-CN" dirty="0"/>
                  <a:t>(</a:t>
                </a:r>
                <a:r>
                  <a:rPr lang="zh-CN" altLang="en-US" dirty="0"/>
                  <a:t>𝑗</a:t>
                </a:r>
                <a:r>
                  <a:rPr lang="en-US" altLang="zh-CN" dirty="0"/>
                  <a:t>) and check feasibility.</a:t>
                </a:r>
              </a:p>
              <a:p>
                <a:endParaRPr lang="en-US" altLang="zh-CN" dirty="0"/>
              </a:p>
              <a:p>
                <a:r>
                  <a:rPr lang="en-US" altLang="zh-CN" dirty="0"/>
                  <a:t>But it still takes </a:t>
                </a:r>
                <a:r>
                  <a:rPr lang="zh-CN" altLang="en-US" dirty="0"/>
                  <a:t>𝑂</a:t>
                </a:r>
                <a:r>
                  <a:rPr lang="en-US" altLang="zh-CN" dirty="0"/>
                  <a:t>(</a:t>
                </a:r>
                <a:r>
                  <a:rPr lang="zh-CN" altLang="en-US" dirty="0"/>
                  <a:t>𝑛</a:t>
                </a:r>
                <a:r>
                  <a:rPr lang="en-US" altLang="zh-CN" dirty="0"/>
                  <a:t>^2) time.</a:t>
                </a:r>
                <a:endParaRPr lang="zh-CN" altLang="en-US" dirty="0"/>
              </a:p>
            </p:txBody>
          </p:sp>
        </mc:Choice>
        <mc:Fallback xmlns="">
          <p:sp>
            <p:nvSpPr>
              <p:cNvPr id="3" name="备注占位符 2"/>
              <p:cNvSpPr>
                <a:spLocks noGrp="1"/>
              </p:cNvSpPr>
              <p:nvPr>
                <p:ph type="body" idx="1"/>
              </p:nvPr>
            </p:nvSpPr>
            <p:spPr/>
            <p:txBody>
              <a:bodyPr/>
              <a:lstStyle/>
              <a:p>
                <a:r>
                  <a:rPr lang="en-US" altLang="zh-CN" dirty="0"/>
                  <a:t>A trivial method is enumerate </a:t>
                </a:r>
                <a:r>
                  <a:rPr lang="en-US" altLang="zh-CN" b="0" i="0">
                    <a:latin typeface="Cambria Math" panose="02040503050406030204" pitchFamily="18" charset="0"/>
                  </a:rPr>
                  <a:t>𝑖</a:t>
                </a:r>
                <a:r>
                  <a:rPr lang="zh-CN" altLang="en-US" dirty="0"/>
                  <a:t> </a:t>
                </a:r>
                <a:r>
                  <a:rPr lang="en-US" altLang="zh-CN" dirty="0"/>
                  <a:t>and </a:t>
                </a:r>
                <a:r>
                  <a:rPr lang="en-US" altLang="zh-CN" b="0" i="0">
                    <a:latin typeface="Cambria Math" panose="02040503050406030204" pitchFamily="18" charset="0"/>
                  </a:rPr>
                  <a:t>𝑗</a:t>
                </a:r>
                <a:r>
                  <a:rPr lang="en-US" altLang="zh-CN" dirty="0"/>
                  <a:t>, calculate </a:t>
                </a:r>
                <a:r>
                  <a:rPr lang="en-US" altLang="zh-CN" b="0" i="0">
                    <a:latin typeface="Cambria Math" panose="02040503050406030204" pitchFamily="18" charset="0"/>
                  </a:rPr>
                  <a:t>𝐴(𝑖)</a:t>
                </a:r>
                <a:r>
                  <a:rPr lang="zh-CN" altLang="en-US" dirty="0"/>
                  <a:t> </a:t>
                </a:r>
                <a:r>
                  <a:rPr lang="en-US" altLang="zh-CN" b="0" i="0" dirty="0">
                    <a:latin typeface="Cambria Math" panose="02040503050406030204" pitchFamily="18" charset="0"/>
                  </a:rPr>
                  <a:t>𝐵(𝑗)</a:t>
                </a:r>
                <a:r>
                  <a:rPr lang="zh-CN" altLang="en-US" dirty="0"/>
                  <a:t> </a:t>
                </a:r>
                <a:r>
                  <a:rPr lang="en-US" altLang="zh-CN" dirty="0"/>
                  <a:t>respectively and check feasibility.</a:t>
                </a:r>
              </a:p>
              <a:p>
                <a:r>
                  <a:rPr lang="en-US" altLang="zh-CN" dirty="0"/>
                  <a:t>By this way, the time complexity is still </a:t>
                </a:r>
                <a:r>
                  <a:rPr lang="en-US" altLang="zh-CN" b="0" i="0">
                    <a:latin typeface="Cambria Math" panose="02040503050406030204" pitchFamily="18" charset="0"/>
                  </a:rPr>
                  <a:t>𝑂(𝑛^2)</a:t>
                </a:r>
                <a:r>
                  <a:rPr lang="en-US" altLang="zh-CN" dirty="0"/>
                  <a:t>.</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39</a:t>
            </a:fld>
            <a:endParaRPr lang="en-US" altLang="ko-KR"/>
          </a:p>
        </p:txBody>
      </p:sp>
    </p:spTree>
    <p:extLst>
      <p:ext uri="{BB962C8B-B14F-4D97-AF65-F5344CB8AC3E}">
        <p14:creationId xmlns:p14="http://schemas.microsoft.com/office/powerpoint/2010/main" val="411785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Gulim" charset="0"/>
                <a:ea typeface="MS PGothic" pitchFamily="34" charset="-128"/>
              </a:rPr>
              <a:t>Dynamic ridesharing has many real-world applications, such as car-pooling services. </a:t>
            </a:r>
          </a:p>
          <a:p>
            <a:pPr marL="0" marR="0" lvl="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b="0" i="0" u="none" strike="noStrike" kern="1200" baseline="0" dirty="0">
              <a:solidFill>
                <a:schemeClr val="tx1"/>
              </a:solidFill>
              <a:latin typeface="Gulim" charset="0"/>
              <a:ea typeface="MS PGothic" pitchFamily="34" charset="-128"/>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u="none" strike="noStrike" kern="1200" baseline="0" dirty="0">
                <a:solidFill>
                  <a:schemeClr val="tx1"/>
                </a:solidFill>
                <a:latin typeface="Gulim" charset="0"/>
                <a:ea typeface="MS PGothic" pitchFamily="34" charset="-128"/>
              </a:rPr>
              <a:t>Here is a toy example of car-pooling. These locations are to pick up or deliver riders.</a:t>
            </a:r>
          </a:p>
          <a:p>
            <a:endParaRPr kumimoji="1" lang="en-US" altLang="zh-CN" sz="1200" b="0" i="0" u="none" strike="noStrike" kern="1200" baseline="0" dirty="0">
              <a:solidFill>
                <a:schemeClr val="tx1"/>
              </a:solidFill>
              <a:latin typeface="Gulim" charset="0"/>
              <a:ea typeface="MS PGothic" pitchFamily="34" charset="-128"/>
            </a:endParaRPr>
          </a:p>
          <a:p>
            <a:r>
              <a:rPr kumimoji="1" lang="en-US" altLang="zh-CN" sz="1200" b="0" i="0" u="none" strike="noStrike" kern="1200" baseline="0" dirty="0">
                <a:solidFill>
                  <a:schemeClr val="tx1"/>
                </a:solidFill>
                <a:latin typeface="Gulim" charset="0"/>
                <a:ea typeface="MS PGothic" pitchFamily="34" charset="-128"/>
              </a:rPr>
              <a:t>Suppose we have two newly arrived riders A and B. Their origins and destinations are shown here.</a:t>
            </a:r>
          </a:p>
          <a:p>
            <a:endParaRPr kumimoji="1" lang="en-US" altLang="zh-CN" sz="1200" b="0" i="0" u="none" strike="noStrike" kern="1200" baseline="0" dirty="0">
              <a:solidFill>
                <a:schemeClr val="tx1"/>
              </a:solidFill>
              <a:latin typeface="Gulim" charset="0"/>
              <a:ea typeface="MS PGothic" pitchFamily="34" charset="-128"/>
            </a:endParaRPr>
          </a:p>
          <a:p>
            <a:r>
              <a:rPr kumimoji="1" lang="en-US" altLang="zh-CN" sz="1200" b="0" i="0" u="none" strike="noStrike" kern="1200" baseline="0" dirty="0">
                <a:solidFill>
                  <a:schemeClr val="tx1"/>
                </a:solidFill>
                <a:latin typeface="Gulim" charset="0"/>
                <a:ea typeface="MS PGothic" pitchFamily="34" charset="-128"/>
              </a:rPr>
              <a:t>And we have a taxi here offering carpooling services. </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a:t>
            </a:fld>
            <a:endParaRPr lang="en-US" altLang="ko-KR"/>
          </a:p>
        </p:txBody>
      </p:sp>
    </p:spTree>
    <p:extLst>
      <p:ext uri="{BB962C8B-B14F-4D97-AF65-F5344CB8AC3E}">
        <p14:creationId xmlns:p14="http://schemas.microsoft.com/office/powerpoint/2010/main" val="207426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Another method is that, after enumerating </a:t>
                </a:r>
                <a14:m>
                  <m:oMath xmlns:m="http://schemas.openxmlformats.org/officeDocument/2006/math">
                    <m:r>
                      <a:rPr lang="en-US" altLang="zh-CN" b="0" i="1" smtClean="0">
                        <a:latin typeface="Cambria Math" panose="02040503050406030204" pitchFamily="18" charset="0"/>
                      </a:rPr>
                      <m:t>𝑖</m:t>
                    </m:r>
                  </m:oMath>
                </a14:m>
                <a:r>
                  <a:rPr lang="en-US" altLang="zh-CN" dirty="0"/>
                  <a:t> and calculating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en-US" altLang="zh-CN" dirty="0"/>
                  <a:t>, we directly find the feasible minimum</a:t>
                </a:r>
                <a:r>
                  <a:rPr lang="en-US" altLang="zh-CN" baseline="0" dirty="0"/>
                  <a:t> B(j*)</a:t>
                </a:r>
                <a:r>
                  <a:rPr lang="en-US" altLang="zh-CN" dirty="0"/>
                  <a:t>.</a:t>
                </a:r>
              </a:p>
              <a:p>
                <a:endParaRPr lang="en-US" altLang="zh-CN" dirty="0"/>
              </a:p>
              <a:p>
                <a:r>
                  <a:rPr lang="en-US" altLang="zh-CN" dirty="0"/>
                  <a:t>So</a:t>
                </a:r>
                <a:r>
                  <a:rPr lang="en-US" altLang="zh-CN" baseline="0" dirty="0"/>
                  <a:t> </a:t>
                </a:r>
                <a:r>
                  <a:rPr lang="en-US" altLang="zh-CN" dirty="0"/>
                  <a:t>how</a:t>
                </a:r>
                <a:r>
                  <a:rPr lang="en-US" altLang="zh-CN" baseline="0" dirty="0"/>
                  <a:t> to find B(j*) </a:t>
                </a:r>
                <a:r>
                  <a:rPr lang="en-US" altLang="zh-CN" dirty="0"/>
                  <a:t>quickly?</a:t>
                </a:r>
                <a:r>
                  <a:rPr lang="zh-CN" altLang="en-US" dirty="0"/>
                  <a:t> </a:t>
                </a:r>
              </a:p>
            </p:txBody>
          </p:sp>
        </mc:Choice>
        <mc:Fallback xmlns="">
          <p:sp>
            <p:nvSpPr>
              <p:cNvPr id="3" name="备注占位符 2"/>
              <p:cNvSpPr>
                <a:spLocks noGrp="1"/>
              </p:cNvSpPr>
              <p:nvPr>
                <p:ph type="body" idx="1"/>
              </p:nvPr>
            </p:nvSpPr>
            <p:spPr/>
            <p:txBody>
              <a:bodyPr/>
              <a:lstStyle/>
              <a:p>
                <a:r>
                  <a:rPr lang="en-US" altLang="zh-CN" dirty="0"/>
                  <a:t>Thus, the question is, after we enumerate </a:t>
                </a:r>
                <a:r>
                  <a:rPr lang="en-US" altLang="zh-CN" b="0" i="0">
                    <a:latin typeface="Cambria Math" panose="02040503050406030204" pitchFamily="18" charset="0"/>
                  </a:rPr>
                  <a:t>𝑖</a:t>
                </a:r>
                <a:r>
                  <a:rPr lang="zh-CN" altLang="en-US" dirty="0"/>
                  <a:t> </a:t>
                </a:r>
                <a:r>
                  <a:rPr lang="en-US" altLang="zh-CN" dirty="0"/>
                  <a:t>and calculate </a:t>
                </a:r>
                <a:r>
                  <a:rPr lang="en-US" altLang="zh-CN" b="0" i="0">
                    <a:latin typeface="Cambria Math" panose="02040503050406030204" pitchFamily="18" charset="0"/>
                  </a:rPr>
                  <a:t>𝐴(𝑖)</a:t>
                </a:r>
                <a:r>
                  <a:rPr lang="en-US" altLang="zh-CN" dirty="0"/>
                  <a:t>, how</a:t>
                </a:r>
                <a:r>
                  <a:rPr lang="en-US" altLang="zh-CN" baseline="0" dirty="0"/>
                  <a:t> to find the feasible and minimum </a:t>
                </a:r>
                <a:r>
                  <a:rPr lang="en-US" altLang="zh-CN" b="0" i="0" baseline="0">
                    <a:latin typeface="Cambria Math" panose="02040503050406030204" pitchFamily="18" charset="0"/>
                  </a:rPr>
                  <a:t>𝐵(𝑗^∗)</a:t>
                </a:r>
                <a:r>
                  <a:rPr lang="zh-CN" altLang="en-US" dirty="0"/>
                  <a:t> </a:t>
                </a:r>
                <a:r>
                  <a:rPr lang="en-US" altLang="zh-CN" dirty="0"/>
                  <a:t>quickly?</a:t>
                </a:r>
                <a:r>
                  <a:rPr lang="zh-CN" altLang="en-US" dirty="0"/>
                  <a:t> </a:t>
                </a:r>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40</a:t>
            </a:fld>
            <a:endParaRPr lang="en-US" altLang="ko-KR"/>
          </a:p>
        </p:txBody>
      </p:sp>
    </p:spTree>
    <p:extLst>
      <p:ext uri="{BB962C8B-B14F-4D97-AF65-F5344CB8AC3E}">
        <p14:creationId xmlns:p14="http://schemas.microsoft.com/office/powerpoint/2010/main" val="1613052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a:t>
                </a:r>
                <a:r>
                  <a:rPr lang="en-US" altLang="zh-CN" baseline="0" dirty="0"/>
                  <a:t> idea is to</a:t>
                </a:r>
                <a:r>
                  <a:rPr lang="en-US" altLang="zh-CN" dirty="0"/>
                  <a:t> reduce this problem into a typical optimization problem and use some</a:t>
                </a:r>
                <a:r>
                  <a:rPr lang="en-US" altLang="zh-CN" baseline="0" dirty="0"/>
                  <a:t> </a:t>
                </a:r>
                <a:r>
                  <a:rPr lang="en-US" altLang="zh-CN" dirty="0"/>
                  <a:t>efficient index structures to find the optimal B(j*) </a:t>
                </a:r>
                <a:r>
                  <a:rPr lang="en-US" altLang="zh-CN" b="0" dirty="0"/>
                  <a:t>quickly.</a:t>
                </a:r>
                <a:endParaRPr lang="en-US" altLang="zh-CN" dirty="0"/>
              </a:p>
              <a:p>
                <a:endParaRPr lang="en-US" altLang="zh-CN" dirty="0"/>
              </a:p>
              <a:p>
                <a:r>
                  <a:rPr lang="en-US" altLang="zh-CN" dirty="0"/>
                  <a:t>If we use segment tree to maintain</a:t>
                </a:r>
                <a:r>
                  <a:rPr lang="en-US" altLang="zh-CN" baseline="0" dirty="0"/>
                  <a:t> B(j)</a:t>
                </a:r>
                <a:r>
                  <a:rPr lang="en-US" altLang="zh-CN" dirty="0"/>
                  <a:t>, a single query takes</a:t>
                </a:r>
                <a:r>
                  <a:rPr lang="en-US" altLang="zh-CN" baseline="0" dirty="0"/>
                  <a:t> O(</a:t>
                </a:r>
                <a:r>
                  <a:rPr lang="en-US" altLang="zh-CN" baseline="0" dirty="0" err="1"/>
                  <a:t>logn</a:t>
                </a:r>
                <a:r>
                  <a:rPr lang="en-US" altLang="zh-CN" baseline="0" dirty="0"/>
                  <a:t>) </a:t>
                </a:r>
                <a:r>
                  <a:rPr lang="en-US" altLang="zh-CN" dirty="0"/>
                  <a:t>time, and the</a:t>
                </a:r>
                <a:r>
                  <a:rPr lang="en-US" altLang="zh-CN" baseline="0" dirty="0"/>
                  <a:t> total time complexity is O(n </a:t>
                </a:r>
                <a:r>
                  <a:rPr lang="en-US" altLang="zh-CN" baseline="0" dirty="0" err="1"/>
                  <a:t>logn</a:t>
                </a:r>
                <a:r>
                  <a:rPr lang="en-US" altLang="zh-CN" baseline="0" dirty="0"/>
                  <a:t>)</a:t>
                </a:r>
                <a:r>
                  <a:rPr lang="en-US" altLang="zh-CN" dirty="0"/>
                  <a:t>.</a:t>
                </a:r>
              </a:p>
              <a:p>
                <a:endParaRPr lang="en-US" altLang="zh-CN" dirty="0"/>
              </a:p>
              <a:p>
                <a:r>
                  <a:rPr lang="en-US" altLang="zh-CN" dirty="0"/>
                  <a:t>If we use dynamic </a:t>
                </a:r>
                <a:r>
                  <a:rPr lang="en-US" altLang="zh-CN" dirty="0" err="1"/>
                  <a:t>fenwick</a:t>
                </a:r>
                <a:r>
                  <a:rPr lang="en-US" altLang="zh-CN" dirty="0"/>
                  <a:t> tree to maintain</a:t>
                </a:r>
                <a:r>
                  <a:rPr lang="en-US" altLang="zh-CN" baseline="0" dirty="0"/>
                  <a:t> B(j)</a:t>
                </a:r>
                <a:r>
                  <a:rPr lang="en-US" altLang="zh-CN" dirty="0"/>
                  <a:t>, a single query takes O(1) and the total time complexity is</a:t>
                </a:r>
                <a:r>
                  <a:rPr lang="en-US" altLang="zh-CN" baseline="0" dirty="0"/>
                  <a:t> O(n)</a:t>
                </a:r>
                <a:r>
                  <a:rPr lang="en-US" altLang="zh-CN" dirty="0"/>
                  <a:t>.</a:t>
                </a:r>
              </a:p>
            </p:txBody>
          </p:sp>
        </mc:Choice>
        <mc:Fallback xmlns="">
          <p:sp>
            <p:nvSpPr>
              <p:cNvPr id="3" name="备注占位符 2"/>
              <p:cNvSpPr>
                <a:spLocks noGrp="1"/>
              </p:cNvSpPr>
              <p:nvPr>
                <p:ph type="body" idx="1"/>
              </p:nvPr>
            </p:nvSpPr>
            <p:spPr/>
            <p:txBody>
              <a:bodyPr/>
              <a:lstStyle/>
              <a:p>
                <a:r>
                  <a:rPr lang="en-US" altLang="zh-CN" dirty="0"/>
                  <a:t>Thus, we finally get our goal</a:t>
                </a:r>
              </a:p>
              <a:p>
                <a:r>
                  <a:rPr lang="en-US" altLang="zh-CN" dirty="0"/>
                  <a:t>It’s to find </a:t>
                </a:r>
                <a:r>
                  <a:rPr lang="en-US" altLang="zh-CN" b="0" i="0">
                    <a:latin typeface="Cambria Math" panose="02040503050406030204" pitchFamily="18" charset="0"/>
                  </a:rPr>
                  <a:t>𝐵(𝑗^∗)</a:t>
                </a:r>
                <a:r>
                  <a:rPr lang="zh-CN" altLang="en-US" dirty="0"/>
                  <a:t> </a:t>
                </a:r>
                <a:r>
                  <a:rPr lang="en-US" altLang="zh-CN" dirty="0"/>
                  <a:t>in that form.</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41</a:t>
            </a:fld>
            <a:endParaRPr lang="en-US" altLang="ko-KR"/>
          </a:p>
        </p:txBody>
      </p:sp>
    </p:spTree>
    <p:extLst>
      <p:ext uri="{BB962C8B-B14F-4D97-AF65-F5344CB8AC3E}">
        <p14:creationId xmlns:p14="http://schemas.microsoft.com/office/powerpoint/2010/main" val="2932962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Here is an example of our segment-based DP algorithm.</a:t>
                </a:r>
              </a:p>
              <a:p>
                <a:r>
                  <a:rPr lang="en-US" altLang="zh-CN" dirty="0"/>
                  <a:t>At first we initialize some auxiliary arrays, such as </a:t>
                </a:r>
                <a14:m>
                  <m:oMath xmlns:m="http://schemas.openxmlformats.org/officeDocument/2006/math">
                    <m:r>
                      <a:rPr lang="en-US" altLang="zh-CN" b="0" i="1" smtClean="0">
                        <a:latin typeface="Cambria Math" panose="02040503050406030204" pitchFamily="18" charset="0"/>
                      </a:rPr>
                      <m:t>𝑡h𝑟</m:t>
                    </m:r>
                  </m:oMath>
                </a14:m>
                <a:r>
                  <a:rPr lang="en-US" altLang="zh-CN" dirty="0"/>
                  <a:t>, (click), the</a:t>
                </a:r>
                <a:r>
                  <a:rPr lang="en-US" altLang="zh-CN" baseline="0" dirty="0"/>
                  <a:t> threshold of </a:t>
                </a:r>
                <a14:m>
                  <m:oMath xmlns:m="http://schemas.openxmlformats.org/officeDocument/2006/math">
                    <m:r>
                      <a:rPr lang="en-US" altLang="zh-CN" b="0" i="1" baseline="0" smtClean="0">
                        <a:latin typeface="Cambria Math" panose="02040503050406030204" pitchFamily="18" charset="0"/>
                      </a:rPr>
                      <m:t>𝑗</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𝐵</m:t>
                    </m:r>
                  </m:oMath>
                </a14:m>
                <a:r>
                  <a:rPr lang="en-US" altLang="zh-CN" dirty="0"/>
                  <a:t>,</a:t>
                </a:r>
                <a:r>
                  <a:rPr lang="zh-CN" altLang="en-US" dirty="0"/>
                  <a:t> </a:t>
                </a:r>
                <a:r>
                  <a:rPr lang="en-US" altLang="zh-CN" dirty="0"/>
                  <a:t>(click)the objective relevant to </a:t>
                </a:r>
                <a14:m>
                  <m:oMath xmlns:m="http://schemas.openxmlformats.org/officeDocument/2006/math">
                    <m:r>
                      <a:rPr lang="en-US" altLang="zh-CN" b="0" i="1" smtClean="0">
                        <a:latin typeface="Cambria Math" panose="02040503050406030204" pitchFamily="18" charset="0"/>
                      </a:rPr>
                      <m:t>𝑗</m:t>
                    </m:r>
                  </m:oMath>
                </a14:m>
                <a:r>
                  <a:rPr lang="en-US" altLang="zh-CN" dirty="0"/>
                  <a:t>. (click)</a:t>
                </a:r>
              </a:p>
              <a:p>
                <a:endParaRPr lang="zh-CN" altLang="en-US" dirty="0"/>
              </a:p>
            </p:txBody>
          </p:sp>
        </mc:Choice>
        <mc:Fallback xmlns="">
          <p:sp>
            <p:nvSpPr>
              <p:cNvPr id="3" name="备注占位符 2"/>
              <p:cNvSpPr>
                <a:spLocks noGrp="1"/>
              </p:cNvSpPr>
              <p:nvPr>
                <p:ph type="body" idx="1"/>
              </p:nvPr>
            </p:nvSpPr>
            <p:spPr/>
            <p:txBody>
              <a:bodyPr/>
              <a:lstStyle/>
              <a:p>
                <a:r>
                  <a:rPr lang="en-US" altLang="zh-CN" dirty="0"/>
                  <a:t>Here is an example of our segment-based DP algorithm.</a:t>
                </a:r>
              </a:p>
              <a:p>
                <a:r>
                  <a:rPr lang="en-US" altLang="zh-CN" dirty="0"/>
                  <a:t>At first we need initialize some auxiliary arrays, such as </a:t>
                </a:r>
                <a:r>
                  <a:rPr lang="en-US" altLang="zh-CN" b="0" i="0">
                    <a:latin typeface="Cambria Math" panose="02040503050406030204" pitchFamily="18" charset="0"/>
                  </a:rPr>
                  <a:t>𝑡ℎ𝑟</a:t>
                </a:r>
                <a:r>
                  <a:rPr lang="en-US" altLang="zh-CN" dirty="0"/>
                  <a:t>, (click), the</a:t>
                </a:r>
                <a:r>
                  <a:rPr lang="en-US" altLang="zh-CN" baseline="0" dirty="0"/>
                  <a:t> threshold of </a:t>
                </a:r>
                <a:r>
                  <a:rPr lang="en-US" altLang="zh-CN" b="0" i="0" baseline="0">
                    <a:latin typeface="Cambria Math" panose="02040503050406030204" pitchFamily="18" charset="0"/>
                  </a:rPr>
                  <a:t>𝑗</a:t>
                </a:r>
                <a:r>
                  <a:rPr lang="zh-CN" altLang="en-US" dirty="0"/>
                  <a:t> </a:t>
                </a:r>
                <a:r>
                  <a:rPr lang="en-US" altLang="zh-CN" dirty="0"/>
                  <a:t>and </a:t>
                </a:r>
                <a:r>
                  <a:rPr lang="en-US" altLang="zh-CN" b="0" i="0">
                    <a:latin typeface="Cambria Math" panose="02040503050406030204" pitchFamily="18" charset="0"/>
                  </a:rPr>
                  <a:t>𝐵</a:t>
                </a:r>
                <a:r>
                  <a:rPr lang="en-US" altLang="zh-CN" dirty="0"/>
                  <a:t>,</a:t>
                </a:r>
                <a:r>
                  <a:rPr lang="zh-CN" altLang="en-US" dirty="0"/>
                  <a:t> </a:t>
                </a:r>
                <a:r>
                  <a:rPr lang="en-US" altLang="zh-CN" dirty="0"/>
                  <a:t>(click)the objective relevant to </a:t>
                </a:r>
                <a:r>
                  <a:rPr lang="en-US" altLang="zh-CN" b="0" i="0">
                    <a:latin typeface="Cambria Math" panose="02040503050406030204" pitchFamily="18" charset="0"/>
                  </a:rPr>
                  <a:t>𝑗</a:t>
                </a:r>
                <a:r>
                  <a:rPr lang="en-US" altLang="zh-CN" dirty="0"/>
                  <a:t>. (click)</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42</a:t>
            </a:fld>
            <a:endParaRPr lang="en-US" altLang="ko-KR"/>
          </a:p>
        </p:txBody>
      </p:sp>
    </p:spTree>
    <p:extLst>
      <p:ext uri="{BB962C8B-B14F-4D97-AF65-F5344CB8AC3E}">
        <p14:creationId xmlns:p14="http://schemas.microsoft.com/office/powerpoint/2010/main" val="1295176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Then, we begin our enumeration with</a:t>
                </a:r>
                <a:r>
                  <a:rPr lang="en-US" altLang="zh-CN" baseline="0" dirty="0"/>
                  <a:t>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=5</m:t>
                    </m:r>
                    <m:r>
                      <a:rPr lang="en-US" altLang="zh-CN" b="0" i="0" smtClean="0">
                        <a:latin typeface="Cambria Math" panose="02040503050406030204" pitchFamily="18" charset="0"/>
                      </a:rPr>
                      <m:t>.</m:t>
                    </m:r>
                  </m:oMath>
                </a14:m>
                <a:endParaRPr lang="en-US" altLang="zh-CN" b="0" dirty="0"/>
              </a:p>
              <a:p>
                <a:r>
                  <a:rPr lang="en-US" altLang="zh-CN" dirty="0"/>
                  <a:t>In this case, we can calculate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 </a:t>
                </a:r>
                <a:r>
                  <a:rPr lang="en-US" altLang="zh-CN" dirty="0"/>
                  <a:t>first, and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 </a:t>
                </a:r>
                <a:r>
                  <a:rPr lang="en-US" altLang="zh-CN" dirty="0"/>
                  <a:t>equals to 8.5</a:t>
                </a:r>
              </a:p>
              <a:p>
                <a:r>
                  <a:rPr lang="en-US" altLang="zh-CN" dirty="0"/>
                  <a:t>Then, we need update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(6)</m:t>
                    </m:r>
                  </m:oMath>
                </a14:m>
                <a:r>
                  <a:rPr lang="zh-CN" altLang="en-US" dirty="0"/>
                  <a:t> </a:t>
                </a:r>
                <a:r>
                  <a:rPr lang="en-US" altLang="zh-CN" dirty="0"/>
                  <a:t>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(6)</m:t>
                    </m:r>
                  </m:oMath>
                </a14:m>
                <a:r>
                  <a:rPr lang="en-US" altLang="zh-CN" dirty="0"/>
                  <a:t>, as shown in the figure.</a:t>
                </a:r>
                <a:endParaRPr lang="zh-CN" altLang="en-US" dirty="0"/>
              </a:p>
            </p:txBody>
          </p:sp>
        </mc:Choice>
        <mc:Fallback xmlns="">
          <p:sp>
            <p:nvSpPr>
              <p:cNvPr id="3" name="备注占位符 2"/>
              <p:cNvSpPr>
                <a:spLocks noGrp="1"/>
              </p:cNvSpPr>
              <p:nvPr>
                <p:ph type="body" idx="1"/>
              </p:nvPr>
            </p:nvSpPr>
            <p:spPr/>
            <p:txBody>
              <a:bodyPr/>
              <a:lstStyle/>
              <a:p>
                <a:r>
                  <a:rPr lang="en-US" altLang="zh-CN" dirty="0"/>
                  <a:t>Then, we begin our enumeration with</a:t>
                </a:r>
                <a:r>
                  <a:rPr lang="en-US" altLang="zh-CN" baseline="0" dirty="0"/>
                  <a:t> </a:t>
                </a:r>
                <a:r>
                  <a:rPr lang="en-US" altLang="zh-CN" b="0" i="0">
                    <a:latin typeface="Cambria Math" panose="02040503050406030204" pitchFamily="18" charset="0"/>
                  </a:rPr>
                  <a:t>𝑖=5.</a:t>
                </a:r>
                <a:endParaRPr lang="en-US" altLang="zh-CN" b="0" dirty="0"/>
              </a:p>
              <a:p>
                <a:r>
                  <a:rPr lang="en-US" altLang="zh-CN" dirty="0"/>
                  <a:t>In this case, we can calculate </a:t>
                </a:r>
                <a:r>
                  <a:rPr lang="en-US" altLang="zh-CN" b="0" i="0">
                    <a:latin typeface="Cambria Math" panose="02040503050406030204" pitchFamily="18" charset="0"/>
                  </a:rPr>
                  <a:t>𝐴(𝑖)</a:t>
                </a:r>
                <a:r>
                  <a:rPr lang="zh-CN" altLang="en-US" dirty="0"/>
                  <a:t> </a:t>
                </a:r>
                <a:r>
                  <a:rPr lang="en-US" altLang="zh-CN" dirty="0"/>
                  <a:t>first, and </a:t>
                </a:r>
                <a:r>
                  <a:rPr lang="en-US" altLang="zh-CN" b="0" i="0">
                    <a:latin typeface="Cambria Math" panose="02040503050406030204" pitchFamily="18" charset="0"/>
                  </a:rPr>
                  <a:t>𝐴(𝑖)</a:t>
                </a:r>
                <a:r>
                  <a:rPr lang="zh-CN" altLang="en-US" dirty="0"/>
                  <a:t> </a:t>
                </a:r>
                <a:r>
                  <a:rPr lang="en-US" altLang="zh-CN" dirty="0"/>
                  <a:t>equals to 8.5</a:t>
                </a:r>
              </a:p>
              <a:p>
                <a:r>
                  <a:rPr lang="en-US" altLang="zh-CN" dirty="0"/>
                  <a:t>Then, we need update </a:t>
                </a:r>
                <a:r>
                  <a:rPr lang="en-US" altLang="zh-CN" b="0" i="0">
                    <a:latin typeface="Cambria Math" panose="02040503050406030204" pitchFamily="18" charset="0"/>
                  </a:rPr>
                  <a:t>𝐵(6)</a:t>
                </a:r>
                <a:r>
                  <a:rPr lang="zh-CN" altLang="en-US" dirty="0"/>
                  <a:t> </a:t>
                </a:r>
                <a:r>
                  <a:rPr lang="en-US" altLang="zh-CN" dirty="0"/>
                  <a:t>at point </a:t>
                </a:r>
                <a:r>
                  <a:rPr lang="en-US" altLang="zh-CN" b="0" i="0">
                    <a:latin typeface="Cambria Math" panose="02040503050406030204" pitchFamily="18" charset="0"/>
                  </a:rPr>
                  <a:t>𝑡ℎ𝑟(6)</a:t>
                </a:r>
                <a:r>
                  <a:rPr lang="en-US" altLang="zh-CN" dirty="0"/>
                  <a:t>, as show in the figure.</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43</a:t>
            </a:fld>
            <a:endParaRPr lang="en-US" altLang="ko-KR"/>
          </a:p>
        </p:txBody>
      </p:sp>
    </p:spTree>
    <p:extLst>
      <p:ext uri="{BB962C8B-B14F-4D97-AF65-F5344CB8AC3E}">
        <p14:creationId xmlns:p14="http://schemas.microsoft.com/office/powerpoint/2010/main" val="3153145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After the updating, we need to query a feasible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𝑗</m:t>
                        </m:r>
                      </m:e>
                      <m:sup>
                        <m:r>
                          <a:rPr lang="en-US" altLang="zh-CN" b="0" i="1" smtClean="0">
                            <a:latin typeface="Cambria Math" panose="02040503050406030204" pitchFamily="18" charset="0"/>
                          </a:rPr>
                          <m:t>∗</m:t>
                        </m:r>
                      </m:sup>
                    </m:sSup>
                  </m:oMath>
                </a14:m>
                <a:r>
                  <a:rPr lang="en-US" altLang="zh-CN" dirty="0"/>
                  <a:t> in range(</a:t>
                </a:r>
                <a14:m>
                  <m:oMath xmlns:m="http://schemas.openxmlformats.org/officeDocument/2006/math">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oMath>
                </a14:m>
                <a:r>
                  <a:rPr lang="en-US" altLang="zh-CN" dirty="0"/>
                  <a:t>)</a:t>
                </a:r>
              </a:p>
              <a:p>
                <a14:m>
                  <m:oMath xmlns:m="http://schemas.openxmlformats.org/officeDocument/2006/math">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oMath>
                </a14:m>
                <a:r>
                  <a:rPr lang="zh-CN" altLang="en-US" dirty="0"/>
                  <a:t> </a:t>
                </a:r>
                <a:r>
                  <a:rPr lang="en-US" altLang="zh-CN" dirty="0"/>
                  <a:t>can be calculated by 6+8.5-6, which equals to 8.5.</a:t>
                </a:r>
              </a:p>
              <a:p>
                <a:r>
                  <a:rPr lang="en-US" altLang="zh-CN" dirty="0"/>
                  <a:t>And unfortunately, there is no feasible </a:t>
                </a:r>
                <a14:m>
                  <m:oMath xmlns:m="http://schemas.openxmlformats.org/officeDocument/2006/math">
                    <m:r>
                      <a:rPr lang="en-US" altLang="zh-CN" b="0" i="1" smtClean="0">
                        <a:latin typeface="Cambria Math" panose="02040503050406030204" pitchFamily="18" charset="0"/>
                      </a:rPr>
                      <m:t>𝑗</m:t>
                    </m:r>
                  </m:oMath>
                </a14:m>
                <a:r>
                  <a:rPr lang="zh-CN" altLang="en-US" dirty="0"/>
                  <a:t> </a:t>
                </a:r>
                <a:r>
                  <a:rPr lang="en-US" altLang="zh-CN" dirty="0"/>
                  <a:t>in the range [8.5,</a:t>
                </a:r>
                <a14:m>
                  <m:oMath xmlns:m="http://schemas.openxmlformats.org/officeDocument/2006/math">
                    <m:r>
                      <a:rPr lang="en-US" altLang="zh-CN" b="0" i="1" smtClean="0">
                        <a:latin typeface="Cambria Math" panose="02040503050406030204" pitchFamily="18" charset="0"/>
                      </a:rPr>
                      <m:t>∞</m:t>
                    </m:r>
                  </m:oMath>
                </a14:m>
                <a:r>
                  <a:rPr lang="en-US" altLang="zh-CN" dirty="0"/>
                  <a:t>)</a:t>
                </a:r>
                <a:endParaRPr lang="zh-CN" altLang="en-US" dirty="0"/>
              </a:p>
            </p:txBody>
          </p:sp>
        </mc:Choice>
        <mc:Fallback xmlns="">
          <p:sp>
            <p:nvSpPr>
              <p:cNvPr id="3" name="备注占位符 2"/>
              <p:cNvSpPr>
                <a:spLocks noGrp="1"/>
              </p:cNvSpPr>
              <p:nvPr>
                <p:ph type="body" idx="1"/>
              </p:nvPr>
            </p:nvSpPr>
            <p:spPr/>
            <p:txBody>
              <a:bodyPr/>
              <a:lstStyle/>
              <a:p>
                <a:r>
                  <a:rPr lang="en-US" altLang="zh-CN" dirty="0"/>
                  <a:t>After the updating, we need to query a feasible </a:t>
                </a:r>
                <a:r>
                  <a:rPr lang="en-US" altLang="zh-CN" b="0" i="0">
                    <a:latin typeface="Cambria Math" panose="02040503050406030204" pitchFamily="18" charset="0"/>
                  </a:rPr>
                  <a:t>𝑗^∗</a:t>
                </a:r>
                <a:r>
                  <a:rPr lang="en-US" altLang="zh-CN" dirty="0"/>
                  <a:t> in range(</a:t>
                </a:r>
                <a:r>
                  <a:rPr lang="en-US" altLang="zh-CN" b="0" i="0">
                    <a:latin typeface="Cambria Math" panose="02040503050406030204" pitchFamily="18" charset="0"/>
                  </a:rPr>
                  <a:t>𝑑𝑒𝑡(5,𝑜_(𝑟^′ ) ),∞</a:t>
                </a:r>
                <a:r>
                  <a:rPr lang="en-US" altLang="zh-CN" dirty="0"/>
                  <a:t>)</a:t>
                </a:r>
              </a:p>
              <a:p>
                <a:r>
                  <a:rPr lang="en-US" altLang="zh-CN" b="0" i="0">
                    <a:latin typeface="Cambria Math" panose="02040503050406030204" pitchFamily="18" charset="0"/>
                  </a:rPr>
                  <a:t>𝑑𝑒𝑡(5,𝑜_(𝑟^′ ) )</a:t>
                </a:r>
                <a:r>
                  <a:rPr lang="zh-CN" altLang="en-US" dirty="0"/>
                  <a:t> </a:t>
                </a:r>
                <a:r>
                  <a:rPr lang="en-US" altLang="zh-CN" dirty="0"/>
                  <a:t>can be calculated by 6+8.5-6, equals to 8.5.</a:t>
                </a:r>
              </a:p>
              <a:p>
                <a:r>
                  <a:rPr lang="en-US" altLang="zh-CN" dirty="0"/>
                  <a:t>And unfortunately, there is no feasible </a:t>
                </a:r>
                <a:r>
                  <a:rPr lang="en-US" altLang="zh-CN" b="0" i="0">
                    <a:latin typeface="Cambria Math" panose="02040503050406030204" pitchFamily="18" charset="0"/>
                  </a:rPr>
                  <a:t>𝑗</a:t>
                </a:r>
                <a:r>
                  <a:rPr lang="zh-CN" altLang="en-US" dirty="0"/>
                  <a:t> </a:t>
                </a:r>
                <a:r>
                  <a:rPr lang="en-US" altLang="zh-CN" dirty="0"/>
                  <a:t>in the range [8.5,</a:t>
                </a:r>
                <a:r>
                  <a:rPr lang="en-US" altLang="zh-CN" b="0" i="0">
                    <a:latin typeface="Cambria Math" panose="02040503050406030204" pitchFamily="18" charset="0"/>
                  </a:rPr>
                  <a:t>∞</a:t>
                </a:r>
                <a:r>
                  <a:rPr lang="en-US" altLang="zh-CN" dirty="0"/>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44</a:t>
            </a:fld>
            <a:endParaRPr lang="en-US" altLang="ko-KR"/>
          </a:p>
        </p:txBody>
      </p:sp>
    </p:spTree>
    <p:extLst>
      <p:ext uri="{BB962C8B-B14F-4D97-AF65-F5344CB8AC3E}">
        <p14:creationId xmlns:p14="http://schemas.microsoft.com/office/powerpoint/2010/main" val="1438343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Then ,we have a try when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=4</m:t>
                    </m:r>
                  </m:oMath>
                </a14:m>
                <a:r>
                  <a:rPr lang="en-US" altLang="zh-CN" dirty="0"/>
                  <a:t>.</a:t>
                </a:r>
              </a:p>
              <a:p>
                <a:r>
                  <a:rPr lang="en-US" altLang="zh-CN" dirty="0"/>
                  <a:t>Similarly, we update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(5)</m:t>
                    </m:r>
                  </m:oMath>
                </a14:m>
                <a:r>
                  <a:rPr lang="zh-CN" altLang="en-US" dirty="0"/>
                  <a:t> </a:t>
                </a:r>
                <a:r>
                  <a:rPr lang="en-US" altLang="zh-CN" dirty="0"/>
                  <a:t>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(5)</m:t>
                    </m:r>
                  </m:oMath>
                </a14:m>
                <a:r>
                  <a:rPr lang="zh-CN" altLang="en-US" dirty="0"/>
                  <a:t> </a:t>
                </a:r>
                <a:r>
                  <a:rPr lang="en-US" altLang="zh-CN" dirty="0"/>
                  <a:t>as shown in the figure.</a:t>
                </a:r>
                <a:endParaRPr lang="zh-CN" altLang="en-US" dirty="0"/>
              </a:p>
            </p:txBody>
          </p:sp>
        </mc:Choice>
        <mc:Fallback xmlns="">
          <p:sp>
            <p:nvSpPr>
              <p:cNvPr id="3" name="备注占位符 2"/>
              <p:cNvSpPr>
                <a:spLocks noGrp="1"/>
              </p:cNvSpPr>
              <p:nvPr>
                <p:ph type="body" idx="1"/>
              </p:nvPr>
            </p:nvSpPr>
            <p:spPr/>
            <p:txBody>
              <a:bodyPr/>
              <a:lstStyle/>
              <a:p>
                <a:r>
                  <a:rPr lang="en-US" altLang="zh-CN" dirty="0"/>
                  <a:t>Then ,we have a try when </a:t>
                </a:r>
                <a:r>
                  <a:rPr lang="en-US" altLang="zh-CN" b="0" i="0">
                    <a:latin typeface="Cambria Math" panose="02040503050406030204" pitchFamily="18" charset="0"/>
                  </a:rPr>
                  <a:t>𝑖=4</a:t>
                </a:r>
                <a:r>
                  <a:rPr lang="en-US" altLang="zh-CN" dirty="0"/>
                  <a:t>.</a:t>
                </a:r>
              </a:p>
              <a:p>
                <a:r>
                  <a:rPr lang="en-US" altLang="zh-CN" dirty="0"/>
                  <a:t>Similarly, we update </a:t>
                </a:r>
                <a:r>
                  <a:rPr lang="en-US" altLang="zh-CN" b="0" i="0">
                    <a:latin typeface="Cambria Math" panose="02040503050406030204" pitchFamily="18" charset="0"/>
                  </a:rPr>
                  <a:t>𝐵(5)</a:t>
                </a:r>
                <a:r>
                  <a:rPr lang="zh-CN" altLang="en-US" dirty="0"/>
                  <a:t> </a:t>
                </a:r>
                <a:r>
                  <a:rPr lang="en-US" altLang="zh-CN" dirty="0"/>
                  <a:t>at point </a:t>
                </a:r>
                <a:r>
                  <a:rPr lang="en-US" altLang="zh-CN" b="0" i="0">
                    <a:latin typeface="Cambria Math" panose="02040503050406030204" pitchFamily="18" charset="0"/>
                  </a:rPr>
                  <a:t>𝑡ℎ𝑟(5)</a:t>
                </a:r>
                <a:r>
                  <a:rPr lang="zh-CN" altLang="en-US" dirty="0"/>
                  <a:t> </a:t>
                </a:r>
                <a:r>
                  <a:rPr lang="en-US" altLang="zh-CN" dirty="0"/>
                  <a:t>as shown in figure.</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45</a:t>
            </a:fld>
            <a:endParaRPr lang="en-US" altLang="ko-KR"/>
          </a:p>
        </p:txBody>
      </p:sp>
    </p:spTree>
    <p:extLst>
      <p:ext uri="{BB962C8B-B14F-4D97-AF65-F5344CB8AC3E}">
        <p14:creationId xmlns:p14="http://schemas.microsoft.com/office/powerpoint/2010/main" val="322885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And try to find a possible </a:t>
                </a:r>
                <a14:m>
                  <m:oMath xmlns:m="http://schemas.openxmlformats.org/officeDocument/2006/math">
                    <m:r>
                      <a:rPr lang="en-US" altLang="zh-CN" b="0" i="1" smtClean="0">
                        <a:latin typeface="Cambria Math" panose="02040503050406030204" pitchFamily="18" charset="0"/>
                      </a:rPr>
                      <m:t>𝑗</m:t>
                    </m:r>
                  </m:oMath>
                </a14:m>
                <a:r>
                  <a:rPr lang="zh-CN" altLang="en-US" dirty="0"/>
                  <a:t> </a:t>
                </a:r>
                <a:r>
                  <a:rPr lang="en-US" altLang="zh-CN" dirty="0"/>
                  <a:t>in range </a:t>
                </a:r>
                <a14:m>
                  <m:oMath xmlns:m="http://schemas.openxmlformats.org/officeDocument/2006/math">
                    <m:r>
                      <a:rPr lang="en-US" altLang="zh-CN" smtClean="0">
                        <a:latin typeface="Cambria Math" panose="02040503050406030204" pitchFamily="18" charset="0"/>
                      </a:rPr>
                      <m:t>[</m:t>
                    </m:r>
                    <m:r>
                      <a:rPr lang="en-US" altLang="zh-CN" i="1">
                        <a:latin typeface="Cambria Math" panose="02040503050406030204" pitchFamily="18" charset="0"/>
                      </a:rPr>
                      <m:t>𝑑𝑒𝑡</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4</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sub>
                        </m:sSub>
                      </m:e>
                    </m:d>
                    <m:r>
                      <a:rPr lang="en-US" altLang="zh-CN" i="1">
                        <a:latin typeface="Cambria Math" panose="02040503050406030204" pitchFamily="18" charset="0"/>
                      </a:rPr>
                      <m:t>,∞)</m:t>
                    </m:r>
                  </m:oMath>
                </a14:m>
                <a:endParaRPr lang="en-US" altLang="zh-CN" dirty="0"/>
              </a:p>
              <a:p>
                <a14:m>
                  <m:oMath xmlns:m="http://schemas.openxmlformats.org/officeDocument/2006/math">
                    <m:r>
                      <a:rPr lang="en-US" altLang="zh-CN" i="1" smtClean="0">
                        <a:latin typeface="Cambria Math" panose="02040503050406030204" pitchFamily="18" charset="0"/>
                      </a:rPr>
                      <m:t>𝑑𝑒𝑡</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4</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sub>
                        </m:sSub>
                      </m:e>
                    </m:d>
                  </m:oMath>
                </a14:m>
                <a:r>
                  <a:rPr lang="zh-CN" altLang="en-US" dirty="0"/>
                  <a:t> </a:t>
                </a:r>
                <a:r>
                  <a:rPr lang="en-US" altLang="zh-CN" dirty="0"/>
                  <a:t>equals</a:t>
                </a:r>
                <a:r>
                  <a:rPr lang="en-US" altLang="zh-CN" baseline="0" dirty="0"/>
                  <a:t> 8.5+7.2-2, which is 13.7.</a:t>
                </a:r>
              </a:p>
              <a:p>
                <a:r>
                  <a:rPr lang="en-US" altLang="zh-CN" baseline="0" dirty="0"/>
                  <a:t>And just like before, </a:t>
                </a:r>
                <a:r>
                  <a:rPr lang="en-US" altLang="zh-CN" dirty="0"/>
                  <a:t>there is no feasible </a:t>
                </a:r>
                <a14:m>
                  <m:oMath xmlns:m="http://schemas.openxmlformats.org/officeDocument/2006/math">
                    <m:r>
                      <a:rPr lang="en-US" altLang="zh-CN" b="0" i="1" smtClean="0">
                        <a:latin typeface="Cambria Math" panose="02040503050406030204" pitchFamily="18" charset="0"/>
                      </a:rPr>
                      <m:t>𝑗</m:t>
                    </m:r>
                  </m:oMath>
                </a14:m>
                <a:r>
                  <a:rPr lang="zh-CN" altLang="en-US" dirty="0"/>
                  <a:t> </a:t>
                </a:r>
                <a:r>
                  <a:rPr lang="en-US" altLang="zh-CN" dirty="0"/>
                  <a:t>in</a:t>
                </a:r>
                <a:r>
                  <a:rPr lang="en-US" altLang="zh-CN" baseline="0" dirty="0"/>
                  <a:t> this range.</a:t>
                </a:r>
                <a:endParaRPr lang="zh-CN" altLang="en-US" dirty="0"/>
              </a:p>
            </p:txBody>
          </p:sp>
        </mc:Choice>
        <mc:Fallback xmlns="">
          <p:sp>
            <p:nvSpPr>
              <p:cNvPr id="3" name="备注占位符 2"/>
              <p:cNvSpPr>
                <a:spLocks noGrp="1"/>
              </p:cNvSpPr>
              <p:nvPr>
                <p:ph type="body" idx="1"/>
              </p:nvPr>
            </p:nvSpPr>
            <p:spPr/>
            <p:txBody>
              <a:bodyPr/>
              <a:lstStyle/>
              <a:p>
                <a:r>
                  <a:rPr lang="en-US" altLang="zh-CN" dirty="0"/>
                  <a:t>And try to find a possible </a:t>
                </a:r>
                <a:r>
                  <a:rPr lang="en-US" altLang="zh-CN" b="0" i="0">
                    <a:latin typeface="Cambria Math" panose="02040503050406030204" pitchFamily="18" charset="0"/>
                  </a:rPr>
                  <a:t>𝑗</a:t>
                </a:r>
                <a:r>
                  <a:rPr lang="zh-CN" altLang="en-US" dirty="0"/>
                  <a:t> </a:t>
                </a:r>
                <a:r>
                  <a:rPr lang="en-US" altLang="zh-CN" dirty="0"/>
                  <a:t>in range </a:t>
                </a:r>
                <a:r>
                  <a:rPr lang="en-US" altLang="zh-CN" i="0">
                    <a:latin typeface="Cambria Math" panose="02040503050406030204" pitchFamily="18" charset="0"/>
                  </a:rPr>
                  <a:t>[𝑑𝑒𝑡(</a:t>
                </a:r>
                <a:r>
                  <a:rPr lang="en-US" altLang="zh-CN" b="0" i="0">
                    <a:latin typeface="Cambria Math" panose="02040503050406030204" pitchFamily="18" charset="0"/>
                  </a:rPr>
                  <a:t>4</a:t>
                </a:r>
                <a:r>
                  <a:rPr lang="en-US" altLang="zh-CN" i="0">
                    <a:latin typeface="Cambria Math" panose="02040503050406030204" pitchFamily="18" charset="0"/>
                  </a:rPr>
                  <a:t>,𝑜_(𝑟^′ ) ),∞)</a:t>
                </a:r>
                <a:endParaRPr lang="en-US" altLang="zh-CN" dirty="0"/>
              </a:p>
              <a:p>
                <a:r>
                  <a:rPr lang="en-US" altLang="zh-CN" i="0">
                    <a:latin typeface="Cambria Math" panose="02040503050406030204" pitchFamily="18" charset="0"/>
                  </a:rPr>
                  <a:t>𝑑𝑒𝑡(</a:t>
                </a:r>
                <a:r>
                  <a:rPr lang="en-US" altLang="zh-CN" b="0" i="0">
                    <a:latin typeface="Cambria Math" panose="02040503050406030204" pitchFamily="18" charset="0"/>
                  </a:rPr>
                  <a:t>4</a:t>
                </a:r>
                <a:r>
                  <a:rPr lang="en-US" altLang="zh-CN" i="0">
                    <a:latin typeface="Cambria Math" panose="02040503050406030204" pitchFamily="18" charset="0"/>
                  </a:rPr>
                  <a:t>,𝑜_(𝑟^′ ) )</a:t>
                </a:r>
                <a:r>
                  <a:rPr lang="zh-CN" altLang="en-US" dirty="0"/>
                  <a:t> </a:t>
                </a:r>
                <a:r>
                  <a:rPr lang="en-US" altLang="zh-CN" dirty="0"/>
                  <a:t>equals</a:t>
                </a:r>
                <a:r>
                  <a:rPr lang="en-US" altLang="zh-CN" baseline="0" dirty="0"/>
                  <a:t> 8.5+7.2-2, which is 13.7.</a:t>
                </a:r>
              </a:p>
              <a:p>
                <a:r>
                  <a:rPr lang="en-US" altLang="zh-CN" baseline="0" dirty="0"/>
                  <a:t>And just like before, </a:t>
                </a:r>
                <a:r>
                  <a:rPr lang="en-US" altLang="zh-CN" dirty="0"/>
                  <a:t>there is no feasible </a:t>
                </a:r>
                <a:r>
                  <a:rPr lang="en-US" altLang="zh-CN" b="0" i="0">
                    <a:latin typeface="Cambria Math" panose="02040503050406030204" pitchFamily="18" charset="0"/>
                  </a:rPr>
                  <a:t>𝑗</a:t>
                </a:r>
                <a:r>
                  <a:rPr lang="zh-CN" altLang="en-US" dirty="0"/>
                  <a:t> </a:t>
                </a:r>
                <a:r>
                  <a:rPr lang="en-US" altLang="zh-CN" dirty="0"/>
                  <a:t>in</a:t>
                </a:r>
                <a:r>
                  <a:rPr lang="en-US" altLang="zh-CN" baseline="0" dirty="0"/>
                  <a:t> this range.</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46</a:t>
            </a:fld>
            <a:endParaRPr lang="en-US" altLang="ko-KR"/>
          </a:p>
        </p:txBody>
      </p:sp>
    </p:spTree>
    <p:extLst>
      <p:ext uri="{BB962C8B-B14F-4D97-AF65-F5344CB8AC3E}">
        <p14:creationId xmlns:p14="http://schemas.microsoft.com/office/powerpoint/2010/main" val="3756828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=3</m:t>
                    </m:r>
                  </m:oMath>
                </a14:m>
                <a:r>
                  <a:rPr lang="en-US" altLang="zh-CN" dirty="0"/>
                  <a:t> is similar.</a:t>
                </a:r>
              </a:p>
              <a:p>
                <a:r>
                  <a:rPr lang="en-US" altLang="zh-CN" dirty="0"/>
                  <a:t>we update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(4)</m:t>
                    </m:r>
                  </m:oMath>
                </a14:m>
                <a:r>
                  <a:rPr lang="zh-CN" altLang="en-US" dirty="0"/>
                  <a:t> </a:t>
                </a:r>
                <a:r>
                  <a:rPr lang="en-US" altLang="zh-CN" dirty="0"/>
                  <a:t>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(4)</m:t>
                    </m:r>
                  </m:oMath>
                </a14:m>
                <a:r>
                  <a:rPr lang="zh-CN" altLang="en-US" dirty="0"/>
                  <a:t>  </a:t>
                </a:r>
                <a:r>
                  <a:rPr lang="en-US" altLang="zh-CN" dirty="0"/>
                  <a:t>at first.</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en-US" altLang="zh-CN" b="0" i="0">
                    <a:latin typeface="Cambria Math" panose="02040503050406030204" pitchFamily="18" charset="0"/>
                  </a:rPr>
                  <a:t>𝑖=3</a:t>
                </a:r>
                <a:r>
                  <a:rPr lang="en-US" altLang="zh-CN" dirty="0"/>
                  <a:t> is similar.</a:t>
                </a:r>
              </a:p>
              <a:p>
                <a:r>
                  <a:rPr lang="en-US" altLang="zh-CN" dirty="0"/>
                  <a:t>we update </a:t>
                </a:r>
                <a:r>
                  <a:rPr lang="en-US" altLang="zh-CN" b="0" i="0">
                    <a:latin typeface="Cambria Math" panose="02040503050406030204" pitchFamily="18" charset="0"/>
                  </a:rPr>
                  <a:t>𝐵(4)</a:t>
                </a:r>
                <a:r>
                  <a:rPr lang="zh-CN" altLang="en-US" dirty="0"/>
                  <a:t> </a:t>
                </a:r>
                <a:r>
                  <a:rPr lang="en-US" altLang="zh-CN" dirty="0"/>
                  <a:t>at point </a:t>
                </a:r>
                <a:r>
                  <a:rPr lang="en-US" altLang="zh-CN" b="0" i="0">
                    <a:latin typeface="Cambria Math" panose="02040503050406030204" pitchFamily="18" charset="0"/>
                  </a:rPr>
                  <a:t>𝑡ℎ𝑟(4)</a:t>
                </a:r>
                <a:r>
                  <a:rPr lang="zh-CN" altLang="en-US" dirty="0"/>
                  <a:t>  </a:t>
                </a:r>
                <a:r>
                  <a:rPr lang="en-US" altLang="zh-CN" dirty="0"/>
                  <a:t>at first.</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47</a:t>
            </a:fld>
            <a:endParaRPr lang="en-US" altLang="ko-KR"/>
          </a:p>
        </p:txBody>
      </p:sp>
    </p:spTree>
    <p:extLst>
      <p:ext uri="{BB962C8B-B14F-4D97-AF65-F5344CB8AC3E}">
        <p14:creationId xmlns:p14="http://schemas.microsoft.com/office/powerpoint/2010/main" val="3136121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And query in range </a:t>
                </a:r>
                <a14:m>
                  <m:oMath xmlns:m="http://schemas.openxmlformats.org/officeDocument/2006/math">
                    <m:r>
                      <a:rPr lang="en-US" altLang="zh-CN" smtClean="0">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As we can see, </a:t>
                </a:r>
                <a14:m>
                  <m:oMath xmlns:m="http://schemas.openxmlformats.org/officeDocument/2006/math">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oMath>
                </a14:m>
                <a:r>
                  <a:rPr lang="zh-CN" altLang="en-US" dirty="0"/>
                  <a:t> </a:t>
                </a:r>
                <a:r>
                  <a:rPr lang="en-US" altLang="zh-CN" dirty="0"/>
                  <a:t>equals to 11.5 and we can’t find</a:t>
                </a:r>
                <a:r>
                  <a:rPr lang="en-US" altLang="zh-CN" baseline="0" dirty="0"/>
                  <a:t> a feasible </a:t>
                </a:r>
                <a14:m>
                  <m:oMath xmlns:m="http://schemas.openxmlformats.org/officeDocument/2006/math">
                    <m:r>
                      <a:rPr lang="en-US" altLang="zh-CN" b="0" i="1" baseline="0" smtClean="0">
                        <a:latin typeface="Cambria Math" panose="02040503050406030204" pitchFamily="18" charset="0"/>
                      </a:rPr>
                      <m:t>𝑗</m:t>
                    </m:r>
                  </m:oMath>
                </a14:m>
                <a:r>
                  <a:rPr lang="zh-CN" altLang="en-US" dirty="0"/>
                  <a:t> </a:t>
                </a:r>
                <a:r>
                  <a:rPr lang="en-US" altLang="zh-CN" dirty="0"/>
                  <a:t>in this range,</a:t>
                </a:r>
                <a:r>
                  <a:rPr lang="en-US" altLang="zh-CN" baseline="0" dirty="0"/>
                  <a:t> either.</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And query in range </a:t>
                </a:r>
                <a:r>
                  <a:rPr lang="en-US" altLang="zh-CN" i="0">
                    <a:latin typeface="Cambria Math" panose="02040503050406030204" pitchFamily="18" charset="0"/>
                  </a:rPr>
                  <a:t>[</a:t>
                </a:r>
                <a:r>
                  <a:rPr lang="en-US" altLang="zh-CN" b="0" i="0">
                    <a:latin typeface="Cambria Math" panose="02040503050406030204" pitchFamily="18" charset="0"/>
                  </a:rPr>
                  <a:t>𝑑𝑒𝑡(3,𝑜_(𝑟^′ ) ),∞</a:t>
                </a:r>
                <a:r>
                  <a:rPr lang="en-US" altLang="zh-CN" i="0">
                    <a:latin typeface="Cambria Math" panose="02040503050406030204" pitchFamily="18" charset="0"/>
                  </a:rPr>
                  <a:t>)</a:t>
                </a: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As we can see, </a:t>
                </a:r>
                <a:r>
                  <a:rPr lang="en-US" altLang="zh-CN" b="0" i="0">
                    <a:latin typeface="Cambria Math" panose="02040503050406030204" pitchFamily="18" charset="0"/>
                  </a:rPr>
                  <a:t>𝑑𝑒𝑡(3,𝑜_(𝑟^′ ) )</a:t>
                </a:r>
                <a:r>
                  <a:rPr lang="zh-CN" altLang="en-US" dirty="0"/>
                  <a:t> </a:t>
                </a:r>
                <a:r>
                  <a:rPr lang="en-US" altLang="zh-CN" dirty="0"/>
                  <a:t>equals to 11.5 and we can’t find</a:t>
                </a:r>
                <a:r>
                  <a:rPr lang="en-US" altLang="zh-CN" baseline="0" dirty="0"/>
                  <a:t> a feasible </a:t>
                </a:r>
                <a:r>
                  <a:rPr lang="en-US" altLang="zh-CN" b="0" i="0" baseline="0">
                    <a:latin typeface="Cambria Math" panose="02040503050406030204" pitchFamily="18" charset="0"/>
                  </a:rPr>
                  <a:t>𝑗</a:t>
                </a:r>
                <a:r>
                  <a:rPr lang="zh-CN" altLang="en-US" dirty="0"/>
                  <a:t> </a:t>
                </a:r>
                <a:r>
                  <a:rPr lang="en-US" altLang="zh-CN" dirty="0"/>
                  <a:t>in this range,</a:t>
                </a:r>
                <a:r>
                  <a:rPr lang="en-US" altLang="zh-CN" baseline="0" dirty="0"/>
                  <a:t> either.</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48</a:t>
            </a:fld>
            <a:endParaRPr lang="en-US" altLang="ko-KR"/>
          </a:p>
        </p:txBody>
      </p:sp>
    </p:spTree>
    <p:extLst>
      <p:ext uri="{BB962C8B-B14F-4D97-AF65-F5344CB8AC3E}">
        <p14:creationId xmlns:p14="http://schemas.microsoft.com/office/powerpoint/2010/main" val="2529518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Then, we enumerate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=2</m:t>
                    </m:r>
                  </m:oMath>
                </a14:m>
                <a:endParaRPr lang="en-US" altLang="zh-CN" dirty="0"/>
              </a:p>
              <a:p>
                <a:r>
                  <a:rPr lang="en-US" altLang="zh-CN" dirty="0"/>
                  <a:t>In this case,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 </a:t>
                </a:r>
                <a:r>
                  <a:rPr lang="en-US" altLang="zh-CN" dirty="0"/>
                  <a:t>equals</a:t>
                </a:r>
                <a:r>
                  <a:rPr lang="en-US" altLang="zh-CN" baseline="0" dirty="0"/>
                  <a:t> to 6.3 and we update </a:t>
                </a:r>
                <a14:m>
                  <m:oMath xmlns:m="http://schemas.openxmlformats.org/officeDocument/2006/math">
                    <m:r>
                      <a:rPr lang="en-US" altLang="zh-CN" b="0" i="1" baseline="0" smtClean="0">
                        <a:latin typeface="Cambria Math" panose="02040503050406030204" pitchFamily="18" charset="0"/>
                      </a:rPr>
                      <m:t>𝐵</m:t>
                    </m:r>
                    <m:d>
                      <m:dPr>
                        <m:ctrlPr>
                          <a:rPr lang="en-US" altLang="zh-CN" b="0" i="1" baseline="0" smtClean="0">
                            <a:latin typeface="Cambria Math" panose="02040503050406030204" pitchFamily="18" charset="0"/>
                          </a:rPr>
                        </m:ctrlPr>
                      </m:dPr>
                      <m:e>
                        <m:r>
                          <a:rPr lang="en-US" altLang="zh-CN" b="0" i="1" baseline="0" smtClean="0">
                            <a:latin typeface="Cambria Math" panose="02040503050406030204" pitchFamily="18" charset="0"/>
                          </a:rPr>
                          <m:t>3</m:t>
                        </m:r>
                      </m:e>
                    </m:d>
                  </m:oMath>
                </a14:m>
                <a:r>
                  <a:rPr lang="zh-CN" altLang="en-US" dirty="0"/>
                  <a:t> </a:t>
                </a:r>
                <a:r>
                  <a:rPr lang="en-US" altLang="zh-CN" dirty="0"/>
                  <a:t>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(3)</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Then, we enumerate </a:t>
                </a:r>
                <a:r>
                  <a:rPr lang="en-US" altLang="zh-CN" b="0" i="0">
                    <a:latin typeface="Cambria Math" panose="02040503050406030204" pitchFamily="18" charset="0"/>
                  </a:rPr>
                  <a:t>𝑖=2</a:t>
                </a:r>
                <a:endParaRPr lang="en-US" altLang="zh-CN" dirty="0"/>
              </a:p>
              <a:p>
                <a:r>
                  <a:rPr lang="en-US" altLang="zh-CN" dirty="0"/>
                  <a:t>In this case, </a:t>
                </a:r>
                <a:r>
                  <a:rPr lang="en-US" altLang="zh-CN" b="0" i="0">
                    <a:latin typeface="Cambria Math" panose="02040503050406030204" pitchFamily="18" charset="0"/>
                  </a:rPr>
                  <a:t>𝐴(𝑖)</a:t>
                </a:r>
                <a:r>
                  <a:rPr lang="zh-CN" altLang="en-US" dirty="0"/>
                  <a:t> </a:t>
                </a:r>
                <a:r>
                  <a:rPr lang="en-US" altLang="zh-CN" dirty="0"/>
                  <a:t>equals</a:t>
                </a:r>
                <a:r>
                  <a:rPr lang="en-US" altLang="zh-CN" baseline="0" dirty="0"/>
                  <a:t> to 6.3 and we update </a:t>
                </a:r>
                <a:r>
                  <a:rPr lang="en-US" altLang="zh-CN" b="0" i="0" baseline="0">
                    <a:latin typeface="Cambria Math" panose="02040503050406030204" pitchFamily="18" charset="0"/>
                  </a:rPr>
                  <a:t>𝐵(3)</a:t>
                </a:r>
                <a:r>
                  <a:rPr lang="zh-CN" altLang="en-US" dirty="0"/>
                  <a:t> </a:t>
                </a:r>
                <a:r>
                  <a:rPr lang="en-US" altLang="zh-CN" dirty="0"/>
                  <a:t>at point </a:t>
                </a:r>
                <a:r>
                  <a:rPr lang="en-US" altLang="zh-CN" b="0" i="0">
                    <a:latin typeface="Cambria Math" panose="02040503050406030204" pitchFamily="18" charset="0"/>
                  </a:rPr>
                  <a:t>𝑡ℎ𝑟(3)</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49</a:t>
            </a:fld>
            <a:endParaRPr lang="en-US" altLang="ko-KR"/>
          </a:p>
        </p:txBody>
      </p:sp>
    </p:spTree>
    <p:extLst>
      <p:ext uri="{BB962C8B-B14F-4D97-AF65-F5344CB8AC3E}">
        <p14:creationId xmlns:p14="http://schemas.microsoft.com/office/powerpoint/2010/main" val="13408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to car-pooling, food delivery can also be modeled as dynamic ridesharing.</a:t>
            </a:r>
          </a:p>
          <a:p>
            <a:endParaRPr lang="en-US" altLang="zh-CN" dirty="0"/>
          </a:p>
          <a:p>
            <a:r>
              <a:rPr lang="en-US" altLang="zh-CN" dirty="0"/>
              <a:t>In food delivery, riders are replaced by restaurants and residences, and the taxi is replaced by a</a:t>
            </a:r>
            <a:r>
              <a:rPr lang="en-US" altLang="zh-CN" baseline="0" dirty="0"/>
              <a:t> </a:t>
            </a:r>
            <a:r>
              <a:rPr lang="en-US" altLang="zh-CN" dirty="0"/>
              <a:t>food delivery staff.</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And now this is the route for the staff to </a:t>
            </a:r>
            <a:r>
              <a:rPr lang="en-US" altLang="zh-CN" dirty="0"/>
              <a:t>deliver the food.</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a:t>
            </a:fld>
            <a:endParaRPr lang="en-US" altLang="ko-KR"/>
          </a:p>
        </p:txBody>
      </p:sp>
    </p:spTree>
    <p:extLst>
      <p:ext uri="{BB962C8B-B14F-4D97-AF65-F5344CB8AC3E}">
        <p14:creationId xmlns:p14="http://schemas.microsoft.com/office/powerpoint/2010/main" val="1899644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And we query in interval </a:t>
                </a:r>
                <a14:m>
                  <m:oMath xmlns:m="http://schemas.openxmlformats.org/officeDocument/2006/math">
                    <m:r>
                      <a:rPr lang="en-US" altLang="zh-CN" b="0" i="0" dirty="0" smtClean="0">
                        <a:latin typeface="Cambria Math" panose="02040503050406030204" pitchFamily="18" charset="0"/>
                      </a:rPr>
                      <m:t>[</m:t>
                    </m:r>
                    <m:r>
                      <a:rPr lang="en-US" altLang="zh-CN" i="1" dirty="0" smtClean="0">
                        <a:latin typeface="Cambria Math" panose="02040503050406030204" pitchFamily="18" charset="0"/>
                      </a:rPr>
                      <m:t>6.3,∞</m:t>
                    </m:r>
                    <m:r>
                      <a:rPr lang="en-US" altLang="zh-CN" b="0" i="1" dirty="0" smtClean="0">
                        <a:latin typeface="Cambria Math" panose="02040503050406030204" pitchFamily="18" charset="0"/>
                      </a:rPr>
                      <m:t>)</m:t>
                    </m:r>
                  </m:oMath>
                </a14:m>
                <a:r>
                  <a:rPr lang="zh-CN" altLang="en-US" dirty="0"/>
                  <a:t> </a:t>
                </a:r>
                <a:r>
                  <a:rPr lang="en-US" altLang="zh-CN" dirty="0"/>
                  <a:t>because the detour equals to 6.3</a:t>
                </a:r>
              </a:p>
              <a:p>
                <a:r>
                  <a:rPr lang="en-US" altLang="zh-CN" dirty="0"/>
                  <a:t>This time, we find a feasible </a:t>
                </a:r>
                <a14:m>
                  <m:oMath xmlns:m="http://schemas.openxmlformats.org/officeDocument/2006/math">
                    <m:r>
                      <a:rPr lang="en-US" altLang="zh-CN" b="0" i="1" smtClean="0">
                        <a:latin typeface="Cambria Math" panose="02040503050406030204" pitchFamily="18" charset="0"/>
                      </a:rPr>
                      <m:t>𝑗</m:t>
                    </m:r>
                  </m:oMath>
                </a14:m>
                <a:r>
                  <a:rPr lang="zh-CN" altLang="en-US" dirty="0"/>
                  <a:t> </a:t>
                </a:r>
                <a:r>
                  <a:rPr lang="en-US" altLang="zh-CN" dirty="0"/>
                  <a:t>with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 </a:t>
                </a:r>
                <a:r>
                  <a:rPr lang="en-US" altLang="zh-CN" dirty="0"/>
                  <a:t>30.7</a:t>
                </a:r>
                <a:endParaRPr lang="zh-CN" altLang="en-US" dirty="0"/>
              </a:p>
            </p:txBody>
          </p:sp>
        </mc:Choice>
        <mc:Fallback xmlns="">
          <p:sp>
            <p:nvSpPr>
              <p:cNvPr id="3" name="备注占位符 2"/>
              <p:cNvSpPr>
                <a:spLocks noGrp="1"/>
              </p:cNvSpPr>
              <p:nvPr>
                <p:ph type="body" idx="1"/>
              </p:nvPr>
            </p:nvSpPr>
            <p:spPr/>
            <p:txBody>
              <a:bodyPr/>
              <a:lstStyle/>
              <a:p>
                <a:r>
                  <a:rPr lang="en-US" altLang="zh-CN" dirty="0"/>
                  <a:t>And we query in interval </a:t>
                </a:r>
                <a:r>
                  <a:rPr lang="en-US" altLang="zh-CN" b="0" i="0" dirty="0">
                    <a:latin typeface="Cambria Math" panose="02040503050406030204" pitchFamily="18" charset="0"/>
                  </a:rPr>
                  <a:t>[</a:t>
                </a:r>
                <a:r>
                  <a:rPr lang="en-US" altLang="zh-CN" i="0" dirty="0">
                    <a:latin typeface="Cambria Math" panose="02040503050406030204" pitchFamily="18" charset="0"/>
                  </a:rPr>
                  <a:t>6.3,∞</a:t>
                </a:r>
                <a:r>
                  <a:rPr lang="en-US" altLang="zh-CN" b="0" i="0" dirty="0">
                    <a:latin typeface="Cambria Math" panose="02040503050406030204" pitchFamily="18" charset="0"/>
                  </a:rPr>
                  <a:t>)</a:t>
                </a:r>
                <a:r>
                  <a:rPr lang="zh-CN" altLang="en-US" dirty="0"/>
                  <a:t> </a:t>
                </a:r>
                <a:r>
                  <a:rPr lang="en-US" altLang="zh-CN" dirty="0"/>
                  <a:t>because the detour equals to 6.3</a:t>
                </a:r>
              </a:p>
              <a:p>
                <a:r>
                  <a:rPr lang="en-US" altLang="zh-CN" dirty="0"/>
                  <a:t>This time, we find a feasible </a:t>
                </a:r>
                <a:r>
                  <a:rPr lang="en-US" altLang="zh-CN" b="0" i="0">
                    <a:latin typeface="Cambria Math" panose="02040503050406030204" pitchFamily="18" charset="0"/>
                  </a:rPr>
                  <a:t>𝑗</a:t>
                </a:r>
                <a:r>
                  <a:rPr lang="zh-CN" altLang="en-US" dirty="0"/>
                  <a:t> </a:t>
                </a:r>
                <a:r>
                  <a:rPr lang="en-US" altLang="zh-CN" dirty="0"/>
                  <a:t>with </a:t>
                </a:r>
                <a:r>
                  <a:rPr lang="en-US" altLang="zh-CN" b="0" i="0">
                    <a:latin typeface="Cambria Math" panose="02040503050406030204" pitchFamily="18" charset="0"/>
                  </a:rPr>
                  <a:t>𝐵(𝑗)</a:t>
                </a:r>
                <a:r>
                  <a:rPr lang="zh-CN" altLang="en-US" dirty="0"/>
                  <a:t> </a:t>
                </a:r>
                <a:r>
                  <a:rPr lang="en-US" altLang="zh-CN" dirty="0"/>
                  <a:t>30.7</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50</a:t>
            </a:fld>
            <a:endParaRPr lang="en-US" altLang="ko-KR"/>
          </a:p>
        </p:txBody>
      </p:sp>
    </p:spTree>
    <p:extLst>
      <p:ext uri="{BB962C8B-B14F-4D97-AF65-F5344CB8AC3E}">
        <p14:creationId xmlns:p14="http://schemas.microsoft.com/office/powerpoint/2010/main" val="3733270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We find a feasible solution: insertion(2,3).</a:t>
            </a:r>
          </a:p>
          <a:p>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rPr>
              <a:t> The maximum flow time is A + B.</a:t>
            </a:r>
          </a:p>
          <a:p>
            <a:r>
              <a:rPr kumimoji="0" lang="en-US" altLang="zh-CN" sz="1200" b="0" u="none" strike="noStrike" cap="none" normalizeH="0" baseline="0" dirty="0">
                <a:ln>
                  <a:noFill/>
                </a:ln>
                <a:solidFill>
                  <a:schemeClr val="tx1"/>
                </a:solidFill>
                <a:effectLst/>
                <a:latin typeface="Cambria Math" panose="02040503050406030204" pitchFamily="18" charset="0"/>
                <a:ea typeface="Arial Unicode MS" pitchFamily="50" charset="-127"/>
              </a:rPr>
              <a:t>That is 6.3+30.7, which equals to 37.</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51</a:t>
            </a:fld>
            <a:endParaRPr lang="en-US" altLang="ko-KR"/>
          </a:p>
        </p:txBody>
      </p:sp>
    </p:spTree>
    <p:extLst>
      <p:ext uri="{BB962C8B-B14F-4D97-AF65-F5344CB8AC3E}">
        <p14:creationId xmlns:p14="http://schemas.microsoft.com/office/powerpoint/2010/main" val="239546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When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en-US" altLang="zh-CN" dirty="0"/>
                  <a:t>, </a:t>
                </a:r>
              </a:p>
              <a:p>
                <a:r>
                  <a:rPr lang="en-US" altLang="zh-CN" dirty="0"/>
                  <a:t>A(</a:t>
                </a:r>
                <a:r>
                  <a:rPr lang="en-US" altLang="zh-CN" dirty="0" err="1"/>
                  <a:t>i</a:t>
                </a:r>
                <a:r>
                  <a:rPr lang="en-US" altLang="zh-CN" dirty="0"/>
                  <a:t>) is equals to 0.8</a:t>
                </a:r>
              </a:p>
              <a:p>
                <a:r>
                  <a:rPr lang="en-US" altLang="zh-CN" dirty="0"/>
                  <a:t>And we update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(2)</m:t>
                    </m:r>
                  </m:oMath>
                </a14:m>
                <a:r>
                  <a:rPr lang="zh-CN" altLang="en-US" dirty="0"/>
                  <a:t> </a:t>
                </a:r>
                <a:r>
                  <a:rPr lang="en-US" altLang="zh-CN" dirty="0"/>
                  <a:t>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(2)</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When </a:t>
                </a:r>
                <a:r>
                  <a:rPr lang="en-US" altLang="zh-CN" b="0" i="0">
                    <a:latin typeface="Cambria Math" panose="02040503050406030204" pitchFamily="18" charset="0"/>
                  </a:rPr>
                  <a:t>𝑖=1</a:t>
                </a:r>
                <a:r>
                  <a:rPr lang="en-US" altLang="zh-CN" dirty="0"/>
                  <a:t>, </a:t>
                </a:r>
              </a:p>
              <a:p>
                <a:r>
                  <a:rPr lang="en-US" altLang="zh-CN" dirty="0"/>
                  <a:t>A(</a:t>
                </a:r>
                <a:r>
                  <a:rPr lang="en-US" altLang="zh-CN" dirty="0" err="1"/>
                  <a:t>i</a:t>
                </a:r>
                <a:r>
                  <a:rPr lang="en-US" altLang="zh-CN" dirty="0"/>
                  <a:t>) is equals to 0.8</a:t>
                </a:r>
              </a:p>
              <a:p>
                <a:r>
                  <a:rPr lang="en-US" altLang="zh-CN" dirty="0"/>
                  <a:t>And we update </a:t>
                </a:r>
                <a:r>
                  <a:rPr lang="en-US" altLang="zh-CN" b="0" i="0">
                    <a:latin typeface="Cambria Math" panose="02040503050406030204" pitchFamily="18" charset="0"/>
                  </a:rPr>
                  <a:t>𝐵(2)</a:t>
                </a:r>
                <a:r>
                  <a:rPr lang="zh-CN" altLang="en-US" dirty="0"/>
                  <a:t> </a:t>
                </a:r>
                <a:r>
                  <a:rPr lang="en-US" altLang="zh-CN" dirty="0"/>
                  <a:t>at point </a:t>
                </a:r>
                <a:r>
                  <a:rPr lang="en-US" altLang="zh-CN" b="0" i="0">
                    <a:latin typeface="Cambria Math" panose="02040503050406030204" pitchFamily="18" charset="0"/>
                  </a:rPr>
                  <a:t>𝑡ℎ𝑟(2)</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52</a:t>
            </a:fld>
            <a:endParaRPr lang="en-US" altLang="ko-KR"/>
          </a:p>
        </p:txBody>
      </p:sp>
    </p:spTree>
    <p:extLst>
      <p:ext uri="{BB962C8B-B14F-4D97-AF65-F5344CB8AC3E}">
        <p14:creationId xmlns:p14="http://schemas.microsoft.com/office/powerpoint/2010/main" val="2628189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This time we query the interval [0.8,</a:t>
                </a:r>
                <a14:m>
                  <m:oMath xmlns:m="http://schemas.openxmlformats.org/officeDocument/2006/math">
                    <m:r>
                      <a:rPr lang="en-US" altLang="zh-CN" i="1" dirty="0" smtClean="0">
                        <a:latin typeface="Cambria Math" panose="02040503050406030204" pitchFamily="18" charset="0"/>
                      </a:rPr>
                      <m:t>∞</m:t>
                    </m:r>
                  </m:oMath>
                </a14:m>
                <a:r>
                  <a:rPr lang="en-US" altLang="zh-CN" dirty="0"/>
                  <a:t>)</a:t>
                </a:r>
              </a:p>
              <a:p>
                <a:r>
                  <a:rPr lang="en-US" altLang="zh-CN" dirty="0"/>
                  <a:t>And we find a feasible </a:t>
                </a:r>
                <a14:m>
                  <m:oMath xmlns:m="http://schemas.openxmlformats.org/officeDocument/2006/math">
                    <m:r>
                      <a:rPr lang="en-US" altLang="zh-CN" b="0" i="1" smtClean="0">
                        <a:latin typeface="Cambria Math" panose="02040503050406030204" pitchFamily="18" charset="0"/>
                      </a:rPr>
                      <m:t>𝑗</m:t>
                    </m:r>
                  </m:oMath>
                </a14:m>
                <a:r>
                  <a:rPr lang="zh-CN" altLang="en-US" dirty="0"/>
                  <a:t> </a:t>
                </a:r>
                <a:r>
                  <a:rPr lang="en-US" altLang="zh-CN" dirty="0"/>
                  <a:t>again.</a:t>
                </a:r>
              </a:p>
              <a:p>
                <a:r>
                  <a:rPr lang="en-US" altLang="zh-CN" baseline="0" dirty="0"/>
                  <a:t>The minimum B</a:t>
                </a:r>
                <a14:m>
                  <m:oMath xmlns:m="http://schemas.openxmlformats.org/officeDocument/2006/math">
                    <m:r>
                      <a:rPr lang="en-US" altLang="zh-CN" b="0" i="1" baseline="0" smtClean="0">
                        <a:latin typeface="Cambria Math" panose="02040503050406030204" pitchFamily="18" charset="0"/>
                      </a:rPr>
                      <m:t>(</m:t>
                    </m:r>
                    <m:r>
                      <a:rPr lang="en-US" altLang="zh-CN" b="0" i="1" baseline="0" smtClean="0">
                        <a:latin typeface="Cambria Math" panose="02040503050406030204" pitchFamily="18" charset="0"/>
                      </a:rPr>
                      <m:t>𝑗</m:t>
                    </m:r>
                    <m:r>
                      <a:rPr lang="en-US" altLang="zh-CN" b="0" i="1" baseline="0" smtClean="0">
                        <a:latin typeface="Cambria Math" panose="02040503050406030204" pitchFamily="18" charset="0"/>
                      </a:rPr>
                      <m:t>)</m:t>
                    </m:r>
                  </m:oMath>
                </a14:m>
                <a:r>
                  <a:rPr lang="zh-CN" altLang="en-US" dirty="0"/>
                  <a:t> </a:t>
                </a:r>
                <a:r>
                  <a:rPr lang="en-US" altLang="zh-CN" dirty="0"/>
                  <a:t>in this interval is 25.5</a:t>
                </a:r>
                <a:endParaRPr lang="zh-CN" altLang="en-US" dirty="0"/>
              </a:p>
            </p:txBody>
          </p:sp>
        </mc:Choice>
        <mc:Fallback xmlns="">
          <p:sp>
            <p:nvSpPr>
              <p:cNvPr id="3" name="备注占位符 2"/>
              <p:cNvSpPr>
                <a:spLocks noGrp="1"/>
              </p:cNvSpPr>
              <p:nvPr>
                <p:ph type="body" idx="1"/>
              </p:nvPr>
            </p:nvSpPr>
            <p:spPr/>
            <p:txBody>
              <a:bodyPr/>
              <a:lstStyle/>
              <a:p>
                <a:r>
                  <a:rPr lang="en-US" altLang="zh-CN" dirty="0"/>
                  <a:t>This time we query the interval [0.8,</a:t>
                </a:r>
                <a:r>
                  <a:rPr lang="en-US" altLang="zh-CN" i="0" dirty="0">
                    <a:latin typeface="Cambria Math" panose="02040503050406030204" pitchFamily="18" charset="0"/>
                  </a:rPr>
                  <a:t>∞</a:t>
                </a:r>
                <a:r>
                  <a:rPr lang="en-US" altLang="zh-CN" dirty="0"/>
                  <a:t>)</a:t>
                </a:r>
              </a:p>
              <a:p>
                <a:r>
                  <a:rPr lang="en-US" altLang="zh-CN" dirty="0"/>
                  <a:t>And we find a feasible </a:t>
                </a:r>
                <a:r>
                  <a:rPr lang="en-US" altLang="zh-CN" b="0" i="0">
                    <a:latin typeface="Cambria Math" panose="02040503050406030204" pitchFamily="18" charset="0"/>
                  </a:rPr>
                  <a:t>𝑗</a:t>
                </a:r>
                <a:r>
                  <a:rPr lang="zh-CN" altLang="en-US" dirty="0"/>
                  <a:t> </a:t>
                </a:r>
                <a:r>
                  <a:rPr lang="en-US" altLang="zh-CN" dirty="0"/>
                  <a:t>again.</a:t>
                </a:r>
              </a:p>
              <a:p>
                <a:r>
                  <a:rPr lang="en-US" altLang="zh-CN" baseline="0" dirty="0"/>
                  <a:t>The minimum B</a:t>
                </a:r>
                <a:r>
                  <a:rPr lang="en-US" altLang="zh-CN" b="0" i="0" baseline="0">
                    <a:latin typeface="Cambria Math" panose="02040503050406030204" pitchFamily="18" charset="0"/>
                  </a:rPr>
                  <a:t>(𝑗)</a:t>
                </a:r>
                <a:r>
                  <a:rPr lang="zh-CN" altLang="en-US" dirty="0"/>
                  <a:t> </a:t>
                </a:r>
                <a:r>
                  <a:rPr lang="en-US" altLang="zh-CN" dirty="0"/>
                  <a:t>in this interval is 25.5</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53</a:t>
            </a:fld>
            <a:endParaRPr lang="en-US" altLang="ko-KR"/>
          </a:p>
        </p:txBody>
      </p:sp>
    </p:spTree>
    <p:extLst>
      <p:ext uri="{BB962C8B-B14F-4D97-AF65-F5344CB8AC3E}">
        <p14:creationId xmlns:p14="http://schemas.microsoft.com/office/powerpoint/2010/main" val="2903690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find another feasible solution, insertion(1,5)</a:t>
            </a:r>
          </a:p>
          <a:p>
            <a:r>
              <a:rPr lang="en-US" altLang="zh-CN" dirty="0"/>
              <a:t>And the maximum flow time is 0.8+25.5=26.3</a:t>
            </a:r>
          </a:p>
          <a:p>
            <a:r>
              <a:rPr lang="en-US" altLang="zh-CN" dirty="0"/>
              <a:t>Because 26.3 is smaller than the previous optimal solution 37,</a:t>
            </a:r>
            <a:r>
              <a:rPr lang="zh-CN" altLang="en-US" dirty="0"/>
              <a:t> </a:t>
            </a:r>
            <a:r>
              <a:rPr lang="en-US" altLang="zh-CN" dirty="0"/>
              <a:t>we</a:t>
            </a:r>
            <a:r>
              <a:rPr lang="zh-CN" altLang="en-US" dirty="0"/>
              <a:t> </a:t>
            </a:r>
            <a:r>
              <a:rPr lang="en-US" altLang="zh-CN" dirty="0"/>
              <a:t>replace the optimal solution as 26.3</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54</a:t>
            </a:fld>
            <a:endParaRPr lang="en-US" altLang="ko-KR"/>
          </a:p>
        </p:txBody>
      </p:sp>
    </p:spTree>
    <p:extLst>
      <p:ext uri="{BB962C8B-B14F-4D97-AF65-F5344CB8AC3E}">
        <p14:creationId xmlns:p14="http://schemas.microsoft.com/office/powerpoint/2010/main" val="731981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last, we enumerate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 </a:t>
                </a:r>
                <a:r>
                  <a:rPr lang="en-US" altLang="zh-CN" dirty="0"/>
                  <a:t>equals</a:t>
                </a:r>
                <a:r>
                  <a:rPr lang="en-US" altLang="zh-CN" baseline="0" dirty="0"/>
                  <a:t> to 2.8</a:t>
                </a:r>
              </a:p>
              <a:p>
                <a:r>
                  <a:rPr lang="en-US" altLang="zh-CN" baseline="0" dirty="0"/>
                  <a:t>We 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At last, we enumerate </a:t>
                </a:r>
                <a:r>
                  <a:rPr lang="en-US" altLang="zh-CN" b="0" i="0">
                    <a:latin typeface="Cambria Math" panose="02040503050406030204" pitchFamily="18" charset="0"/>
                  </a:rPr>
                  <a:t>𝑖=0</a:t>
                </a:r>
                <a:r>
                  <a:rPr lang="zh-CN" altLang="en-US" dirty="0"/>
                  <a:t> </a:t>
                </a:r>
                <a:r>
                  <a:rPr lang="en-US" altLang="zh-CN" dirty="0"/>
                  <a:t>and </a:t>
                </a:r>
                <a:r>
                  <a:rPr lang="en-US" altLang="zh-CN" b="0" i="0">
                    <a:latin typeface="Cambria Math" panose="02040503050406030204" pitchFamily="18" charset="0"/>
                  </a:rPr>
                  <a:t>𝐴(𝑖)</a:t>
                </a:r>
                <a:r>
                  <a:rPr lang="zh-CN" altLang="en-US" dirty="0"/>
                  <a:t> </a:t>
                </a:r>
                <a:r>
                  <a:rPr lang="en-US" altLang="zh-CN" dirty="0"/>
                  <a:t>equals</a:t>
                </a:r>
                <a:r>
                  <a:rPr lang="en-US" altLang="zh-CN" baseline="0" dirty="0"/>
                  <a:t> to 2.8</a:t>
                </a:r>
              </a:p>
              <a:p>
                <a:r>
                  <a:rPr lang="en-US" altLang="zh-CN" baseline="0" dirty="0"/>
                  <a:t>We update </a:t>
                </a:r>
                <a:r>
                  <a:rPr lang="en-US" altLang="zh-CN" b="0" i="0">
                    <a:latin typeface="Cambria Math" panose="02040503050406030204" pitchFamily="18" charset="0"/>
                  </a:rPr>
                  <a:t>𝐵(1)</a:t>
                </a:r>
                <a:r>
                  <a:rPr lang="en-US" altLang="zh-CN" dirty="0"/>
                  <a:t> at point </a:t>
                </a:r>
                <a:r>
                  <a:rPr lang="en-US" altLang="zh-CN" b="0" i="0">
                    <a:latin typeface="Cambria Math" panose="02040503050406030204" pitchFamily="18" charset="0"/>
                  </a:rPr>
                  <a:t>𝑡ℎ𝑟(1)</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55</a:t>
            </a:fld>
            <a:endParaRPr lang="en-US" altLang="ko-KR"/>
          </a:p>
        </p:txBody>
      </p:sp>
    </p:spTree>
    <p:extLst>
      <p:ext uri="{BB962C8B-B14F-4D97-AF65-F5344CB8AC3E}">
        <p14:creationId xmlns:p14="http://schemas.microsoft.com/office/powerpoint/2010/main" val="1064514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time, we query in range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2.8,∞</m:t>
                    </m:r>
                    <m:r>
                      <a:rPr lang="en-US" altLang="zh-CN" i="1" smtClean="0">
                        <a:latin typeface="Cambria Math" panose="02040503050406030204" pitchFamily="18" charset="0"/>
                      </a:rPr>
                      <m:t>)</m:t>
                    </m:r>
                  </m:oMath>
                </a14:m>
                <a:r>
                  <a:rPr lang="en-US" altLang="zh-CN" dirty="0"/>
                  <a:t> and find</a:t>
                </a:r>
                <a:r>
                  <a:rPr lang="en-US" altLang="zh-CN" baseline="0" dirty="0"/>
                  <a:t> the minimum </a:t>
                </a:r>
                <a14:m>
                  <m:oMath xmlns:m="http://schemas.openxmlformats.org/officeDocument/2006/math">
                    <m:r>
                      <a:rPr lang="en-US" altLang="zh-CN" b="0" i="1" baseline="0" smtClean="0">
                        <a:latin typeface="Cambria Math" panose="02040503050406030204" pitchFamily="18" charset="0"/>
                      </a:rPr>
                      <m:t>𝐵</m:t>
                    </m:r>
                    <m:r>
                      <a:rPr lang="en-US" altLang="zh-CN" b="0" i="1" baseline="0" smtClean="0">
                        <a:latin typeface="Cambria Math" panose="02040503050406030204" pitchFamily="18" charset="0"/>
                      </a:rPr>
                      <m:t>(</m:t>
                    </m:r>
                    <m:r>
                      <a:rPr lang="en-US" altLang="zh-CN" b="0" i="1" baseline="0" smtClean="0">
                        <a:latin typeface="Cambria Math" panose="02040503050406030204" pitchFamily="18" charset="0"/>
                      </a:rPr>
                      <m:t>𝑗</m:t>
                    </m:r>
                    <m:r>
                      <a:rPr lang="en-US" altLang="zh-CN" b="0" i="1" baseline="0" smtClean="0">
                        <a:latin typeface="Cambria Math" panose="02040503050406030204" pitchFamily="18" charset="0"/>
                      </a:rPr>
                      <m:t>)</m:t>
                    </m:r>
                  </m:oMath>
                </a14:m>
                <a:r>
                  <a:rPr lang="zh-CN" altLang="en-US" dirty="0"/>
                  <a:t> </a:t>
                </a:r>
                <a:r>
                  <a:rPr lang="en-US" altLang="zh-CN" dirty="0"/>
                  <a:t>in this range.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The answer is 25.5, too.</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time, we query in range </a:t>
                </a:r>
                <a:r>
                  <a:rPr lang="en-US" altLang="zh-CN" i="0">
                    <a:latin typeface="Cambria Math" panose="02040503050406030204" pitchFamily="18" charset="0"/>
                  </a:rPr>
                  <a:t>[</a:t>
                </a:r>
                <a:r>
                  <a:rPr lang="en-US" altLang="zh-CN" b="0" i="0">
                    <a:latin typeface="Cambria Math" panose="02040503050406030204" pitchFamily="18" charset="0"/>
                  </a:rPr>
                  <a:t>2.8,∞</a:t>
                </a:r>
                <a:r>
                  <a:rPr lang="en-US" altLang="zh-CN" i="0">
                    <a:latin typeface="Cambria Math" panose="02040503050406030204" pitchFamily="18" charset="0"/>
                  </a:rPr>
                  <a:t>)</a:t>
                </a:r>
                <a:r>
                  <a:rPr lang="en-US" altLang="zh-CN" dirty="0"/>
                  <a:t> and find</a:t>
                </a:r>
                <a:r>
                  <a:rPr lang="en-US" altLang="zh-CN" baseline="0" dirty="0"/>
                  <a:t> the minimum </a:t>
                </a:r>
                <a:r>
                  <a:rPr lang="en-US" altLang="zh-CN" b="0" i="0" baseline="0">
                    <a:latin typeface="Cambria Math" panose="02040503050406030204" pitchFamily="18" charset="0"/>
                  </a:rPr>
                  <a:t>𝐵(𝑗)</a:t>
                </a:r>
                <a:r>
                  <a:rPr lang="zh-CN" altLang="en-US" dirty="0"/>
                  <a:t> </a:t>
                </a:r>
                <a:r>
                  <a:rPr lang="en-US" altLang="zh-CN" dirty="0"/>
                  <a:t>in this range.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The answer is 25.5, too.</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56</a:t>
            </a:fld>
            <a:endParaRPr lang="en-US" altLang="ko-KR"/>
          </a:p>
        </p:txBody>
      </p:sp>
    </p:spTree>
    <p:extLst>
      <p:ext uri="{BB962C8B-B14F-4D97-AF65-F5344CB8AC3E}">
        <p14:creationId xmlns:p14="http://schemas.microsoft.com/office/powerpoint/2010/main" val="512803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find another feasible solution, insertion(0,5)</a:t>
            </a:r>
          </a:p>
          <a:p>
            <a:r>
              <a:rPr lang="en-US" altLang="zh-CN" dirty="0"/>
              <a:t>And the maximum flow time is 2.8+25.5=28.3</a:t>
            </a:r>
          </a:p>
          <a:p>
            <a:r>
              <a:rPr lang="en-US" altLang="zh-CN" dirty="0"/>
              <a:t>Because 28.3 is larger than the previous optimal solution 26.3, we do not change the optimal solution.</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57</a:t>
            </a:fld>
            <a:endParaRPr lang="en-US" altLang="ko-KR"/>
          </a:p>
        </p:txBody>
      </p:sp>
    </p:spTree>
    <p:extLst>
      <p:ext uri="{BB962C8B-B14F-4D97-AF65-F5344CB8AC3E}">
        <p14:creationId xmlns:p14="http://schemas.microsoft.com/office/powerpoint/2010/main" val="200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the optimal solution is insertion (1,5) with maximum flow time 26.3</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58</a:t>
            </a:fld>
            <a:endParaRPr lang="en-US" altLang="ko-KR"/>
          </a:p>
        </p:txBody>
      </p:sp>
    </p:spTree>
    <p:extLst>
      <p:ext uri="{BB962C8B-B14F-4D97-AF65-F5344CB8AC3E}">
        <p14:creationId xmlns:p14="http://schemas.microsoft.com/office/powerpoint/2010/main" val="3528322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Now we present the evaluations of our</a:t>
            </a:r>
            <a:r>
              <a:rPr kumimoji="1" lang="en-US" altLang="zh-CN" sz="1200" kern="1200" baseline="0" dirty="0">
                <a:solidFill>
                  <a:schemeClr val="tx1"/>
                </a:solidFill>
                <a:effectLst/>
                <a:latin typeface="Gulim" charset="0"/>
                <a:ea typeface="MS PGothic" pitchFamily="34" charset="-128"/>
                <a:cs typeface="Gulim" charset="0"/>
              </a:rPr>
              <a:t> insertions.</a:t>
            </a:r>
            <a:endParaRPr kumimoji="1" lang="zh-CN" altLang="zh-CN" sz="1200" kern="1200" dirty="0">
              <a:solidFill>
                <a:schemeClr val="tx1"/>
              </a:solidFill>
              <a:effectLst/>
              <a:latin typeface="Gulim" charset="0"/>
              <a:ea typeface="MS PGothic" pitchFamily="34" charset="-128"/>
              <a:cs typeface="Gulim" charset="0"/>
            </a:endParaRP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59</a:t>
            </a:fld>
            <a:endParaRPr lang="en-US" altLang="ko-KR"/>
          </a:p>
        </p:txBody>
      </p:sp>
    </p:spTree>
    <p:extLst>
      <p:ext uri="{BB962C8B-B14F-4D97-AF65-F5344CB8AC3E}">
        <p14:creationId xmlns:p14="http://schemas.microsoft.com/office/powerpoint/2010/main" val="285522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Last-mile logistics</a:t>
            </a:r>
            <a:r>
              <a:rPr lang="en-US" altLang="zh-CN" baseline="0" dirty="0"/>
              <a:t> can also be considered as a kind of dynamic ridesharing.</a:t>
            </a: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In this case, restaurants and residences are replaced</a:t>
            </a:r>
            <a:r>
              <a:rPr lang="en-US" altLang="zh-CN" baseline="0" dirty="0"/>
              <a:t> by</a:t>
            </a:r>
            <a:r>
              <a:rPr lang="en-US" altLang="zh-CN" dirty="0"/>
              <a:t> sellers and customers, and there is a truck to deliver the parcels.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From these real-world applications, we can see that dynamic</a:t>
            </a:r>
            <a:r>
              <a:rPr lang="en-US" altLang="zh-CN" baseline="0" dirty="0"/>
              <a:t> ridesharing is very useful and how to plan a route for the worker is central for dynamic ridesharing services.</a:t>
            </a:r>
          </a:p>
          <a:p>
            <a:endParaRPr lang="en-US" altLang="zh-CN"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6</a:t>
            </a:fld>
            <a:endParaRPr lang="en-US" altLang="ko-KR"/>
          </a:p>
        </p:txBody>
      </p:sp>
    </p:spTree>
    <p:extLst>
      <p:ext uri="{BB962C8B-B14F-4D97-AF65-F5344CB8AC3E}">
        <p14:creationId xmlns:p14="http://schemas.microsoft.com/office/powerpoint/2010/main" val="62053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evaluate our methods on two real datasets.</a:t>
            </a:r>
          </a:p>
          <a:p>
            <a:endParaRPr lang="en-US" altLang="zh-CN" dirty="0"/>
          </a:p>
          <a:p>
            <a:r>
              <a:rPr lang="en-US" altLang="zh-CN" dirty="0"/>
              <a:t>One is a taxi dataset, collected in New York city, which contains over 5 hundred thousand requests. </a:t>
            </a:r>
          </a:p>
          <a:p>
            <a:endParaRPr lang="en-US" altLang="zh-CN" dirty="0"/>
          </a:p>
          <a:p>
            <a:r>
              <a:rPr lang="en-US" altLang="zh-CN" dirty="0"/>
              <a:t>The other is an urban logistic dataset, collected in Shanghai, which contains 3 hundred thousand requests. </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60</a:t>
            </a:fld>
            <a:endParaRPr lang="en-US" altLang="ko-KR"/>
          </a:p>
        </p:txBody>
      </p:sp>
    </p:spTree>
    <p:extLst>
      <p:ext uri="{BB962C8B-B14F-4D97-AF65-F5344CB8AC3E}">
        <p14:creationId xmlns:p14="http://schemas.microsoft.com/office/powerpoint/2010/main" val="40208217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We compare our methods with several</a:t>
                </a:r>
                <a:r>
                  <a:rPr lang="en-US" altLang="zh-CN" baseline="0" dirty="0"/>
                  <a:t> representative </a:t>
                </a:r>
                <a:r>
                  <a:rPr lang="en-US" altLang="zh-CN" dirty="0"/>
                  <a:t>methods as shown in the table.</a:t>
                </a:r>
              </a:p>
              <a:p>
                <a:r>
                  <a:rPr lang="en-US" altLang="zh-CN" dirty="0"/>
                  <a:t>----------------------------------------</a:t>
                </a:r>
              </a:p>
              <a:p>
                <a:r>
                  <a:rPr lang="en-US" altLang="zh-CN" dirty="0"/>
                  <a:t>The time complexity of Kinetic and LDP is smaller than BF but they cannot apply to the goal of minimizing maximum flow time.</a:t>
                </a:r>
              </a:p>
              <a:p>
                <a:endParaRPr lang="en-US" altLang="zh-CN" dirty="0"/>
              </a:p>
              <a:p>
                <a:r>
                  <a:rPr lang="en-US" altLang="zh-CN" dirty="0"/>
                  <a:t>NDP is implemented in O(n^2) time according to our partition-based framework.</a:t>
                </a:r>
              </a:p>
              <a:p>
                <a:r>
                  <a:rPr lang="en-US" altLang="zh-CN" dirty="0"/>
                  <a:t>ST and FT are</a:t>
                </a:r>
                <a:r>
                  <a:rPr lang="en-US" altLang="zh-CN" baseline="0" dirty="0"/>
                  <a:t> </a:t>
                </a:r>
                <a:r>
                  <a:rPr lang="en-US" altLang="zh-CN" dirty="0"/>
                  <a:t>our segment-based DP algorithms, where ST is implemented by segment tree and FT is implemented by dynamic </a:t>
                </a:r>
                <a:r>
                  <a:rPr lang="en-US" altLang="zh-CN" dirty="0" err="1"/>
                  <a:t>fenwick</a:t>
                </a:r>
                <a:r>
                  <a:rPr lang="en-US" altLang="zh-CN" dirty="0"/>
                  <a:t> tree. </a:t>
                </a:r>
              </a:p>
            </p:txBody>
          </p:sp>
        </mc:Choice>
        <mc:Fallback xmlns="">
          <p:sp>
            <p:nvSpPr>
              <p:cNvPr id="3" name="备注占位符 2"/>
              <p:cNvSpPr>
                <a:spLocks noGrp="1"/>
              </p:cNvSpPr>
              <p:nvPr>
                <p:ph type="body" idx="1"/>
              </p:nvPr>
            </p:nvSpPr>
            <p:spPr/>
            <p:txBody>
              <a:bodyPr/>
              <a:lstStyle/>
              <a:p>
                <a:r>
                  <a:rPr lang="en-US" altLang="zh-CN" dirty="0"/>
                  <a:t>We compare our methods with some previous methods.</a:t>
                </a:r>
              </a:p>
              <a:p>
                <a:r>
                  <a:rPr lang="en-US" altLang="zh-CN" dirty="0"/>
                  <a:t>The time complexity of Kinetic and LDP is smaller than BF but they cannot apply to the goal of minimizing maximum flow time.</a:t>
                </a:r>
              </a:p>
              <a:p>
                <a:endParaRPr lang="en-US" altLang="zh-CN" dirty="0"/>
              </a:p>
              <a:p>
                <a:r>
                  <a:rPr lang="en-US" altLang="zh-CN" dirty="0"/>
                  <a:t>NDP is implemented in </a:t>
                </a:r>
                <a:r>
                  <a:rPr lang="en-US" altLang="zh-CN" b="0" i="0">
                    <a:latin typeface="Cambria Math" panose="02040503050406030204" pitchFamily="18" charset="0"/>
                  </a:rPr>
                  <a:t>𝑂(𝑛^2)</a:t>
                </a:r>
                <a:r>
                  <a:rPr lang="en-US" altLang="zh-CN" dirty="0"/>
                  <a:t> time according to our partition-based framework.</a:t>
                </a:r>
              </a:p>
              <a:p>
                <a:r>
                  <a:rPr lang="en-US" altLang="zh-CN" dirty="0"/>
                  <a:t>Both ST and FT is our segment-based DP algorithm, where ST is implemented by segment tree and FT is implemented by dynamic </a:t>
                </a:r>
                <a:r>
                  <a:rPr lang="en-US" altLang="zh-CN" dirty="0" err="1"/>
                  <a:t>fenwick</a:t>
                </a:r>
                <a:r>
                  <a:rPr lang="en-US" altLang="zh-CN" dirty="0"/>
                  <a:t> tree. </a:t>
                </a:r>
              </a:p>
            </p:txBody>
          </p:sp>
        </mc:Fallback>
      </mc:AlternateContent>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61</a:t>
            </a:fld>
            <a:endParaRPr lang="en-US" altLang="ko-KR"/>
          </a:p>
        </p:txBody>
      </p:sp>
    </p:spTree>
    <p:extLst>
      <p:ext uri="{BB962C8B-B14F-4D97-AF65-F5344CB8AC3E}">
        <p14:creationId xmlns:p14="http://schemas.microsoft.com/office/powerpoint/2010/main" val="3875188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a:t>
            </a:r>
            <a:r>
              <a:rPr lang="en-US" altLang="zh-CN" baseline="0" dirty="0"/>
              <a:t> plots show the running time of different methods with increasing numbers of requests with the objective function of </a:t>
            </a:r>
            <a:r>
              <a:rPr lang="en-US" altLang="zh-CN" dirty="0"/>
              <a:t>minimizing the total travel time.</a:t>
            </a:r>
          </a:p>
          <a:p>
            <a:endParaRPr lang="en-US" altLang="zh-CN" dirty="0"/>
          </a:p>
          <a:p>
            <a:r>
              <a:rPr lang="en-US" altLang="zh-CN" dirty="0"/>
              <a:t>As we</a:t>
            </a:r>
            <a:r>
              <a:rPr lang="en-US" altLang="zh-CN" baseline="0" dirty="0"/>
              <a:t> can see, our method </a:t>
            </a:r>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FT is 4.8 times faster than BF,</a:t>
            </a:r>
            <a:r>
              <a:rPr lang="en-US" altLang="zh-CN" sz="1200" b="0" baseline="0" dirty="0">
                <a:solidFill>
                  <a:schemeClr val="tx1"/>
                </a:solidFill>
                <a:latin typeface="Arial" panose="020B0604020202020204" pitchFamily="34" charset="0"/>
                <a:ea typeface="Arial Unicode MS" pitchFamily="50" charset="-127"/>
                <a:cs typeface="Arial" panose="020B0604020202020204" pitchFamily="34" charset="0"/>
              </a:rPr>
              <a:t> one of the representative method for dynamic ridesharing. And our method FT is over </a:t>
            </a:r>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878</a:t>
            </a:r>
            <a:r>
              <a:rPr lang="en-US" altLang="zh-CN" sz="1200" b="0" baseline="0" dirty="0">
                <a:solidFill>
                  <a:schemeClr val="tx1"/>
                </a:solidFill>
                <a:latin typeface="Arial" panose="020B0604020202020204" pitchFamily="34" charset="0"/>
                <a:ea typeface="Arial Unicode MS" pitchFamily="50" charset="-127"/>
                <a:cs typeface="Arial" panose="020B0604020202020204" pitchFamily="34" charset="0"/>
              </a:rPr>
              <a:t> </a:t>
            </a:r>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times faster than BF on Logistics.</a:t>
            </a:r>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62</a:t>
            </a:fld>
            <a:endParaRPr lang="en-US" altLang="ko-KR"/>
          </a:p>
        </p:txBody>
      </p:sp>
    </p:spTree>
    <p:extLst>
      <p:ext uri="{BB962C8B-B14F-4D97-AF65-F5344CB8AC3E}">
        <p14:creationId xmlns:p14="http://schemas.microsoft.com/office/powerpoint/2010/main" val="3251977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Here</a:t>
            </a:r>
            <a:r>
              <a:rPr lang="en-US" altLang="zh-CN" sz="1200" b="0" baseline="0" dirty="0">
                <a:solidFill>
                  <a:schemeClr val="tx1"/>
                </a:solidFill>
                <a:latin typeface="Arial" panose="020B0604020202020204" pitchFamily="34" charset="0"/>
                <a:ea typeface="Arial Unicode MS" pitchFamily="50" charset="-127"/>
                <a:cs typeface="Arial" panose="020B0604020202020204" pitchFamily="34" charset="0"/>
              </a:rPr>
              <a:t> are the running time of different algorithms with the objective function of </a:t>
            </a:r>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minimizing the maximum flow time.  (click)</a:t>
            </a:r>
          </a:p>
          <a:p>
            <a:pPr algn="l" eaLnBrk="1" hangingPunct="1"/>
            <a:endParaRPr lang="en-US" altLang="zh-CN" sz="1200" b="0" dirty="0">
              <a:solidFill>
                <a:schemeClr val="tx1"/>
              </a:solidFill>
              <a:latin typeface="Arial" panose="020B0604020202020204" pitchFamily="34" charset="0"/>
              <a:ea typeface="Arial Unicode MS" pitchFamily="50" charset="-127"/>
              <a:cs typeface="Arial" panose="020B0604020202020204" pitchFamily="34" charset="0"/>
            </a:endParaRPr>
          </a:p>
          <a:p>
            <a:pPr algn="l" eaLnBrk="1" hangingPunct="1"/>
            <a:r>
              <a:rPr lang="en-US" altLang="zh-CN" sz="1200" b="0" dirty="0">
                <a:solidFill>
                  <a:schemeClr val="tx1"/>
                </a:solidFill>
                <a:latin typeface="Arial" panose="020B0604020202020204" pitchFamily="34" charset="0"/>
                <a:ea typeface="Arial Unicode MS" pitchFamily="50" charset="-127"/>
                <a:cs typeface="Arial" panose="020B0604020202020204" pitchFamily="34" charset="0"/>
              </a:rPr>
              <a:t>FT is 2.2 times faster than BF on Taxi and 998.1 times faster on Logistics (click)</a:t>
            </a:r>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63</a:t>
            </a:fld>
            <a:endParaRPr lang="en-US" altLang="ko-KR"/>
          </a:p>
        </p:txBody>
      </p:sp>
    </p:spTree>
    <p:extLst>
      <p:ext uri="{BB962C8B-B14F-4D97-AF65-F5344CB8AC3E}">
        <p14:creationId xmlns:p14="http://schemas.microsoft.com/office/powerpoint/2010/main" val="1702896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compare the memory cost of these algorithms.</a:t>
            </a:r>
          </a:p>
          <a:p>
            <a:endParaRPr lang="en-US" altLang="zh-CN" dirty="0"/>
          </a:p>
          <a:p>
            <a:r>
              <a:rPr lang="en-US" altLang="zh-CN" dirty="0"/>
              <a:t>We can find that the gap between FT to other algorithms is less than 0.1 MB.</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64</a:t>
            </a:fld>
            <a:endParaRPr lang="en-US" altLang="ko-KR"/>
          </a:p>
        </p:txBody>
      </p:sp>
    </p:spTree>
    <p:extLst>
      <p:ext uri="{BB962C8B-B14F-4D97-AF65-F5344CB8AC3E}">
        <p14:creationId xmlns:p14="http://schemas.microsoft.com/office/powerpoint/2010/main" val="31004462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Thanks for your question. Due to the limited time, I did not show the comparison about scalability of our methods. For this </a:t>
            </a:r>
            <a:r>
              <a:rPr lang="en-US" altLang="zh-CN" dirty="0" err="1"/>
              <a:t>sildes</a:t>
            </a:r>
            <a:r>
              <a:rPr lang="en-US" altLang="zh-CN" dirty="0"/>
              <a:t>, we conduct the scalability test</a:t>
            </a:r>
            <a:r>
              <a:rPr lang="en-US" altLang="zh-CN" baseline="0" dirty="0"/>
              <a:t>, where the algorithms are tested</a:t>
            </a:r>
            <a:r>
              <a:rPr lang="en-US" altLang="zh-CN" dirty="0"/>
              <a:t> by hundred thousands of requests. We can see that our linear-time algorithm FT, the black curve, is still the fastest one. So our methods can fit for large-scale datasets.</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dirty="0"/>
              <a:t>Since insertion</a:t>
            </a:r>
            <a:r>
              <a:rPr lang="en-US" altLang="zh-CN" baseline="0" dirty="0"/>
              <a:t>s are expected to be used in urban-scale dynamic ridesharing, we also conduct</a:t>
            </a:r>
            <a:r>
              <a:rPr lang="en-US" altLang="zh-CN" dirty="0"/>
              <a:t> the scalability test</a:t>
            </a:r>
            <a:r>
              <a:rPr lang="en-US" altLang="zh-CN" baseline="0" dirty="0"/>
              <a:t>, where the algorithms are tested</a:t>
            </a:r>
            <a:r>
              <a:rPr lang="en-US" altLang="zh-CN" dirty="0"/>
              <a:t> with hundred thousands of requests.</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dirty="0"/>
              <a:t>The running time of our methods is notably</a:t>
            </a:r>
            <a:r>
              <a:rPr lang="en-US" altLang="zh-CN" baseline="0" dirty="0"/>
              <a:t> shorter than other methods.</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zh-CN"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Our method takes only 40 minutes to process 5 hundred thousand requests, which is fit for </a:t>
            </a:r>
            <a:r>
              <a:rPr lang="en-US" altLang="zh-CN" dirty="0"/>
              <a:t>large-scale datasets.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65</a:t>
            </a:fld>
            <a:endParaRPr lang="en-US" altLang="ko-KR"/>
          </a:p>
        </p:txBody>
      </p:sp>
    </p:spTree>
    <p:extLst>
      <p:ext uri="{BB962C8B-B14F-4D97-AF65-F5344CB8AC3E}">
        <p14:creationId xmlns:p14="http://schemas.microsoft.com/office/powerpoint/2010/main" val="22139943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We finally conclude our</a:t>
            </a:r>
            <a:r>
              <a:rPr lang="en-US" altLang="zh-CN" baseline="0" dirty="0"/>
              <a:t> work.</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66</a:t>
            </a:fld>
            <a:endParaRPr lang="en-US" altLang="ko-KR"/>
          </a:p>
        </p:txBody>
      </p:sp>
    </p:spTree>
    <p:extLst>
      <p:ext uri="{BB962C8B-B14F-4D97-AF65-F5344CB8AC3E}">
        <p14:creationId xmlns:p14="http://schemas.microsoft.com/office/powerpoint/2010/main" val="2320024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67</a:t>
            </a:fld>
            <a:endParaRPr lang="en-US" altLang="ko-KR"/>
          </a:p>
        </p:txBody>
      </p:sp>
    </p:spTree>
    <p:extLst>
      <p:ext uri="{BB962C8B-B14F-4D97-AF65-F5344CB8AC3E}">
        <p14:creationId xmlns:p14="http://schemas.microsoft.com/office/powerpoint/2010/main" val="278309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t>The problem of route planning in dynamic ridesharing is very difficult and most existing solutions are heuristic.</a:t>
            </a:r>
          </a:p>
          <a:p>
            <a:endParaRPr lang="en-US" altLang="zh-CN" baseline="0" dirty="0"/>
          </a:p>
          <a:p>
            <a:r>
              <a:rPr lang="en-US" altLang="zh-CN" baseline="0" dirty="0"/>
              <a:t>Here are some representative solutions.</a:t>
            </a:r>
          </a:p>
          <a:p>
            <a:endParaRPr lang="en-US" altLang="zh-CN" dirty="0"/>
          </a:p>
          <a:p>
            <a:r>
              <a:rPr lang="en-US" altLang="zh-CN" dirty="0"/>
              <a:t>Interestingly,</a:t>
            </a:r>
            <a:r>
              <a:rPr lang="en-US" altLang="zh-CN" baseline="0" dirty="0"/>
              <a:t> all these solutions utilize a common operator,</a:t>
            </a:r>
            <a:r>
              <a:rPr lang="en-US" altLang="zh-CN" dirty="0"/>
              <a:t> called the insertion operator, which inserts a new request into the current route.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a:t>
            </a:fld>
            <a:endParaRPr lang="en-US" altLang="ko-KR"/>
          </a:p>
        </p:txBody>
      </p:sp>
    </p:spTree>
    <p:extLst>
      <p:ext uri="{BB962C8B-B14F-4D97-AF65-F5344CB8AC3E}">
        <p14:creationId xmlns:p14="http://schemas.microsoft.com/office/powerpoint/2010/main" val="1575528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Here is an illustration of the insertion operator.</a:t>
            </a:r>
          </a:p>
          <a:p>
            <a:endParaRPr lang="en-US" altLang="zh-CN" dirty="0"/>
          </a:p>
          <a:p>
            <a:r>
              <a:rPr lang="en-US" altLang="zh-CN" dirty="0"/>
              <a:t>Given an old route and a new request,</a:t>
            </a:r>
          </a:p>
          <a:p>
            <a:endParaRPr lang="en-US" altLang="zh-CN" dirty="0"/>
          </a:p>
          <a:p>
            <a:r>
              <a:rPr lang="en-US" altLang="zh-CN" dirty="0"/>
              <a:t>the insertion operator aims to find the appropriate location to insert the new request and get a new route.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8</a:t>
            </a:fld>
            <a:endParaRPr lang="en-US" altLang="ko-KR"/>
          </a:p>
        </p:txBody>
      </p:sp>
    </p:spTree>
    <p:extLst>
      <p:ext uri="{BB962C8B-B14F-4D97-AF65-F5344CB8AC3E}">
        <p14:creationId xmlns:p14="http://schemas.microsoft.com/office/powerpoint/2010/main" val="406909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work mainly focuses on the</a:t>
            </a:r>
            <a:r>
              <a:rPr lang="en-US" altLang="zh-CN" baseline="0" dirty="0"/>
              <a:t> insertion operator, and we now give a formal definition.</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9</a:t>
            </a:fld>
            <a:endParaRPr lang="en-US" altLang="ko-KR"/>
          </a:p>
        </p:txBody>
      </p:sp>
    </p:spTree>
    <p:extLst>
      <p:ext uri="{BB962C8B-B14F-4D97-AF65-F5344CB8AC3E}">
        <p14:creationId xmlns:p14="http://schemas.microsoft.com/office/powerpoint/2010/main" val="217274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
        <p:nvSpPr>
          <p:cNvPr id="8" name="矩形 7"/>
          <p:cNvSpPr/>
          <p:nvPr userDrawn="1"/>
        </p:nvSpPr>
        <p:spPr>
          <a:xfrm>
            <a:off x="395536" y="2828070"/>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1418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ED01459-823C-4BC6-AC10-AA078603345E}" type="slidenum">
              <a:rPr lang="en-US" altLang="ko-KR" smtClean="0"/>
              <a:pPr>
                <a:defRPr/>
              </a:pPr>
              <a:t>‹#›</a:t>
            </a:fld>
            <a:endParaRPr lang="en-US" altLang="ko-KR"/>
          </a:p>
        </p:txBody>
      </p:sp>
    </p:spTree>
    <p:extLst>
      <p:ext uri="{BB962C8B-B14F-4D97-AF65-F5344CB8AC3E}">
        <p14:creationId xmlns:p14="http://schemas.microsoft.com/office/powerpoint/2010/main" val="4056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BFFBBC-A286-4C9F-AAB9-F54AF1610789}" type="slidenum">
              <a:rPr lang="en-US" altLang="ko-KR" smtClean="0"/>
              <a:pPr>
                <a:defRPr/>
              </a:pPr>
              <a:t>‹#›</a:t>
            </a:fld>
            <a:endParaRPr lang="en-US" altLang="ko-KR"/>
          </a:p>
        </p:txBody>
      </p:sp>
    </p:spTree>
    <p:extLst>
      <p:ext uri="{BB962C8B-B14F-4D97-AF65-F5344CB8AC3E}">
        <p14:creationId xmlns:p14="http://schemas.microsoft.com/office/powerpoint/2010/main" val="248306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980728"/>
            <a:ext cx="8229600" cy="5688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
        <p:nvSpPr>
          <p:cNvPr id="7" name="矩形 6"/>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3063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38A0E265-9AFB-4648-A5A7-8F28405024C1}" type="slidenum">
              <a:rPr lang="en-US" altLang="ko-KR" smtClean="0"/>
              <a:pPr>
                <a:defRPr/>
              </a:pPr>
              <a:t>‹#›</a:t>
            </a:fld>
            <a:endParaRPr lang="en-US" altLang="ko-KR"/>
          </a:p>
        </p:txBody>
      </p:sp>
    </p:spTree>
    <p:extLst>
      <p:ext uri="{BB962C8B-B14F-4D97-AF65-F5344CB8AC3E}">
        <p14:creationId xmlns:p14="http://schemas.microsoft.com/office/powerpoint/2010/main" val="38152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B2D9E1CE-3C7F-4ACF-8753-53AB71A600F5}" type="slidenum">
              <a:rPr lang="en-US" altLang="ko-KR" smtClean="0"/>
              <a:pPr>
                <a:defRPr/>
              </a:pPr>
              <a:t>‹#›</a:t>
            </a:fld>
            <a:endParaRPr lang="en-US" altLang="ko-KR"/>
          </a:p>
        </p:txBody>
      </p:sp>
      <p:sp>
        <p:nvSpPr>
          <p:cNvPr id="6" name="矩形 5"/>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7246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E9E343DE-ED20-4552-8388-FF9F68967707}" type="slidenum">
              <a:rPr lang="en-US" altLang="ko-KR" smtClean="0"/>
              <a:pPr>
                <a:defRPr/>
              </a:pPr>
              <a:t>‹#›</a:t>
            </a:fld>
            <a:endParaRPr lang="en-US" altLang="ko-KR"/>
          </a:p>
        </p:txBody>
      </p:sp>
    </p:spTree>
    <p:extLst>
      <p:ext uri="{BB962C8B-B14F-4D97-AF65-F5344CB8AC3E}">
        <p14:creationId xmlns:p14="http://schemas.microsoft.com/office/powerpoint/2010/main" val="214543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21DF6AA5-9851-4F18-AB39-25A7490D3DB7}" type="slidenum">
              <a:rPr lang="en-US" altLang="ko-KR" smtClean="0"/>
              <a:pPr>
                <a:defRPr/>
              </a:pPr>
              <a:t>‹#›</a:t>
            </a:fld>
            <a:endParaRPr lang="en-US" altLang="ko-KR"/>
          </a:p>
        </p:txBody>
      </p:sp>
    </p:spTree>
    <p:extLst>
      <p:ext uri="{BB962C8B-B14F-4D97-AF65-F5344CB8AC3E}">
        <p14:creationId xmlns:p14="http://schemas.microsoft.com/office/powerpoint/2010/main" val="16923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4A2A9ABC-2D89-40D8-9C8B-300734C3F646}" type="slidenum">
              <a:rPr lang="en-US" altLang="ko-KR" smtClean="0"/>
              <a:pPr>
                <a:defRPr/>
              </a:pPr>
              <a:t>‹#›</a:t>
            </a:fld>
            <a:endParaRPr lang="en-US" altLang="ko-KR"/>
          </a:p>
        </p:txBody>
      </p:sp>
    </p:spTree>
    <p:extLst>
      <p:ext uri="{BB962C8B-B14F-4D97-AF65-F5344CB8AC3E}">
        <p14:creationId xmlns:p14="http://schemas.microsoft.com/office/powerpoint/2010/main" val="21716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tmp"/><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220.png"/><Relationship Id="rId18" Type="http://schemas.openxmlformats.org/officeDocument/2006/relationships/image" Target="../media/image290.png"/><Relationship Id="rId3" Type="http://schemas.openxmlformats.org/officeDocument/2006/relationships/image" Target="../media/image321.png"/><Relationship Id="rId21" Type="http://schemas.openxmlformats.org/officeDocument/2006/relationships/image" Target="../media/image320.png"/><Relationship Id="rId12" Type="http://schemas.openxmlformats.org/officeDocument/2006/relationships/image" Target="../media/image210.png"/><Relationship Id="rId17" Type="http://schemas.openxmlformats.org/officeDocument/2006/relationships/image" Target="../media/image231.png"/><Relationship Id="rId2" Type="http://schemas.openxmlformats.org/officeDocument/2006/relationships/notesSlide" Target="../notesSlides/notesSlide11.xml"/><Relationship Id="rId16" Type="http://schemas.openxmlformats.org/officeDocument/2006/relationships/image" Target="../media/image270.png"/><Relationship Id="rId20"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200.png"/><Relationship Id="rId5" Type="http://schemas.openxmlformats.org/officeDocument/2006/relationships/image" Target="../media/image36.png"/><Relationship Id="rId10" Type="http://schemas.openxmlformats.org/officeDocument/2006/relationships/image" Target="../media/image190.png"/><Relationship Id="rId19" Type="http://schemas.openxmlformats.org/officeDocument/2006/relationships/image" Target="../media/image300.png"/><Relationship Id="rId4" Type="http://schemas.openxmlformats.org/officeDocument/2006/relationships/image" Target="../media/image352.png"/><Relationship Id="rId9" Type="http://schemas.openxmlformats.org/officeDocument/2006/relationships/image" Target="../media/image180.png"/><Relationship Id="rId22"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8" Type="http://schemas.openxmlformats.org/officeDocument/2006/relationships/image" Target="../media/image2900.png"/><Relationship Id="rId26" Type="http://schemas.openxmlformats.org/officeDocument/2006/relationships/image" Target="../media/image42.png"/><Relationship Id="rId3" Type="http://schemas.openxmlformats.org/officeDocument/2006/relationships/image" Target="../media/image37.png"/><Relationship Id="rId21" Type="http://schemas.openxmlformats.org/officeDocument/2006/relationships/image" Target="../media/image3200.png"/><Relationship Id="rId7" Type="http://schemas.openxmlformats.org/officeDocument/2006/relationships/image" Target="../media/image370.png"/><Relationship Id="rId17" Type="http://schemas.openxmlformats.org/officeDocument/2006/relationships/image" Target="../media/image280.png"/><Relationship Id="rId25" Type="http://schemas.openxmlformats.org/officeDocument/2006/relationships/image" Target="../media/image41.png"/><Relationship Id="rId2" Type="http://schemas.openxmlformats.org/officeDocument/2006/relationships/notesSlide" Target="../notesSlides/notesSlide13.xml"/><Relationship Id="rId16" Type="http://schemas.openxmlformats.org/officeDocument/2006/relationships/image" Target="../media/image2700.png"/><Relationship Id="rId20" Type="http://schemas.openxmlformats.org/officeDocument/2006/relationships/image" Target="../media/image3100.png"/><Relationship Id="rId1" Type="http://schemas.openxmlformats.org/officeDocument/2006/relationships/slideLayout" Target="../slideLayouts/slideLayout2.xml"/><Relationship Id="rId6" Type="http://schemas.openxmlformats.org/officeDocument/2006/relationships/image" Target="../media/image32.png"/><Relationship Id="rId24" Type="http://schemas.openxmlformats.org/officeDocument/2006/relationships/image" Target="../media/image40.png"/><Relationship Id="rId5" Type="http://schemas.openxmlformats.org/officeDocument/2006/relationships/image" Target="../media/image38.png"/><Relationship Id="rId23" Type="http://schemas.openxmlformats.org/officeDocument/2006/relationships/image" Target="../media/image39.png"/><Relationship Id="rId19" Type="http://schemas.openxmlformats.org/officeDocument/2006/relationships/image" Target="../media/image3000.png"/><Relationship Id="rId4" Type="http://schemas.openxmlformats.org/officeDocument/2006/relationships/image" Target="../media/image371.png"/><Relationship Id="rId9" Type="http://schemas.openxmlformats.org/officeDocument/2006/relationships/image" Target="../media/image45.png"/><Relationship Id="rId22" Type="http://schemas.openxmlformats.org/officeDocument/2006/relationships/image" Target="../media/image382.png"/><Relationship Id="rId27" Type="http://schemas.openxmlformats.org/officeDocument/2006/relationships/image" Target="../media/image43.png"/></Relationships>
</file>

<file path=ppt/slides/_rels/slide14.xml.rels><?xml version="1.0" encoding="UTF-8" standalone="yes"?>
<Relationships xmlns="http://schemas.openxmlformats.org/package/2006/relationships"><Relationship Id="rId18" Type="http://schemas.openxmlformats.org/officeDocument/2006/relationships/image" Target="../media/image2900.png"/><Relationship Id="rId26" Type="http://schemas.openxmlformats.org/officeDocument/2006/relationships/image" Target="../media/image382.png"/><Relationship Id="rId3" Type="http://schemas.openxmlformats.org/officeDocument/2006/relationships/image" Target="../media/image37.png"/><Relationship Id="rId21" Type="http://schemas.openxmlformats.org/officeDocument/2006/relationships/image" Target="../media/image3200.png"/><Relationship Id="rId7" Type="http://schemas.openxmlformats.org/officeDocument/2006/relationships/image" Target="../media/image370.png"/><Relationship Id="rId25" Type="http://schemas.openxmlformats.org/officeDocument/2006/relationships/image" Target="../media/image350.png"/><Relationship Id="rId33" Type="http://schemas.openxmlformats.org/officeDocument/2006/relationships/image" Target="../media/image45.png"/><Relationship Id="rId2" Type="http://schemas.openxmlformats.org/officeDocument/2006/relationships/notesSlide" Target="../notesSlides/notesSlide14.xml"/><Relationship Id="rId16" Type="http://schemas.openxmlformats.org/officeDocument/2006/relationships/image" Target="../media/image2700.png"/><Relationship Id="rId20" Type="http://schemas.openxmlformats.org/officeDocument/2006/relationships/image" Target="../media/image3100.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2.png"/><Relationship Id="rId24" Type="http://schemas.openxmlformats.org/officeDocument/2006/relationships/image" Target="../media/image340.png"/><Relationship Id="rId32" Type="http://schemas.openxmlformats.org/officeDocument/2006/relationships/image" Target="../media/image44.png"/><Relationship Id="rId5" Type="http://schemas.openxmlformats.org/officeDocument/2006/relationships/image" Target="../media/image38.png"/><Relationship Id="rId23" Type="http://schemas.openxmlformats.org/officeDocument/2006/relationships/image" Target="../media/image330.png"/><Relationship Id="rId28" Type="http://schemas.openxmlformats.org/officeDocument/2006/relationships/image" Target="../media/image40.png"/><Relationship Id="rId31" Type="http://schemas.openxmlformats.org/officeDocument/2006/relationships/image" Target="../media/image43.png"/><Relationship Id="rId4" Type="http://schemas.openxmlformats.org/officeDocument/2006/relationships/image" Target="../media/image371.png"/><Relationship Id="rId22" Type="http://schemas.openxmlformats.org/officeDocument/2006/relationships/image" Target="../media/image230.png"/><Relationship Id="rId27" Type="http://schemas.openxmlformats.org/officeDocument/2006/relationships/image" Target="../media/image39.png"/><Relationship Id="rId30"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50.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2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1.png"/><Relationship Id="rId4" Type="http://schemas.openxmlformats.org/officeDocument/2006/relationships/image" Target="../media/image602.png"/></Relationships>
</file>

<file path=ppt/slides/_rels/slide22.xml.rels><?xml version="1.0" encoding="UTF-8" standalone="yes"?>
<Relationships xmlns="http://schemas.openxmlformats.org/package/2006/relationships"><Relationship Id="rId8" Type="http://schemas.openxmlformats.org/officeDocument/2006/relationships/image" Target="../media/image611.png"/><Relationship Id="rId18" Type="http://schemas.openxmlformats.org/officeDocument/2006/relationships/image" Target="../media/image620.png"/><Relationship Id="rId26" Type="http://schemas.openxmlformats.org/officeDocument/2006/relationships/image" Target="../media/image70.png"/><Relationship Id="rId3" Type="http://schemas.openxmlformats.org/officeDocument/2006/relationships/image" Target="../media/image622.png"/><Relationship Id="rId21" Type="http://schemas.openxmlformats.org/officeDocument/2006/relationships/image" Target="../media/image95.png"/><Relationship Id="rId7" Type="http://schemas.openxmlformats.org/officeDocument/2006/relationships/image" Target="../media/image600.png"/><Relationship Id="rId17" Type="http://schemas.openxmlformats.org/officeDocument/2006/relationships/image" Target="../media/image540.png"/><Relationship Id="rId25" Type="http://schemas.openxmlformats.org/officeDocument/2006/relationships/image" Target="../media/image69.png"/><Relationship Id="rId2" Type="http://schemas.openxmlformats.org/officeDocument/2006/relationships/notesSlide" Target="../notesSlides/notesSlide22.xml"/><Relationship Id="rId16" Type="http://schemas.openxmlformats.org/officeDocument/2006/relationships/image" Target="../media/image530.png"/><Relationship Id="rId20" Type="http://schemas.openxmlformats.org/officeDocument/2006/relationships/image" Target="../media/image640.png"/><Relationship Id="rId29"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590.png"/><Relationship Id="rId24" Type="http://schemas.openxmlformats.org/officeDocument/2006/relationships/image" Target="../media/image68.png"/><Relationship Id="rId5" Type="http://schemas.openxmlformats.org/officeDocument/2006/relationships/image" Target="../media/image53.png"/><Relationship Id="rId15" Type="http://schemas.openxmlformats.org/officeDocument/2006/relationships/image" Target="../media/image520.png"/><Relationship Id="rId23" Type="http://schemas.openxmlformats.org/officeDocument/2006/relationships/image" Target="../media/image67.png"/><Relationship Id="rId28" Type="http://schemas.openxmlformats.org/officeDocument/2006/relationships/image" Target="../media/image331.png"/><Relationship Id="rId19" Type="http://schemas.openxmlformats.org/officeDocument/2006/relationships/image" Target="../media/image58.png"/><Relationship Id="rId4" Type="http://schemas.openxmlformats.org/officeDocument/2006/relationships/image" Target="../media/image631.png"/><Relationship Id="rId14" Type="http://schemas.openxmlformats.org/officeDocument/2006/relationships/image" Target="../media/image510.png"/><Relationship Id="rId22" Type="http://schemas.openxmlformats.org/officeDocument/2006/relationships/image" Target="../media/image660.png"/><Relationship Id="rId27"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611.png"/><Relationship Id="rId18" Type="http://schemas.openxmlformats.org/officeDocument/2006/relationships/image" Target="../media/image620.png"/><Relationship Id="rId26" Type="http://schemas.openxmlformats.org/officeDocument/2006/relationships/image" Target="../media/image70.png"/><Relationship Id="rId3" Type="http://schemas.openxmlformats.org/officeDocument/2006/relationships/image" Target="../media/image622.png"/><Relationship Id="rId7" Type="http://schemas.openxmlformats.org/officeDocument/2006/relationships/image" Target="../media/image600.png"/><Relationship Id="rId17" Type="http://schemas.openxmlformats.org/officeDocument/2006/relationships/image" Target="../media/image540.png"/><Relationship Id="rId25"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530.png"/><Relationship Id="rId20" Type="http://schemas.openxmlformats.org/officeDocument/2006/relationships/image" Target="../media/image640.png"/><Relationship Id="rId29"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590.png"/><Relationship Id="rId24" Type="http://schemas.openxmlformats.org/officeDocument/2006/relationships/image" Target="../media/image68.png"/><Relationship Id="rId5" Type="http://schemas.openxmlformats.org/officeDocument/2006/relationships/image" Target="../media/image53.png"/><Relationship Id="rId15" Type="http://schemas.openxmlformats.org/officeDocument/2006/relationships/image" Target="../media/image520.png"/><Relationship Id="rId23" Type="http://schemas.openxmlformats.org/officeDocument/2006/relationships/image" Target="../media/image67.png"/><Relationship Id="rId28" Type="http://schemas.openxmlformats.org/officeDocument/2006/relationships/image" Target="../media/image72.png"/><Relationship Id="rId19" Type="http://schemas.openxmlformats.org/officeDocument/2006/relationships/image" Target="../media/image630.png"/><Relationship Id="rId31" Type="http://schemas.openxmlformats.org/officeDocument/2006/relationships/image" Target="../media/image351.png"/><Relationship Id="rId4" Type="http://schemas.openxmlformats.org/officeDocument/2006/relationships/image" Target="../media/image631.png"/><Relationship Id="rId14" Type="http://schemas.openxmlformats.org/officeDocument/2006/relationships/image" Target="../media/image510.png"/><Relationship Id="rId22" Type="http://schemas.openxmlformats.org/officeDocument/2006/relationships/image" Target="../media/image660.png"/><Relationship Id="rId27" Type="http://schemas.openxmlformats.org/officeDocument/2006/relationships/image" Target="../media/image71.png"/><Relationship Id="rId30"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1003.png"/><Relationship Id="rId7" Type="http://schemas.openxmlformats.org/officeDocument/2006/relationships/image" Target="../media/image47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1.png"/><Relationship Id="rId11" Type="http://schemas.openxmlformats.org/officeDocument/2006/relationships/comments" Target="../comments/comment1.xml"/><Relationship Id="rId5" Type="http://schemas.openxmlformats.org/officeDocument/2006/relationships/image" Target="../media/image451.png"/><Relationship Id="rId10" Type="http://schemas.openxmlformats.org/officeDocument/2006/relationships/image" Target="../media/image380.png"/><Relationship Id="rId4" Type="http://schemas.openxmlformats.org/officeDocument/2006/relationships/image" Target="../media/image35.png"/><Relationship Id="rId9" Type="http://schemas.openxmlformats.org/officeDocument/2006/relationships/image" Target="../media/image383.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90.png"/><Relationship Id="rId18" Type="http://schemas.openxmlformats.org/officeDocument/2006/relationships/image" Target="../media/image530.png"/><Relationship Id="rId26" Type="http://schemas.openxmlformats.org/officeDocument/2006/relationships/image" Target="../media/image68.png"/><Relationship Id="rId3" Type="http://schemas.openxmlformats.org/officeDocument/2006/relationships/image" Target="../media/image7410.png"/><Relationship Id="rId21" Type="http://schemas.openxmlformats.org/officeDocument/2006/relationships/image" Target="../media/image851.png"/><Relationship Id="rId7" Type="http://schemas.openxmlformats.org/officeDocument/2006/relationships/image" Target="../media/image8200.png"/><Relationship Id="rId12" Type="http://schemas.openxmlformats.org/officeDocument/2006/relationships/image" Target="../media/image53.png"/><Relationship Id="rId17" Type="http://schemas.openxmlformats.org/officeDocument/2006/relationships/image" Target="../media/image871.png"/><Relationship Id="rId25" Type="http://schemas.openxmlformats.org/officeDocument/2006/relationships/image" Target="../media/image67.png"/><Relationship Id="rId2" Type="http://schemas.openxmlformats.org/officeDocument/2006/relationships/notesSlide" Target="../notesSlides/notesSlide26.xml"/><Relationship Id="rId16" Type="http://schemas.openxmlformats.org/officeDocument/2006/relationships/image" Target="../media/image510.png"/><Relationship Id="rId20" Type="http://schemas.openxmlformats.org/officeDocument/2006/relationships/image" Target="../media/image520.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110.png"/><Relationship Id="rId11" Type="http://schemas.openxmlformats.org/officeDocument/2006/relationships/image" Target="../media/image631.png"/><Relationship Id="rId24" Type="http://schemas.openxmlformats.org/officeDocument/2006/relationships/image" Target="../media/image660.png"/><Relationship Id="rId5" Type="http://schemas.openxmlformats.org/officeDocument/2006/relationships/image" Target="../media/image8000.png"/><Relationship Id="rId15" Type="http://schemas.openxmlformats.org/officeDocument/2006/relationships/image" Target="../media/image611.png"/><Relationship Id="rId23" Type="http://schemas.openxmlformats.org/officeDocument/2006/relationships/image" Target="../media/image640.png"/><Relationship Id="rId28" Type="http://schemas.openxmlformats.org/officeDocument/2006/relationships/image" Target="../media/image70.png"/><Relationship Id="rId10" Type="http://schemas.openxmlformats.org/officeDocument/2006/relationships/image" Target="../media/image622.png"/><Relationship Id="rId19" Type="http://schemas.openxmlformats.org/officeDocument/2006/relationships/image" Target="../media/image540.png"/><Relationship Id="rId31" Type="http://schemas.openxmlformats.org/officeDocument/2006/relationships/image" Target="../media/image8310.png"/><Relationship Id="rId4" Type="http://schemas.openxmlformats.org/officeDocument/2006/relationships/image" Target="../media/image7900.png"/><Relationship Id="rId9" Type="http://schemas.openxmlformats.org/officeDocument/2006/relationships/image" Target="../media/image8300.png"/><Relationship Id="rId14" Type="http://schemas.openxmlformats.org/officeDocument/2006/relationships/image" Target="../media/image600.png"/><Relationship Id="rId27" Type="http://schemas.openxmlformats.org/officeDocument/2006/relationships/image" Target="../media/image69.png"/><Relationship Id="rId30" Type="http://schemas.openxmlformats.org/officeDocument/2006/relationships/image" Target="../media/image5600.png"/></Relationships>
</file>

<file path=ppt/slides/_rels/slide27.xml.rels><?xml version="1.0" encoding="UTF-8" standalone="yes"?>
<Relationships xmlns="http://schemas.openxmlformats.org/package/2006/relationships"><Relationship Id="rId8" Type="http://schemas.openxmlformats.org/officeDocument/2006/relationships/image" Target="../media/image811.png"/><Relationship Id="rId13" Type="http://schemas.openxmlformats.org/officeDocument/2006/relationships/image" Target="../media/image5900.png"/><Relationship Id="rId18" Type="http://schemas.openxmlformats.org/officeDocument/2006/relationships/image" Target="../media/image5300.png"/><Relationship Id="rId26" Type="http://schemas.openxmlformats.org/officeDocument/2006/relationships/image" Target="../media/image670.png"/><Relationship Id="rId3" Type="http://schemas.openxmlformats.org/officeDocument/2006/relationships/image" Target="../media/image86.png"/><Relationship Id="rId21" Type="http://schemas.openxmlformats.org/officeDocument/2006/relationships/image" Target="../media/image85.png"/><Relationship Id="rId7" Type="http://schemas.openxmlformats.org/officeDocument/2006/relationships/image" Target="../media/image800.png"/><Relationship Id="rId12" Type="http://schemas.openxmlformats.org/officeDocument/2006/relationships/image" Target="../media/image53.png"/><Relationship Id="rId17" Type="http://schemas.openxmlformats.org/officeDocument/2006/relationships/image" Target="../media/image87.png"/><Relationship Id="rId25" Type="http://schemas.openxmlformats.org/officeDocument/2006/relationships/image" Target="../media/image6600.png"/><Relationship Id="rId33" Type="http://schemas.openxmlformats.org/officeDocument/2006/relationships/image" Target="../media/image59.png"/><Relationship Id="rId2" Type="http://schemas.openxmlformats.org/officeDocument/2006/relationships/notesSlide" Target="../notesSlides/notesSlide27.xml"/><Relationship Id="rId16" Type="http://schemas.openxmlformats.org/officeDocument/2006/relationships/image" Target="../media/image5100.png"/><Relationship Id="rId20" Type="http://schemas.openxmlformats.org/officeDocument/2006/relationships/image" Target="../media/image5200.png"/><Relationship Id="rId29"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6310.png"/><Relationship Id="rId24" Type="http://schemas.openxmlformats.org/officeDocument/2006/relationships/image" Target="../media/image6400.png"/><Relationship Id="rId32" Type="http://schemas.openxmlformats.org/officeDocument/2006/relationships/image" Target="../media/image870.png"/><Relationship Id="rId5" Type="http://schemas.openxmlformats.org/officeDocument/2006/relationships/image" Target="../media/image89.png"/><Relationship Id="rId15" Type="http://schemas.openxmlformats.org/officeDocument/2006/relationships/image" Target="../media/image6110.png"/><Relationship Id="rId28" Type="http://schemas.openxmlformats.org/officeDocument/2006/relationships/image" Target="../media/image690.png"/><Relationship Id="rId10" Type="http://schemas.openxmlformats.org/officeDocument/2006/relationships/image" Target="../media/image6220.png"/><Relationship Id="rId19" Type="http://schemas.openxmlformats.org/officeDocument/2006/relationships/image" Target="../media/image5400.png"/><Relationship Id="rId31" Type="http://schemas.openxmlformats.org/officeDocument/2006/relationships/image" Target="../media/image570.png"/><Relationship Id="rId4" Type="http://schemas.openxmlformats.org/officeDocument/2006/relationships/image" Target="../media/image88.png"/><Relationship Id="rId9" Type="http://schemas.openxmlformats.org/officeDocument/2006/relationships/image" Target="../media/image820.png"/><Relationship Id="rId14" Type="http://schemas.openxmlformats.org/officeDocument/2006/relationships/image" Target="../media/image6000.png"/><Relationship Id="rId27" Type="http://schemas.openxmlformats.org/officeDocument/2006/relationships/image" Target="../media/image680.png"/><Relationship Id="rId30" Type="http://schemas.openxmlformats.org/officeDocument/2006/relationships/image" Target="../media/image710.png"/></Relationships>
</file>

<file path=ppt/slides/_rels/slide28.xml.rels><?xml version="1.0" encoding="UTF-8" standalone="yes"?>
<Relationships xmlns="http://schemas.openxmlformats.org/package/2006/relationships"><Relationship Id="rId8" Type="http://schemas.openxmlformats.org/officeDocument/2006/relationships/image" Target="../media/image8200.png"/><Relationship Id="rId13" Type="http://schemas.openxmlformats.org/officeDocument/2006/relationships/image" Target="../media/image600.png"/><Relationship Id="rId18" Type="http://schemas.openxmlformats.org/officeDocument/2006/relationships/image" Target="../media/image540.png"/><Relationship Id="rId26" Type="http://schemas.openxmlformats.org/officeDocument/2006/relationships/image" Target="../media/image68.png"/><Relationship Id="rId3" Type="http://schemas.openxmlformats.org/officeDocument/2006/relationships/image" Target="../media/image911.png"/><Relationship Id="rId7" Type="http://schemas.openxmlformats.org/officeDocument/2006/relationships/image" Target="../media/image8110.png"/><Relationship Id="rId12" Type="http://schemas.openxmlformats.org/officeDocument/2006/relationships/image" Target="../media/image590.png"/><Relationship Id="rId17" Type="http://schemas.openxmlformats.org/officeDocument/2006/relationships/image" Target="../media/image530.png"/><Relationship Id="rId25" Type="http://schemas.openxmlformats.org/officeDocument/2006/relationships/image" Target="../media/image67.png"/><Relationship Id="rId2" Type="http://schemas.openxmlformats.org/officeDocument/2006/relationships/notesSlide" Target="../notesSlides/notesSlide28.xml"/><Relationship Id="rId16" Type="http://schemas.openxmlformats.org/officeDocument/2006/relationships/image" Target="../media/image871.png"/><Relationship Id="rId20" Type="http://schemas.openxmlformats.org/officeDocument/2006/relationships/image" Target="../media/image851.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00.png"/><Relationship Id="rId11" Type="http://schemas.openxmlformats.org/officeDocument/2006/relationships/image" Target="../media/image53.png"/><Relationship Id="rId24" Type="http://schemas.openxmlformats.org/officeDocument/2006/relationships/image" Target="../media/image660.png"/><Relationship Id="rId32" Type="http://schemas.openxmlformats.org/officeDocument/2006/relationships/image" Target="../media/image59.png"/><Relationship Id="rId5" Type="http://schemas.openxmlformats.org/officeDocument/2006/relationships/image" Target="../media/image7900.png"/><Relationship Id="rId15" Type="http://schemas.openxmlformats.org/officeDocument/2006/relationships/image" Target="../media/image510.png"/><Relationship Id="rId23" Type="http://schemas.openxmlformats.org/officeDocument/2006/relationships/image" Target="../media/image640.png"/><Relationship Id="rId28" Type="http://schemas.openxmlformats.org/officeDocument/2006/relationships/image" Target="../media/image70.png"/><Relationship Id="rId10" Type="http://schemas.openxmlformats.org/officeDocument/2006/relationships/image" Target="../media/image631.png"/><Relationship Id="rId19" Type="http://schemas.openxmlformats.org/officeDocument/2006/relationships/image" Target="../media/image520.png"/><Relationship Id="rId31" Type="http://schemas.openxmlformats.org/officeDocument/2006/relationships/image" Target="../media/image9100.png"/><Relationship Id="rId4" Type="http://schemas.openxmlformats.org/officeDocument/2006/relationships/image" Target="../media/image9210.png"/><Relationship Id="rId9" Type="http://schemas.openxmlformats.org/officeDocument/2006/relationships/image" Target="../media/image622.png"/><Relationship Id="rId14" Type="http://schemas.openxmlformats.org/officeDocument/2006/relationships/image" Target="../media/image611.png"/><Relationship Id="rId27" Type="http://schemas.openxmlformats.org/officeDocument/2006/relationships/image" Target="../media/image69.png"/><Relationship Id="rId30" Type="http://schemas.openxmlformats.org/officeDocument/2006/relationships/image" Target="../media/image7400.png"/></Relationships>
</file>

<file path=ppt/slides/_rels/slide29.xml.rels><?xml version="1.0" encoding="UTF-8" standalone="yes"?>
<Relationships xmlns="http://schemas.openxmlformats.org/package/2006/relationships"><Relationship Id="rId18" Type="http://schemas.openxmlformats.org/officeDocument/2006/relationships/image" Target="../media/image53000.png"/><Relationship Id="rId39" Type="http://schemas.openxmlformats.org/officeDocument/2006/relationships/image" Target="../media/image991.png"/><Relationship Id="rId51" Type="http://schemas.openxmlformats.org/officeDocument/2006/relationships/image" Target="../media/image53.png"/><Relationship Id="rId3" Type="http://schemas.openxmlformats.org/officeDocument/2006/relationships/image" Target="../media/image922.png"/><Relationship Id="rId21" Type="http://schemas.openxmlformats.org/officeDocument/2006/relationships/image" Target="../media/image8500.png"/><Relationship Id="rId42" Type="http://schemas.openxmlformats.org/officeDocument/2006/relationships/image" Target="../media/image1021.png"/><Relationship Id="rId47" Type="http://schemas.openxmlformats.org/officeDocument/2006/relationships/image" Target="../media/image1070.png"/><Relationship Id="rId50" Type="http://schemas.openxmlformats.org/officeDocument/2006/relationships/image" Target="../media/image1101.png"/><Relationship Id="rId25" Type="http://schemas.openxmlformats.org/officeDocument/2006/relationships/image" Target="../media/image980.png"/><Relationship Id="rId33" Type="http://schemas.openxmlformats.org/officeDocument/2006/relationships/image" Target="../media/image95.png"/><Relationship Id="rId17" Type="http://schemas.openxmlformats.org/officeDocument/2006/relationships/image" Target="../media/image8400.png"/><Relationship Id="rId38" Type="http://schemas.openxmlformats.org/officeDocument/2006/relationships/image" Target="../media/image9710.png"/><Relationship Id="rId46" Type="http://schemas.openxmlformats.org/officeDocument/2006/relationships/image" Target="../media/image1060.png"/><Relationship Id="rId2" Type="http://schemas.openxmlformats.org/officeDocument/2006/relationships/notesSlide" Target="../notesSlides/notesSlide29.xml"/><Relationship Id="rId16" Type="http://schemas.openxmlformats.org/officeDocument/2006/relationships/image" Target="../media/image51000.png"/><Relationship Id="rId20" Type="http://schemas.openxmlformats.org/officeDocument/2006/relationships/image" Target="../media/image52000.png"/><Relationship Id="rId41"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59.png"/><Relationship Id="rId24" Type="http://schemas.openxmlformats.org/officeDocument/2006/relationships/image" Target="../media/image640.png"/><Relationship Id="rId37" Type="http://schemas.openxmlformats.org/officeDocument/2006/relationships/image" Target="../media/image9520.png"/><Relationship Id="rId40" Type="http://schemas.openxmlformats.org/officeDocument/2006/relationships/image" Target="../media/image1000.png"/><Relationship Id="rId45" Type="http://schemas.openxmlformats.org/officeDocument/2006/relationships/image" Target="../media/image1050.png"/><Relationship Id="rId53" Type="http://schemas.openxmlformats.org/officeDocument/2006/relationships/image" Target="../media/image932.png"/><Relationship Id="rId5" Type="http://schemas.openxmlformats.org/officeDocument/2006/relationships/image" Target="../media/image960.png"/><Relationship Id="rId49" Type="http://schemas.openxmlformats.org/officeDocument/2006/relationships/image" Target="../media/image1090.png"/><Relationship Id="rId19" Type="http://schemas.openxmlformats.org/officeDocument/2006/relationships/image" Target="../media/image54000.png"/><Relationship Id="rId44" Type="http://schemas.openxmlformats.org/officeDocument/2006/relationships/image" Target="../media/image1040.png"/><Relationship Id="rId52" Type="http://schemas.openxmlformats.org/officeDocument/2006/relationships/image" Target="../media/image901.png"/><Relationship Id="rId4" Type="http://schemas.openxmlformats.org/officeDocument/2006/relationships/image" Target="../media/image9500.png"/><Relationship Id="rId43" Type="http://schemas.openxmlformats.org/officeDocument/2006/relationships/image" Target="../media/image1031.png"/><Relationship Id="rId48" Type="http://schemas.openxmlformats.org/officeDocument/2006/relationships/image" Target="../media/image10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22.png"/><Relationship Id="rId13" Type="http://schemas.openxmlformats.org/officeDocument/2006/relationships/image" Target="../media/image611.png"/><Relationship Id="rId18" Type="http://schemas.openxmlformats.org/officeDocument/2006/relationships/image" Target="../media/image520.png"/><Relationship Id="rId26" Type="http://schemas.openxmlformats.org/officeDocument/2006/relationships/image" Target="../media/image69.png"/><Relationship Id="rId3" Type="http://schemas.openxmlformats.org/officeDocument/2006/relationships/image" Target="../media/image9310.png"/><Relationship Id="rId7" Type="http://schemas.openxmlformats.org/officeDocument/2006/relationships/image" Target="../media/image8200.png"/><Relationship Id="rId12" Type="http://schemas.openxmlformats.org/officeDocument/2006/relationships/image" Target="../media/image600.png"/><Relationship Id="rId17" Type="http://schemas.openxmlformats.org/officeDocument/2006/relationships/image" Target="../media/image540.png"/><Relationship Id="rId25" Type="http://schemas.openxmlformats.org/officeDocument/2006/relationships/image" Target="../media/image68.png"/><Relationship Id="rId2" Type="http://schemas.openxmlformats.org/officeDocument/2006/relationships/notesSlide" Target="../notesSlides/notesSlide30.xml"/><Relationship Id="rId16" Type="http://schemas.openxmlformats.org/officeDocument/2006/relationships/image" Target="../media/image530.png"/><Relationship Id="rId29"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0.png"/><Relationship Id="rId11" Type="http://schemas.openxmlformats.org/officeDocument/2006/relationships/image" Target="../media/image590.png"/><Relationship Id="rId24" Type="http://schemas.openxmlformats.org/officeDocument/2006/relationships/image" Target="../media/image67.png"/><Relationship Id="rId5" Type="http://schemas.openxmlformats.org/officeDocument/2006/relationships/image" Target="../media/image8000.png"/><Relationship Id="rId15" Type="http://schemas.openxmlformats.org/officeDocument/2006/relationships/image" Target="../media/image871.png"/><Relationship Id="rId23" Type="http://schemas.openxmlformats.org/officeDocument/2006/relationships/image" Target="../media/image660.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851.png"/><Relationship Id="rId4" Type="http://schemas.openxmlformats.org/officeDocument/2006/relationships/image" Target="../media/image7900.png"/><Relationship Id="rId9" Type="http://schemas.openxmlformats.org/officeDocument/2006/relationships/image" Target="../media/image631.png"/><Relationship Id="rId14" Type="http://schemas.openxmlformats.org/officeDocument/2006/relationships/image" Target="../media/image510.png"/><Relationship Id="rId22" Type="http://schemas.openxmlformats.org/officeDocument/2006/relationships/image" Target="../media/image640.png"/><Relationship Id="rId27" Type="http://schemas.openxmlformats.org/officeDocument/2006/relationships/image" Target="../media/image70.png"/><Relationship Id="rId30"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30.png"/><Relationship Id="rId4" Type="http://schemas.openxmlformats.org/officeDocument/2006/relationships/image" Target="../media/image102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82.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60.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1.png"/><Relationship Id="rId7" Type="http://schemas.openxmlformats.org/officeDocument/2006/relationships/image" Target="../media/image117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60.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60.png"/><Relationship Id="rId12" Type="http://schemas.openxmlformats.org/officeDocument/2006/relationships/image" Target="../media/image9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image" Target="../media/image1250.png"/><Relationship Id="rId5" Type="http://schemas.openxmlformats.org/officeDocument/2006/relationships/image" Target="../media/image125.png"/><Relationship Id="rId15" Type="http://schemas.openxmlformats.org/officeDocument/2006/relationships/image" Target="../media/image400.png"/><Relationship Id="rId10" Type="http://schemas.openxmlformats.org/officeDocument/2006/relationships/image" Target="../media/image1240.png"/><Relationship Id="rId4" Type="http://schemas.openxmlformats.org/officeDocument/2006/relationships/image" Target="../media/image124.png"/><Relationship Id="rId9" Type="http://schemas.openxmlformats.org/officeDocument/2006/relationships/image" Target="../media/image1231.png"/><Relationship Id="rId14" Type="http://schemas.openxmlformats.org/officeDocument/2006/relationships/image" Target="../media/image990.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30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mp"/><Relationship Id="rId10" Type="http://schemas.openxmlformats.org/officeDocument/2006/relationships/image" Target="../media/image9.png"/><Relationship Id="rId4" Type="http://schemas.openxmlformats.org/officeDocument/2006/relationships/image" Target="../media/image3.tmp"/><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132.png"/><Relationship Id="rId4" Type="http://schemas.openxmlformats.org/officeDocument/2006/relationships/image" Target="../media/image1300.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comments" Target="../comments/comment5.xml"/><Relationship Id="rId3" Type="http://schemas.openxmlformats.org/officeDocument/2006/relationships/image" Target="../media/image470.png"/><Relationship Id="rId7" Type="http://schemas.openxmlformats.org/officeDocument/2006/relationships/image" Target="../media/image13000.png"/><Relationship Id="rId12"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xml"/><Relationship Id="rId11" Type="http://schemas.openxmlformats.org/officeDocument/2006/relationships/image" Target="../media/image137.png"/><Relationship Id="rId5" Type="http://schemas.openxmlformats.org/officeDocument/2006/relationships/image" Target="../media/image135.png"/><Relationship Id="rId10" Type="http://schemas.openxmlformats.org/officeDocument/2006/relationships/image" Target="../media/image136.png"/><Relationship Id="rId9" Type="http://schemas.openxmlformats.org/officeDocument/2006/relationships/image" Target="../media/image134.png"/></Relationships>
</file>

<file path=ppt/slides/_rels/slide42.xml.rels><?xml version="1.0" encoding="UTF-8" standalone="yes"?>
<Relationships xmlns="http://schemas.openxmlformats.org/package/2006/relationships"><Relationship Id="rId26" Type="http://schemas.openxmlformats.org/officeDocument/2006/relationships/image" Target="NULL"/><Relationship Id="rId18" Type="http://schemas.openxmlformats.org/officeDocument/2006/relationships/image" Target="NULL"/><Relationship Id="rId25" Type="http://schemas.openxmlformats.org/officeDocument/2006/relationships/image" Target="NULL"/><Relationship Id="rId7" Type="http://schemas.openxmlformats.org/officeDocument/2006/relationships/image" Target="NULL"/><Relationship Id="rId17"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42.xml"/><Relationship Id="rId20" Type="http://schemas.openxmlformats.org/officeDocument/2006/relationships/image" Target="NULL"/><Relationship Id="rId16"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24" Type="http://schemas.openxmlformats.org/officeDocument/2006/relationships/image" Target="NULL"/><Relationship Id="rId6" Type="http://schemas.openxmlformats.org/officeDocument/2006/relationships/image" Target="NULL"/><Relationship Id="rId32" Type="http://schemas.openxmlformats.org/officeDocument/2006/relationships/image" Target="NULL"/><Relationship Id="rId23"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8"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53.png"/><Relationship Id="rId14" Type="http://schemas.openxmlformats.org/officeDocument/2006/relationships/image" Target="NULL"/><Relationship Id="rId30" Type="http://schemas.openxmlformats.org/officeDocument/2006/relationships/image" Target="NULL"/></Relationships>
</file>

<file path=ppt/slides/_rels/slide43.xml.rels><?xml version="1.0" encoding="UTF-8" standalone="yes"?>
<Relationships xmlns="http://schemas.openxmlformats.org/package/2006/relationships"><Relationship Id="rId26" Type="http://schemas.openxmlformats.org/officeDocument/2006/relationships/image" Target="../media/image1431.png"/><Relationship Id="rId18" Type="http://schemas.openxmlformats.org/officeDocument/2006/relationships/image" Target="../media/image620.png"/><Relationship Id="rId3" Type="http://schemas.openxmlformats.org/officeDocument/2006/relationships/image" Target="../media/image147.png"/><Relationship Id="rId34" Type="http://schemas.openxmlformats.org/officeDocument/2006/relationships/image" Target="../media/image146.png"/><Relationship Id="rId25" Type="http://schemas.openxmlformats.org/officeDocument/2006/relationships/image" Target="../media/image149.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5.png"/><Relationship Id="rId2" Type="http://schemas.openxmlformats.org/officeDocument/2006/relationships/notesSlide" Target="../notesSlides/notesSlide43.xml"/><Relationship Id="rId29" Type="http://schemas.openxmlformats.org/officeDocument/2006/relationships/image" Target="../media/image53.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1481.png"/><Relationship Id="rId6" Type="http://schemas.openxmlformats.org/officeDocument/2006/relationships/image" Target="../media/image600.png"/><Relationship Id="rId32" Type="http://schemas.openxmlformats.org/officeDocument/2006/relationships/image" Target="../media/image1440.png"/><Relationship Id="rId23" Type="http://schemas.openxmlformats.org/officeDocument/2006/relationships/image" Target="../media/image920.png"/><Relationship Id="rId28" Type="http://schemas.openxmlformats.org/officeDocument/2006/relationships/image" Target="../media/image631.png"/><Relationship Id="rId5" Type="http://schemas.openxmlformats.org/officeDocument/2006/relationships/image" Target="../media/image590.png"/><Relationship Id="rId15" Type="http://schemas.openxmlformats.org/officeDocument/2006/relationships/image" Target="../media/image520.png"/><Relationship Id="rId31" Type="http://schemas.openxmlformats.org/officeDocument/2006/relationships/image" Target="../media/image1420.png"/><Relationship Id="rId4" Type="http://schemas.openxmlformats.org/officeDocument/2006/relationships/image" Target="../media/image61.png"/><Relationship Id="rId27" Type="http://schemas.openxmlformats.org/officeDocument/2006/relationships/image" Target="../media/image622.png"/><Relationship Id="rId14" Type="http://schemas.openxmlformats.org/officeDocument/2006/relationships/image" Target="../media/image510.png"/><Relationship Id="rId30" Type="http://schemas.openxmlformats.org/officeDocument/2006/relationships/image" Target="../media/image1410.png"/><Relationship Id="rId35" Type="http://schemas.openxmlformats.org/officeDocument/2006/relationships/image" Target="../media/image1531.png"/></Relationships>
</file>

<file path=ppt/slides/_rels/slide44.xml.rels><?xml version="1.0" encoding="UTF-8" standalone="yes"?>
<Relationships xmlns="http://schemas.openxmlformats.org/package/2006/relationships"><Relationship Id="rId26" Type="http://schemas.openxmlformats.org/officeDocument/2006/relationships/image" Target="../media/image62.tmp"/><Relationship Id="rId18" Type="http://schemas.openxmlformats.org/officeDocument/2006/relationships/image" Target="../media/image620.png"/><Relationship Id="rId39" Type="http://schemas.openxmlformats.org/officeDocument/2006/relationships/image" Target="../media/image146.png"/><Relationship Id="rId3" Type="http://schemas.openxmlformats.org/officeDocument/2006/relationships/image" Target="../media/image1510.png"/><Relationship Id="rId21" Type="http://schemas.openxmlformats.org/officeDocument/2006/relationships/image" Target="../media/image1002.png"/><Relationship Id="rId34" Type="http://schemas.openxmlformats.org/officeDocument/2006/relationships/image" Target="../media/image53.png"/><Relationship Id="rId25" Type="http://schemas.openxmlformats.org/officeDocument/2006/relationships/image" Target="../media/image920.png"/><Relationship Id="rId33" Type="http://schemas.openxmlformats.org/officeDocument/2006/relationships/image" Target="../media/image631.png"/><Relationship Id="rId7" Type="http://schemas.openxmlformats.org/officeDocument/2006/relationships/image" Target="../media/image611.png"/><Relationship Id="rId17" Type="http://schemas.openxmlformats.org/officeDocument/2006/relationships/image" Target="../media/image540.png"/><Relationship Id="rId38" Type="http://schemas.openxmlformats.org/officeDocument/2006/relationships/image" Target="../media/image145.png"/><Relationship Id="rId2" Type="http://schemas.openxmlformats.org/officeDocument/2006/relationships/notesSlide" Target="../notesSlides/notesSlide44.xml"/><Relationship Id="rId29" Type="http://schemas.openxmlformats.org/officeDocument/2006/relationships/image" Target="../media/image1431.png"/><Relationship Id="rId16" Type="http://schemas.openxmlformats.org/officeDocument/2006/relationships/image" Target="../media/image530.png"/><Relationship Id="rId1" Type="http://schemas.openxmlformats.org/officeDocument/2006/relationships/slideLayout" Target="../slideLayouts/slideLayout2.xml"/><Relationship Id="rId32" Type="http://schemas.openxmlformats.org/officeDocument/2006/relationships/image" Target="../media/image622.png"/><Relationship Id="rId6" Type="http://schemas.openxmlformats.org/officeDocument/2006/relationships/image" Target="../media/image600.png"/><Relationship Id="rId37" Type="http://schemas.openxmlformats.org/officeDocument/2006/relationships/image" Target="../media/image1440.png"/><Relationship Id="rId40" Type="http://schemas.openxmlformats.org/officeDocument/2006/relationships/image" Target="../media/image1531.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20.png"/><Relationship Id="rId31" Type="http://schemas.openxmlformats.org/officeDocument/2006/relationships/image" Target="../media/image149.png"/><Relationship Id="rId4" Type="http://schemas.openxmlformats.org/officeDocument/2006/relationships/image" Target="../media/image61.png"/><Relationship Id="rId30" Type="http://schemas.openxmlformats.org/officeDocument/2006/relationships/image" Target="../media/image1481.png"/><Relationship Id="rId14" Type="http://schemas.openxmlformats.org/officeDocument/2006/relationships/image" Target="../media/image510.png"/><Relationship Id="rId35" Type="http://schemas.openxmlformats.org/officeDocument/2006/relationships/image" Target="../media/image1410.png"/></Relationships>
</file>

<file path=ppt/slides/_rels/slide45.xml.rels><?xml version="1.0" encoding="UTF-8" standalone="yes"?>
<Relationships xmlns="http://schemas.openxmlformats.org/package/2006/relationships"><Relationship Id="rId26" Type="http://schemas.openxmlformats.org/officeDocument/2006/relationships/image" Target="../media/image1530.png"/><Relationship Id="rId18" Type="http://schemas.openxmlformats.org/officeDocument/2006/relationships/image" Target="../media/image620.png"/><Relationship Id="rId3" Type="http://schemas.openxmlformats.org/officeDocument/2006/relationships/image" Target="../media/image63.png"/><Relationship Id="rId21" Type="http://schemas.openxmlformats.org/officeDocument/2006/relationships/image" Target="../media/image761.png"/><Relationship Id="rId34" Type="http://schemas.openxmlformats.org/officeDocument/2006/relationships/image" Target="../media/image145.png"/><Relationship Id="rId25" Type="http://schemas.openxmlformats.org/officeDocument/2006/relationships/image" Target="../media/image1521.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40.png"/><Relationship Id="rId2" Type="http://schemas.openxmlformats.org/officeDocument/2006/relationships/notesSlide" Target="../notesSlides/notesSlide45.xml"/><Relationship Id="rId29" Type="http://schemas.openxmlformats.org/officeDocument/2006/relationships/image" Target="../media/image631.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62.tmp"/><Relationship Id="rId6" Type="http://schemas.openxmlformats.org/officeDocument/2006/relationships/image" Target="../media/image600.png"/><Relationship Id="rId32" Type="http://schemas.openxmlformats.org/officeDocument/2006/relationships/image" Target="../media/image1420.png"/><Relationship Id="rId37" Type="http://schemas.openxmlformats.org/officeDocument/2006/relationships/image" Target="../media/image157.png"/><Relationship Id="rId23" Type="http://schemas.openxmlformats.org/officeDocument/2006/relationships/image" Target="../media/image920.png"/><Relationship Id="rId28" Type="http://schemas.openxmlformats.org/officeDocument/2006/relationships/image" Target="../media/image622.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56.png"/><Relationship Id="rId31" Type="http://schemas.openxmlformats.org/officeDocument/2006/relationships/image" Target="../media/image1410.png"/><Relationship Id="rId4" Type="http://schemas.openxmlformats.org/officeDocument/2006/relationships/image" Target="../media/image1550.png"/><Relationship Id="rId27" Type="http://schemas.openxmlformats.org/officeDocument/2006/relationships/image" Target="../media/image1431.png"/><Relationship Id="rId30" Type="http://schemas.openxmlformats.org/officeDocument/2006/relationships/image" Target="../media/image53.png"/><Relationship Id="rId14" Type="http://schemas.openxmlformats.org/officeDocument/2006/relationships/image" Target="../media/image510.png"/><Relationship Id="rId35" Type="http://schemas.openxmlformats.org/officeDocument/2006/relationships/image" Target="../media/image146.png"/></Relationships>
</file>

<file path=ppt/slides/_rels/slide46.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56.png"/><Relationship Id="rId3" Type="http://schemas.openxmlformats.org/officeDocument/2006/relationships/image" Target="../media/image63.png"/><Relationship Id="rId34" Type="http://schemas.openxmlformats.org/officeDocument/2006/relationships/image" Target="../media/image53.png"/><Relationship Id="rId25" Type="http://schemas.openxmlformats.org/officeDocument/2006/relationships/image" Target="../media/image64.png"/><Relationship Id="rId33" Type="http://schemas.openxmlformats.org/officeDocument/2006/relationships/image" Target="../media/image631.png"/><Relationship Id="rId7" Type="http://schemas.openxmlformats.org/officeDocument/2006/relationships/image" Target="../media/image611.png"/><Relationship Id="rId17" Type="http://schemas.openxmlformats.org/officeDocument/2006/relationships/image" Target="../media/image540.png"/><Relationship Id="rId38" Type="http://schemas.openxmlformats.org/officeDocument/2006/relationships/image" Target="../media/image157.png"/><Relationship Id="rId2" Type="http://schemas.openxmlformats.org/officeDocument/2006/relationships/notesSlide" Target="../notesSlides/notesSlide46.xml"/><Relationship Id="rId20" Type="http://schemas.openxmlformats.org/officeDocument/2006/relationships/image" Target="../media/image1460.png"/><Relationship Id="rId29" Type="http://schemas.openxmlformats.org/officeDocument/2006/relationships/image" Target="../media/image1431.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62.tmp"/><Relationship Id="rId32" Type="http://schemas.openxmlformats.org/officeDocument/2006/relationships/image" Target="../media/image622.png"/><Relationship Id="rId6" Type="http://schemas.openxmlformats.org/officeDocument/2006/relationships/image" Target="../media/image600.png"/><Relationship Id="rId37" Type="http://schemas.openxmlformats.org/officeDocument/2006/relationships/image" Target="../media/image1440.png"/><Relationship Id="rId23" Type="http://schemas.openxmlformats.org/officeDocument/2006/relationships/image" Target="../media/image920.png"/><Relationship Id="rId28" Type="http://schemas.openxmlformats.org/officeDocument/2006/relationships/image" Target="../media/image1480.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20.png"/><Relationship Id="rId31" Type="http://schemas.openxmlformats.org/officeDocument/2006/relationships/image" Target="../media/image1530.png"/><Relationship Id="rId19" Type="http://schemas.openxmlformats.org/officeDocument/2006/relationships/image" Target="../media/image1450.png"/><Relationship Id="rId4" Type="http://schemas.openxmlformats.org/officeDocument/2006/relationships/image" Target="../media/image159.png"/><Relationship Id="rId30" Type="http://schemas.openxmlformats.org/officeDocument/2006/relationships/image" Target="../media/image1521.png"/><Relationship Id="rId14" Type="http://schemas.openxmlformats.org/officeDocument/2006/relationships/image" Target="../media/image510.png"/><Relationship Id="rId35" Type="http://schemas.openxmlformats.org/officeDocument/2006/relationships/image" Target="../media/image1410.png"/></Relationships>
</file>

<file path=ppt/slides/_rels/slide47.xml.rels><?xml version="1.0" encoding="UTF-8" standalone="yes"?>
<Relationships xmlns="http://schemas.openxmlformats.org/package/2006/relationships"><Relationship Id="rId26" Type="http://schemas.openxmlformats.org/officeDocument/2006/relationships/image" Target="../media/image1571.png"/><Relationship Id="rId18" Type="http://schemas.openxmlformats.org/officeDocument/2006/relationships/image" Target="../media/image620.png"/><Relationship Id="rId3" Type="http://schemas.openxmlformats.org/officeDocument/2006/relationships/image" Target="../media/image1591.png"/><Relationship Id="rId34" Type="http://schemas.openxmlformats.org/officeDocument/2006/relationships/image" Target="../media/image145.png"/><Relationship Id="rId25" Type="http://schemas.openxmlformats.org/officeDocument/2006/relationships/image" Target="../media/image1561.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40.png"/><Relationship Id="rId38" Type="http://schemas.openxmlformats.org/officeDocument/2006/relationships/image" Target="../media/image163.png"/><Relationship Id="rId2" Type="http://schemas.openxmlformats.org/officeDocument/2006/relationships/notesSlide" Target="../notesSlides/notesSlide47.xml"/><Relationship Id="rId29" Type="http://schemas.openxmlformats.org/officeDocument/2006/relationships/image" Target="../media/image631.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62.tmp"/><Relationship Id="rId6" Type="http://schemas.openxmlformats.org/officeDocument/2006/relationships/image" Target="../media/image600.png"/><Relationship Id="rId32" Type="http://schemas.openxmlformats.org/officeDocument/2006/relationships/image" Target="../media/image1420.png"/><Relationship Id="rId37" Type="http://schemas.openxmlformats.org/officeDocument/2006/relationships/image" Target="../media/image162.png"/><Relationship Id="rId23" Type="http://schemas.openxmlformats.org/officeDocument/2006/relationships/image" Target="../media/image920.png"/><Relationship Id="rId28" Type="http://schemas.openxmlformats.org/officeDocument/2006/relationships/image" Target="../media/image622.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611.png"/><Relationship Id="rId31" Type="http://schemas.openxmlformats.org/officeDocument/2006/relationships/image" Target="../media/image1410.png"/><Relationship Id="rId4" Type="http://schemas.openxmlformats.org/officeDocument/2006/relationships/image" Target="../media/image65.png"/><Relationship Id="rId27" Type="http://schemas.openxmlformats.org/officeDocument/2006/relationships/image" Target="../media/image1431.png"/><Relationship Id="rId30" Type="http://schemas.openxmlformats.org/officeDocument/2006/relationships/image" Target="../media/image53.png"/><Relationship Id="rId14" Type="http://schemas.openxmlformats.org/officeDocument/2006/relationships/image" Target="../media/image510.png"/><Relationship Id="rId35" Type="http://schemas.openxmlformats.org/officeDocument/2006/relationships/image" Target="../media/image146.png"/></Relationships>
</file>

<file path=ppt/slides/_rels/slide48.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63.png"/><Relationship Id="rId3" Type="http://schemas.openxmlformats.org/officeDocument/2006/relationships/image" Target="../media/image65.png"/><Relationship Id="rId21" Type="http://schemas.openxmlformats.org/officeDocument/2006/relationships/image" Target="../media/image1100.png"/><Relationship Id="rId34" Type="http://schemas.openxmlformats.org/officeDocument/2006/relationships/image" Target="../media/image1420.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10.png"/><Relationship Id="rId38" Type="http://schemas.openxmlformats.org/officeDocument/2006/relationships/image" Target="../media/image1611.png"/><Relationship Id="rId2" Type="http://schemas.openxmlformats.org/officeDocument/2006/relationships/notesSlide" Target="../notesSlides/notesSlide48.xml"/><Relationship Id="rId29" Type="http://schemas.openxmlformats.org/officeDocument/2006/relationships/image" Target="../media/image1571.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62.tmp"/><Relationship Id="rId32" Type="http://schemas.openxmlformats.org/officeDocument/2006/relationships/image" Target="../media/image53.png"/><Relationship Id="rId6" Type="http://schemas.openxmlformats.org/officeDocument/2006/relationships/image" Target="../media/image600.png"/><Relationship Id="rId37" Type="http://schemas.openxmlformats.org/officeDocument/2006/relationships/image" Target="../media/image146.png"/><Relationship Id="rId40" Type="http://schemas.openxmlformats.org/officeDocument/2006/relationships/image" Target="../media/image162.png"/><Relationship Id="rId23" Type="http://schemas.openxmlformats.org/officeDocument/2006/relationships/image" Target="../media/image920.png"/><Relationship Id="rId28" Type="http://schemas.openxmlformats.org/officeDocument/2006/relationships/image" Target="../media/image1561.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5.png"/><Relationship Id="rId31" Type="http://schemas.openxmlformats.org/officeDocument/2006/relationships/image" Target="../media/image631.png"/><Relationship Id="rId4" Type="http://schemas.openxmlformats.org/officeDocument/2006/relationships/image" Target="../media/image1580.png"/><Relationship Id="rId27" Type="http://schemas.openxmlformats.org/officeDocument/2006/relationships/image" Target="../media/image1431.png"/><Relationship Id="rId30" Type="http://schemas.openxmlformats.org/officeDocument/2006/relationships/image" Target="../media/image622.png"/><Relationship Id="rId14" Type="http://schemas.openxmlformats.org/officeDocument/2006/relationships/image" Target="../media/image510.png"/><Relationship Id="rId35" Type="http://schemas.openxmlformats.org/officeDocument/2006/relationships/image" Target="../media/image1440.png"/></Relationships>
</file>

<file path=ppt/slides/_rels/slide49.xml.rels><?xml version="1.0" encoding="UTF-8" standalone="yes"?>
<Relationships xmlns="http://schemas.openxmlformats.org/package/2006/relationships"><Relationship Id="rId26" Type="http://schemas.openxmlformats.org/officeDocument/2006/relationships/image" Target="../media/image1590.png"/><Relationship Id="rId18" Type="http://schemas.openxmlformats.org/officeDocument/2006/relationships/image" Target="../media/image620.png"/><Relationship Id="rId39" Type="http://schemas.openxmlformats.org/officeDocument/2006/relationships/image" Target="../media/image168.png"/><Relationship Id="rId3" Type="http://schemas.openxmlformats.org/officeDocument/2006/relationships/image" Target="../media/image164.png"/><Relationship Id="rId34" Type="http://schemas.openxmlformats.org/officeDocument/2006/relationships/image" Target="../media/image1440.png"/><Relationship Id="rId25" Type="http://schemas.openxmlformats.org/officeDocument/2006/relationships/image" Target="../media/image1561.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20.png"/><Relationship Id="rId38" Type="http://schemas.openxmlformats.org/officeDocument/2006/relationships/image" Target="../media/image167.png"/><Relationship Id="rId2" Type="http://schemas.openxmlformats.org/officeDocument/2006/relationships/notesSlide" Target="../notesSlides/notesSlide49.xml"/><Relationship Id="rId29" Type="http://schemas.openxmlformats.org/officeDocument/2006/relationships/image" Target="../media/image622.png"/><Relationship Id="rId16" Type="http://schemas.openxmlformats.org/officeDocument/2006/relationships/image" Target="../media/image530.png"/><Relationship Id="rId1" Type="http://schemas.openxmlformats.org/officeDocument/2006/relationships/slideLayout" Target="../slideLayouts/slideLayout2.xml"/><Relationship Id="rId24" Type="http://schemas.openxmlformats.org/officeDocument/2006/relationships/image" Target="../media/image62.tmp"/><Relationship Id="rId6" Type="http://schemas.openxmlformats.org/officeDocument/2006/relationships/image" Target="../media/image600.png"/><Relationship Id="rId32" Type="http://schemas.openxmlformats.org/officeDocument/2006/relationships/image" Target="../media/image1410.png"/><Relationship Id="rId37" Type="http://schemas.openxmlformats.org/officeDocument/2006/relationships/image" Target="../media/image166.png"/><Relationship Id="rId40" Type="http://schemas.openxmlformats.org/officeDocument/2006/relationships/image" Target="../media/image169.png"/><Relationship Id="rId23" Type="http://schemas.openxmlformats.org/officeDocument/2006/relationships/image" Target="../media/image920.png"/><Relationship Id="rId28" Type="http://schemas.openxmlformats.org/officeDocument/2006/relationships/image" Target="../media/image1431.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6.png"/><Relationship Id="rId31" Type="http://schemas.openxmlformats.org/officeDocument/2006/relationships/image" Target="../media/image53.png"/><Relationship Id="rId4" Type="http://schemas.openxmlformats.org/officeDocument/2006/relationships/image" Target="../media/image66.png"/><Relationship Id="rId30" Type="http://schemas.openxmlformats.org/officeDocument/2006/relationships/image" Target="../media/image631.png"/><Relationship Id="rId14" Type="http://schemas.openxmlformats.org/officeDocument/2006/relationships/image" Target="../media/image510.png"/><Relationship Id="rId35" Type="http://schemas.openxmlformats.org/officeDocument/2006/relationships/image" Target="../media/image14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mp"/><Relationship Id="rId10" Type="http://schemas.openxmlformats.org/officeDocument/2006/relationships/image" Target="../media/image16.png"/><Relationship Id="rId4" Type="http://schemas.openxmlformats.org/officeDocument/2006/relationships/image" Target="../media/image10.tmp"/><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66.png"/><Relationship Id="rId3" Type="http://schemas.openxmlformats.org/officeDocument/2006/relationships/image" Target="../media/image1610.png"/><Relationship Id="rId34" Type="http://schemas.openxmlformats.org/officeDocument/2006/relationships/image" Target="../media/image1410.png"/><Relationship Id="rId42" Type="http://schemas.openxmlformats.org/officeDocument/2006/relationships/image" Target="../media/image168.png"/><Relationship Id="rId33" Type="http://schemas.openxmlformats.org/officeDocument/2006/relationships/image" Target="../media/image590.png"/><Relationship Id="rId7" Type="http://schemas.openxmlformats.org/officeDocument/2006/relationships/image" Target="../media/image611.png"/><Relationship Id="rId17" Type="http://schemas.openxmlformats.org/officeDocument/2006/relationships/image" Target="../media/image540.png"/><Relationship Id="rId38" Type="http://schemas.openxmlformats.org/officeDocument/2006/relationships/image" Target="../media/image146.png"/><Relationship Id="rId2" Type="http://schemas.openxmlformats.org/officeDocument/2006/relationships/notesSlide" Target="../notesSlides/notesSlide50.xml"/><Relationship Id="rId29" Type="http://schemas.openxmlformats.org/officeDocument/2006/relationships/image" Target="../media/image1590.png"/><Relationship Id="rId16" Type="http://schemas.openxmlformats.org/officeDocument/2006/relationships/image" Target="../media/image530.png"/><Relationship Id="rId41" Type="http://schemas.openxmlformats.org/officeDocument/2006/relationships/image" Target="../media/image171.png"/><Relationship Id="rId1" Type="http://schemas.openxmlformats.org/officeDocument/2006/relationships/slideLayout" Target="../slideLayouts/slideLayout2.xml"/><Relationship Id="rId24" Type="http://schemas.openxmlformats.org/officeDocument/2006/relationships/image" Target="../media/image62.tmp"/><Relationship Id="rId32" Type="http://schemas.openxmlformats.org/officeDocument/2006/relationships/image" Target="../media/image53.png"/><Relationship Id="rId6" Type="http://schemas.openxmlformats.org/officeDocument/2006/relationships/image" Target="../media/image600.png"/><Relationship Id="rId37" Type="http://schemas.openxmlformats.org/officeDocument/2006/relationships/image" Target="../media/image145.png"/><Relationship Id="rId40" Type="http://schemas.openxmlformats.org/officeDocument/2006/relationships/image" Target="../media/image167.png"/><Relationship Id="rId5" Type="http://schemas.openxmlformats.org/officeDocument/2006/relationships/image" Target="../media/image66.png"/><Relationship Id="rId23" Type="http://schemas.openxmlformats.org/officeDocument/2006/relationships/image" Target="../media/image920.png"/><Relationship Id="rId28" Type="http://schemas.openxmlformats.org/officeDocument/2006/relationships/image" Target="../media/image1561.png"/><Relationship Id="rId15" Type="http://schemas.openxmlformats.org/officeDocument/2006/relationships/image" Target="../media/image520.png"/><Relationship Id="rId36" Type="http://schemas.openxmlformats.org/officeDocument/2006/relationships/image" Target="../media/image1440.png"/><Relationship Id="rId31" Type="http://schemas.openxmlformats.org/officeDocument/2006/relationships/image" Target="../media/image1340.png"/><Relationship Id="rId4" Type="http://schemas.openxmlformats.org/officeDocument/2006/relationships/image" Target="../media/image170.png"/><Relationship Id="rId27" Type="http://schemas.openxmlformats.org/officeDocument/2006/relationships/image" Target="../media/image1431.png"/><Relationship Id="rId30" Type="http://schemas.openxmlformats.org/officeDocument/2006/relationships/image" Target="../media/image622.png"/><Relationship Id="rId14" Type="http://schemas.openxmlformats.org/officeDocument/2006/relationships/image" Target="../media/image510.png"/><Relationship Id="rId35" Type="http://schemas.openxmlformats.org/officeDocument/2006/relationships/image" Target="../media/image1420.png"/></Relationships>
</file>

<file path=ppt/slides/_rels/slide51.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67.png"/><Relationship Id="rId3" Type="http://schemas.openxmlformats.org/officeDocument/2006/relationships/image" Target="../media/image1610.png"/><Relationship Id="rId34" Type="http://schemas.openxmlformats.org/officeDocument/2006/relationships/image" Target="../media/image1432.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20.png"/><Relationship Id="rId38" Type="http://schemas.openxmlformats.org/officeDocument/2006/relationships/image" Target="../media/image166.png"/><Relationship Id="rId2" Type="http://schemas.openxmlformats.org/officeDocument/2006/relationships/notesSlide" Target="../notesSlides/notesSlide51.xml"/><Relationship Id="rId29" Type="http://schemas.openxmlformats.org/officeDocument/2006/relationships/image" Target="../media/image622.png"/><Relationship Id="rId16" Type="http://schemas.openxmlformats.org/officeDocument/2006/relationships/image" Target="../media/image530.png"/><Relationship Id="rId41" Type="http://schemas.openxmlformats.org/officeDocument/2006/relationships/image" Target="../media/image168.png"/><Relationship Id="rId1" Type="http://schemas.openxmlformats.org/officeDocument/2006/relationships/slideLayout" Target="../slideLayouts/slideLayout2.xml"/><Relationship Id="rId24" Type="http://schemas.openxmlformats.org/officeDocument/2006/relationships/image" Target="../media/image172.png"/><Relationship Id="rId6" Type="http://schemas.openxmlformats.org/officeDocument/2006/relationships/image" Target="../media/image600.png"/><Relationship Id="rId32" Type="http://schemas.openxmlformats.org/officeDocument/2006/relationships/image" Target="../media/image1410.png"/><Relationship Id="rId37" Type="http://schemas.openxmlformats.org/officeDocument/2006/relationships/image" Target="../media/image146.png"/><Relationship Id="rId40" Type="http://schemas.openxmlformats.org/officeDocument/2006/relationships/image" Target="../media/image171.png"/><Relationship Id="rId23" Type="http://schemas.openxmlformats.org/officeDocument/2006/relationships/image" Target="../media/image62.tmp"/><Relationship Id="rId28" Type="http://schemas.openxmlformats.org/officeDocument/2006/relationships/image" Target="../media/image1590.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5.png"/><Relationship Id="rId31" Type="http://schemas.openxmlformats.org/officeDocument/2006/relationships/image" Target="../media/image53.png"/><Relationship Id="rId4" Type="http://schemas.openxmlformats.org/officeDocument/2006/relationships/image" Target="../media/image66.png"/><Relationship Id="rId22" Type="http://schemas.openxmlformats.org/officeDocument/2006/relationships/image" Target="../media/image920.png"/><Relationship Id="rId27" Type="http://schemas.openxmlformats.org/officeDocument/2006/relationships/image" Target="../media/image1561.png"/><Relationship Id="rId30" Type="http://schemas.openxmlformats.org/officeDocument/2006/relationships/image" Target="../media/image631.png"/><Relationship Id="rId14" Type="http://schemas.openxmlformats.org/officeDocument/2006/relationships/image" Target="../media/image510.png"/><Relationship Id="rId35" Type="http://schemas.openxmlformats.org/officeDocument/2006/relationships/image" Target="../media/image1440.png"/></Relationships>
</file>

<file path=ppt/slides/_rels/slide52.xml.rels><?xml version="1.0" encoding="UTF-8" standalone="yes"?>
<Relationships xmlns="http://schemas.openxmlformats.org/package/2006/relationships"><Relationship Id="rId26" Type="http://schemas.openxmlformats.org/officeDocument/2006/relationships/image" Target="../media/image1620.png"/><Relationship Id="rId18" Type="http://schemas.openxmlformats.org/officeDocument/2006/relationships/image" Target="../media/image620.png"/><Relationship Id="rId39" Type="http://schemas.openxmlformats.org/officeDocument/2006/relationships/image" Target="../media/image175.png"/><Relationship Id="rId3" Type="http://schemas.openxmlformats.org/officeDocument/2006/relationships/image" Target="../media/image173.png"/><Relationship Id="rId34" Type="http://schemas.openxmlformats.org/officeDocument/2006/relationships/image" Target="../media/image1440.png"/><Relationship Id="rId25" Type="http://schemas.openxmlformats.org/officeDocument/2006/relationships/image" Target="../media/image1590.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32.png"/><Relationship Id="rId38" Type="http://schemas.openxmlformats.org/officeDocument/2006/relationships/image" Target="../media/image167.png"/><Relationship Id="rId2" Type="http://schemas.openxmlformats.org/officeDocument/2006/relationships/notesSlide" Target="../notesSlides/notesSlide52.xml"/><Relationship Id="rId29" Type="http://schemas.openxmlformats.org/officeDocument/2006/relationships/image" Target="../media/image631.png"/><Relationship Id="rId16" Type="http://schemas.openxmlformats.org/officeDocument/2006/relationships/image" Target="../media/image530.png"/><Relationship Id="rId41" Type="http://schemas.openxmlformats.org/officeDocument/2006/relationships/image" Target="../media/image177.png"/><Relationship Id="rId1" Type="http://schemas.openxmlformats.org/officeDocument/2006/relationships/slideLayout" Target="../slideLayouts/slideLayout2.xml"/><Relationship Id="rId24" Type="http://schemas.openxmlformats.org/officeDocument/2006/relationships/image" Target="../media/image62.tmp"/><Relationship Id="rId6" Type="http://schemas.openxmlformats.org/officeDocument/2006/relationships/image" Target="../media/image600.png"/><Relationship Id="rId32" Type="http://schemas.openxmlformats.org/officeDocument/2006/relationships/image" Target="../media/image1420.png"/><Relationship Id="rId37" Type="http://schemas.openxmlformats.org/officeDocument/2006/relationships/image" Target="../media/image166.png"/><Relationship Id="rId40" Type="http://schemas.openxmlformats.org/officeDocument/2006/relationships/image" Target="../media/image176.png"/><Relationship Id="rId23" Type="http://schemas.openxmlformats.org/officeDocument/2006/relationships/image" Target="../media/image920.png"/><Relationship Id="rId28" Type="http://schemas.openxmlformats.org/officeDocument/2006/relationships/image" Target="../media/image622.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6.png"/><Relationship Id="rId31" Type="http://schemas.openxmlformats.org/officeDocument/2006/relationships/image" Target="../media/image1410.png"/><Relationship Id="rId4" Type="http://schemas.openxmlformats.org/officeDocument/2006/relationships/image" Target="../media/image74.png"/><Relationship Id="rId27" Type="http://schemas.openxmlformats.org/officeDocument/2006/relationships/image" Target="../media/image172.png"/><Relationship Id="rId30" Type="http://schemas.openxmlformats.org/officeDocument/2006/relationships/image" Target="../media/image53.png"/><Relationship Id="rId14" Type="http://schemas.openxmlformats.org/officeDocument/2006/relationships/image" Target="../media/image510.png"/><Relationship Id="rId35" Type="http://schemas.openxmlformats.org/officeDocument/2006/relationships/image" Target="../media/image145.png"/></Relationships>
</file>

<file path=ppt/slides/_rels/slide53.xml.rels><?xml version="1.0" encoding="UTF-8" standalone="yes"?>
<Relationships xmlns="http://schemas.openxmlformats.org/package/2006/relationships"><Relationship Id="rId26" Type="http://schemas.openxmlformats.org/officeDocument/2006/relationships/image" Target="../media/image62.tmp"/><Relationship Id="rId18" Type="http://schemas.openxmlformats.org/officeDocument/2006/relationships/image" Target="../media/image620.png"/><Relationship Id="rId39" Type="http://schemas.openxmlformats.org/officeDocument/2006/relationships/image" Target="../media/image145.png"/><Relationship Id="rId3" Type="http://schemas.openxmlformats.org/officeDocument/2006/relationships/image" Target="../media/image74.png"/><Relationship Id="rId21" Type="http://schemas.openxmlformats.org/officeDocument/2006/relationships/image" Target="../media/image1260.png"/><Relationship Id="rId34" Type="http://schemas.openxmlformats.org/officeDocument/2006/relationships/image" Target="../media/image53.png"/><Relationship Id="rId42" Type="http://schemas.openxmlformats.org/officeDocument/2006/relationships/image" Target="../media/image167.png"/><Relationship Id="rId25" Type="http://schemas.openxmlformats.org/officeDocument/2006/relationships/image" Target="../media/image920.png"/><Relationship Id="rId33" Type="http://schemas.openxmlformats.org/officeDocument/2006/relationships/image" Target="../media/image631.png"/><Relationship Id="rId7" Type="http://schemas.openxmlformats.org/officeDocument/2006/relationships/image" Target="../media/image611.png"/><Relationship Id="rId17" Type="http://schemas.openxmlformats.org/officeDocument/2006/relationships/image" Target="../media/image540.png"/><Relationship Id="rId38" Type="http://schemas.openxmlformats.org/officeDocument/2006/relationships/image" Target="../media/image1440.png"/><Relationship Id="rId2" Type="http://schemas.openxmlformats.org/officeDocument/2006/relationships/notesSlide" Target="../notesSlides/notesSlide53.xml"/><Relationship Id="rId16" Type="http://schemas.openxmlformats.org/officeDocument/2006/relationships/image" Target="../media/image530.png"/><Relationship Id="rId41" Type="http://schemas.openxmlformats.org/officeDocument/2006/relationships/image" Target="../media/image166.png"/><Relationship Id="rId1" Type="http://schemas.openxmlformats.org/officeDocument/2006/relationships/slideLayout" Target="../slideLayouts/slideLayout2.xml"/><Relationship Id="rId32" Type="http://schemas.openxmlformats.org/officeDocument/2006/relationships/image" Target="../media/image622.png"/><Relationship Id="rId6" Type="http://schemas.openxmlformats.org/officeDocument/2006/relationships/image" Target="../media/image600.png"/><Relationship Id="rId37" Type="http://schemas.openxmlformats.org/officeDocument/2006/relationships/image" Target="../media/image1432.png"/><Relationship Id="rId40" Type="http://schemas.openxmlformats.org/officeDocument/2006/relationships/image" Target="../media/image146.png"/><Relationship Id="rId45" Type="http://schemas.openxmlformats.org/officeDocument/2006/relationships/image" Target="../media/image175.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20.png"/><Relationship Id="rId31" Type="http://schemas.openxmlformats.org/officeDocument/2006/relationships/image" Target="../media/image1620.png"/><Relationship Id="rId44" Type="http://schemas.openxmlformats.org/officeDocument/2006/relationships/image" Target="../media/image177.png"/><Relationship Id="rId4" Type="http://schemas.openxmlformats.org/officeDocument/2006/relationships/image" Target="../media/image178.png"/><Relationship Id="rId27" Type="http://schemas.openxmlformats.org/officeDocument/2006/relationships/image" Target="../media/image172.png"/><Relationship Id="rId30" Type="http://schemas.openxmlformats.org/officeDocument/2006/relationships/image" Target="../media/image1590.png"/><Relationship Id="rId14" Type="http://schemas.openxmlformats.org/officeDocument/2006/relationships/image" Target="../media/image510.png"/><Relationship Id="rId35" Type="http://schemas.openxmlformats.org/officeDocument/2006/relationships/image" Target="../media/image1410.png"/><Relationship Id="rId43" Type="http://schemas.openxmlformats.org/officeDocument/2006/relationships/image" Target="../media/image176.png"/></Relationships>
</file>

<file path=ppt/slides/_rels/slide54.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66.png"/><Relationship Id="rId3" Type="http://schemas.openxmlformats.org/officeDocument/2006/relationships/image" Target="../media/image74.png"/><Relationship Id="rId34" Type="http://schemas.openxmlformats.org/officeDocument/2006/relationships/image" Target="../media/image1420.png"/><Relationship Id="rId42" Type="http://schemas.openxmlformats.org/officeDocument/2006/relationships/image" Target="../media/image177.png"/><Relationship Id="rId25" Type="http://schemas.openxmlformats.org/officeDocument/2006/relationships/image" Target="../media/image179.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10.png"/><Relationship Id="rId38" Type="http://schemas.openxmlformats.org/officeDocument/2006/relationships/image" Target="../media/image146.png"/><Relationship Id="rId2" Type="http://schemas.openxmlformats.org/officeDocument/2006/relationships/notesSlide" Target="../notesSlides/notesSlide54.xml"/><Relationship Id="rId29" Type="http://schemas.openxmlformats.org/officeDocument/2006/relationships/image" Target="../media/image1620.png"/><Relationship Id="rId16" Type="http://schemas.openxmlformats.org/officeDocument/2006/relationships/image" Target="../media/image530.png"/><Relationship Id="rId41" Type="http://schemas.openxmlformats.org/officeDocument/2006/relationships/image" Target="../media/image176.png"/><Relationship Id="rId1" Type="http://schemas.openxmlformats.org/officeDocument/2006/relationships/slideLayout" Target="../slideLayouts/slideLayout2.xml"/><Relationship Id="rId24" Type="http://schemas.openxmlformats.org/officeDocument/2006/relationships/image" Target="../media/image62.tmp"/><Relationship Id="rId32" Type="http://schemas.openxmlformats.org/officeDocument/2006/relationships/image" Target="../media/image53.png"/><Relationship Id="rId6" Type="http://schemas.openxmlformats.org/officeDocument/2006/relationships/image" Target="../media/image600.png"/><Relationship Id="rId37" Type="http://schemas.openxmlformats.org/officeDocument/2006/relationships/image" Target="../media/image145.png"/><Relationship Id="rId40" Type="http://schemas.openxmlformats.org/officeDocument/2006/relationships/image" Target="../media/image167.png"/><Relationship Id="rId23" Type="http://schemas.openxmlformats.org/officeDocument/2006/relationships/image" Target="../media/image920.png"/><Relationship Id="rId28" Type="http://schemas.openxmlformats.org/officeDocument/2006/relationships/image" Target="../media/image1590.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40.png"/><Relationship Id="rId31" Type="http://schemas.openxmlformats.org/officeDocument/2006/relationships/image" Target="../media/image631.png"/><Relationship Id="rId4" Type="http://schemas.openxmlformats.org/officeDocument/2006/relationships/image" Target="../media/image1641.png"/><Relationship Id="rId30" Type="http://schemas.openxmlformats.org/officeDocument/2006/relationships/image" Target="../media/image622.png"/><Relationship Id="rId14" Type="http://schemas.openxmlformats.org/officeDocument/2006/relationships/image" Target="../media/image510.png"/><Relationship Id="rId35" Type="http://schemas.openxmlformats.org/officeDocument/2006/relationships/image" Target="../media/image1432.png"/><Relationship Id="rId43" Type="http://schemas.openxmlformats.org/officeDocument/2006/relationships/image" Target="../media/image175.png"/></Relationships>
</file>

<file path=ppt/slides/_rels/slide55.xml.rels><?xml version="1.0" encoding="UTF-8" standalone="yes"?>
<Relationships xmlns="http://schemas.openxmlformats.org/package/2006/relationships"><Relationship Id="rId26" Type="http://schemas.openxmlformats.org/officeDocument/2006/relationships/image" Target="../media/image1650.png"/><Relationship Id="rId18" Type="http://schemas.openxmlformats.org/officeDocument/2006/relationships/image" Target="../media/image620.png"/><Relationship Id="rId39" Type="http://schemas.openxmlformats.org/officeDocument/2006/relationships/image" Target="../media/image167.png"/><Relationship Id="rId3" Type="http://schemas.openxmlformats.org/officeDocument/2006/relationships/image" Target="../media/image181.png"/><Relationship Id="rId34" Type="http://schemas.openxmlformats.org/officeDocument/2006/relationships/image" Target="../media/image1432.png"/><Relationship Id="rId42" Type="http://schemas.openxmlformats.org/officeDocument/2006/relationships/image" Target="../media/image183.png"/><Relationship Id="rId25" Type="http://schemas.openxmlformats.org/officeDocument/2006/relationships/image" Target="../media/image1640.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20.png"/><Relationship Id="rId38" Type="http://schemas.openxmlformats.org/officeDocument/2006/relationships/image" Target="../media/image166.png"/><Relationship Id="rId2" Type="http://schemas.openxmlformats.org/officeDocument/2006/relationships/notesSlide" Target="../notesSlides/notesSlide55.xml"/><Relationship Id="rId29" Type="http://schemas.openxmlformats.org/officeDocument/2006/relationships/image" Target="../media/image622.png"/><Relationship Id="rId16" Type="http://schemas.openxmlformats.org/officeDocument/2006/relationships/image" Target="../media/image530.png"/><Relationship Id="rId41" Type="http://schemas.openxmlformats.org/officeDocument/2006/relationships/image" Target="../media/image182.png"/><Relationship Id="rId1" Type="http://schemas.openxmlformats.org/officeDocument/2006/relationships/slideLayout" Target="../slideLayouts/slideLayout2.xml"/><Relationship Id="rId24" Type="http://schemas.openxmlformats.org/officeDocument/2006/relationships/image" Target="../media/image62.tmp"/><Relationship Id="rId6" Type="http://schemas.openxmlformats.org/officeDocument/2006/relationships/image" Target="../media/image600.png"/><Relationship Id="rId32" Type="http://schemas.openxmlformats.org/officeDocument/2006/relationships/image" Target="../media/image1410.png"/><Relationship Id="rId37" Type="http://schemas.openxmlformats.org/officeDocument/2006/relationships/image" Target="../media/image146.png"/><Relationship Id="rId40" Type="http://schemas.openxmlformats.org/officeDocument/2006/relationships/image" Target="../media/image176.png"/><Relationship Id="rId23" Type="http://schemas.openxmlformats.org/officeDocument/2006/relationships/image" Target="../media/image920.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5.png"/><Relationship Id="rId31" Type="http://schemas.openxmlformats.org/officeDocument/2006/relationships/image" Target="../media/image53.png"/><Relationship Id="rId4" Type="http://schemas.openxmlformats.org/officeDocument/2006/relationships/image" Target="../media/image79.png"/><Relationship Id="rId27" Type="http://schemas.openxmlformats.org/officeDocument/2006/relationships/image" Target="../media/image179.png"/><Relationship Id="rId30" Type="http://schemas.openxmlformats.org/officeDocument/2006/relationships/image" Target="../media/image631.png"/><Relationship Id="rId14" Type="http://schemas.openxmlformats.org/officeDocument/2006/relationships/image" Target="../media/image510.png"/><Relationship Id="rId35" Type="http://schemas.openxmlformats.org/officeDocument/2006/relationships/image" Target="../media/image1440.png"/><Relationship Id="rId43" Type="http://schemas.openxmlformats.org/officeDocument/2006/relationships/image" Target="../media/image184.png"/></Relationships>
</file>

<file path=ppt/slides/_rels/slide56.xml.rels><?xml version="1.0" encoding="UTF-8" standalone="yes"?>
<Relationships xmlns="http://schemas.openxmlformats.org/package/2006/relationships"><Relationship Id="rId26" Type="http://schemas.openxmlformats.org/officeDocument/2006/relationships/image" Target="../media/image62.tmp"/><Relationship Id="rId18" Type="http://schemas.openxmlformats.org/officeDocument/2006/relationships/image" Target="../media/image620.png"/><Relationship Id="rId39" Type="http://schemas.openxmlformats.org/officeDocument/2006/relationships/image" Target="../media/image1440.png"/><Relationship Id="rId3" Type="http://schemas.openxmlformats.org/officeDocument/2006/relationships/image" Target="../media/image1660.png"/><Relationship Id="rId34" Type="http://schemas.openxmlformats.org/officeDocument/2006/relationships/image" Target="../media/image53.png"/><Relationship Id="rId42" Type="http://schemas.openxmlformats.org/officeDocument/2006/relationships/image" Target="../media/image167.png"/><Relationship Id="rId25" Type="http://schemas.openxmlformats.org/officeDocument/2006/relationships/image" Target="../media/image920.png"/><Relationship Id="rId33" Type="http://schemas.openxmlformats.org/officeDocument/2006/relationships/image" Target="../media/image631.png"/><Relationship Id="rId7" Type="http://schemas.openxmlformats.org/officeDocument/2006/relationships/image" Target="../media/image611.png"/><Relationship Id="rId17" Type="http://schemas.openxmlformats.org/officeDocument/2006/relationships/image" Target="../media/image540.png"/><Relationship Id="rId38" Type="http://schemas.openxmlformats.org/officeDocument/2006/relationships/image" Target="../media/image1432.png"/><Relationship Id="rId46" Type="http://schemas.openxmlformats.org/officeDocument/2006/relationships/image" Target="../media/image183.png"/><Relationship Id="rId2" Type="http://schemas.openxmlformats.org/officeDocument/2006/relationships/notesSlide" Target="../notesSlides/notesSlide56.xml"/><Relationship Id="rId16" Type="http://schemas.openxmlformats.org/officeDocument/2006/relationships/image" Target="../media/image530.png"/><Relationship Id="rId41" Type="http://schemas.openxmlformats.org/officeDocument/2006/relationships/image" Target="../media/image146.png"/><Relationship Id="rId1" Type="http://schemas.openxmlformats.org/officeDocument/2006/relationships/slideLayout" Target="../slideLayouts/slideLayout2.xml"/><Relationship Id="rId32" Type="http://schemas.openxmlformats.org/officeDocument/2006/relationships/image" Target="../media/image622.png"/><Relationship Id="rId6" Type="http://schemas.openxmlformats.org/officeDocument/2006/relationships/image" Target="../media/image600.png"/><Relationship Id="rId37" Type="http://schemas.openxmlformats.org/officeDocument/2006/relationships/image" Target="../media/image1420.png"/><Relationship Id="rId40" Type="http://schemas.openxmlformats.org/officeDocument/2006/relationships/image" Target="../media/image145.png"/><Relationship Id="rId45" Type="http://schemas.openxmlformats.org/officeDocument/2006/relationships/image" Target="../media/image184.png"/><Relationship Id="rId5" Type="http://schemas.openxmlformats.org/officeDocument/2006/relationships/image" Target="../media/image185.png"/><Relationship Id="rId15" Type="http://schemas.openxmlformats.org/officeDocument/2006/relationships/image" Target="../media/image520.png"/><Relationship Id="rId36" Type="http://schemas.openxmlformats.org/officeDocument/2006/relationships/image" Target="../media/image1410.png"/><Relationship Id="rId31" Type="http://schemas.openxmlformats.org/officeDocument/2006/relationships/image" Target="../media/image1650.png"/><Relationship Id="rId44" Type="http://schemas.openxmlformats.org/officeDocument/2006/relationships/image" Target="../media/image182.png"/><Relationship Id="rId4" Type="http://schemas.openxmlformats.org/officeDocument/2006/relationships/image" Target="../media/image79.png"/><Relationship Id="rId27" Type="http://schemas.openxmlformats.org/officeDocument/2006/relationships/image" Target="../media/image179.png"/><Relationship Id="rId30" Type="http://schemas.openxmlformats.org/officeDocument/2006/relationships/image" Target="../media/image1640.png"/><Relationship Id="rId35" Type="http://schemas.openxmlformats.org/officeDocument/2006/relationships/image" Target="../media/image590.png"/><Relationship Id="rId14" Type="http://schemas.openxmlformats.org/officeDocument/2006/relationships/image" Target="../media/image510.png"/><Relationship Id="rId43" Type="http://schemas.openxmlformats.org/officeDocument/2006/relationships/image" Target="../media/image176.png"/></Relationships>
</file>

<file path=ppt/slides/_rels/slide57.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67.png"/><Relationship Id="rId3" Type="http://schemas.openxmlformats.org/officeDocument/2006/relationships/image" Target="../media/image1660.png"/><Relationship Id="rId34" Type="http://schemas.openxmlformats.org/officeDocument/2006/relationships/image" Target="../media/image1420.png"/><Relationship Id="rId42" Type="http://schemas.openxmlformats.org/officeDocument/2006/relationships/image" Target="../media/image184.png"/><Relationship Id="rId25" Type="http://schemas.openxmlformats.org/officeDocument/2006/relationships/image" Target="../media/image179.png"/><Relationship Id="rId7" Type="http://schemas.openxmlformats.org/officeDocument/2006/relationships/image" Target="../media/image611.png"/><Relationship Id="rId17" Type="http://schemas.openxmlformats.org/officeDocument/2006/relationships/image" Target="../media/image540.png"/><Relationship Id="rId33" Type="http://schemas.openxmlformats.org/officeDocument/2006/relationships/image" Target="../media/image1410.png"/><Relationship Id="rId38" Type="http://schemas.openxmlformats.org/officeDocument/2006/relationships/image" Target="../media/image146.png"/><Relationship Id="rId2" Type="http://schemas.openxmlformats.org/officeDocument/2006/relationships/notesSlide" Target="../notesSlides/notesSlide57.xml"/><Relationship Id="rId29" Type="http://schemas.openxmlformats.org/officeDocument/2006/relationships/image" Target="../media/image1650.png"/><Relationship Id="rId16" Type="http://schemas.openxmlformats.org/officeDocument/2006/relationships/image" Target="../media/image530.png"/><Relationship Id="rId41" Type="http://schemas.openxmlformats.org/officeDocument/2006/relationships/image" Target="../media/image182.png"/><Relationship Id="rId1" Type="http://schemas.openxmlformats.org/officeDocument/2006/relationships/slideLayout" Target="../slideLayouts/slideLayout2.xml"/><Relationship Id="rId24" Type="http://schemas.openxmlformats.org/officeDocument/2006/relationships/image" Target="../media/image62.tmp"/><Relationship Id="rId32" Type="http://schemas.openxmlformats.org/officeDocument/2006/relationships/image" Target="../media/image53.png"/><Relationship Id="rId6" Type="http://schemas.openxmlformats.org/officeDocument/2006/relationships/image" Target="../media/image600.png"/><Relationship Id="rId37" Type="http://schemas.openxmlformats.org/officeDocument/2006/relationships/image" Target="../media/image145.png"/><Relationship Id="rId40" Type="http://schemas.openxmlformats.org/officeDocument/2006/relationships/image" Target="../media/image176.png"/><Relationship Id="rId23" Type="http://schemas.openxmlformats.org/officeDocument/2006/relationships/image" Target="../media/image920.png"/><Relationship Id="rId28" Type="http://schemas.openxmlformats.org/officeDocument/2006/relationships/image" Target="../media/image1640.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440.png"/><Relationship Id="rId31" Type="http://schemas.openxmlformats.org/officeDocument/2006/relationships/image" Target="../media/image631.png"/><Relationship Id="rId4" Type="http://schemas.openxmlformats.org/officeDocument/2006/relationships/image" Target="../media/image79.png"/><Relationship Id="rId30" Type="http://schemas.openxmlformats.org/officeDocument/2006/relationships/image" Target="../media/image622.png"/><Relationship Id="rId14" Type="http://schemas.openxmlformats.org/officeDocument/2006/relationships/image" Target="../media/image510.png"/><Relationship Id="rId35" Type="http://schemas.openxmlformats.org/officeDocument/2006/relationships/image" Target="../media/image1432.png"/><Relationship Id="rId43" Type="http://schemas.openxmlformats.org/officeDocument/2006/relationships/image" Target="../media/image183.png"/></Relationships>
</file>

<file path=ppt/slides/_rels/slide58.xml.rels><?xml version="1.0" encoding="UTF-8" standalone="yes"?>
<Relationships xmlns="http://schemas.openxmlformats.org/package/2006/relationships"><Relationship Id="rId18" Type="http://schemas.openxmlformats.org/officeDocument/2006/relationships/image" Target="../media/image620.png"/><Relationship Id="rId39" Type="http://schemas.openxmlformats.org/officeDocument/2006/relationships/image" Target="../media/image1730.png"/><Relationship Id="rId3" Type="http://schemas.openxmlformats.org/officeDocument/2006/relationships/image" Target="../media/image186.png"/><Relationship Id="rId34" Type="http://schemas.openxmlformats.org/officeDocument/2006/relationships/image" Target="../media/image631.png"/><Relationship Id="rId42" Type="http://schemas.openxmlformats.org/officeDocument/2006/relationships/image" Target="../media/image1760.png"/><Relationship Id="rId47" Type="http://schemas.openxmlformats.org/officeDocument/2006/relationships/image" Target="../media/image182.png"/><Relationship Id="rId33" Type="http://schemas.openxmlformats.org/officeDocument/2006/relationships/image" Target="../media/image622.png"/><Relationship Id="rId7" Type="http://schemas.openxmlformats.org/officeDocument/2006/relationships/image" Target="../media/image611.png"/><Relationship Id="rId38" Type="http://schemas.openxmlformats.org/officeDocument/2006/relationships/image" Target="../media/image1720.png"/><Relationship Id="rId46" Type="http://schemas.openxmlformats.org/officeDocument/2006/relationships/image" Target="../media/image167.png"/><Relationship Id="rId2" Type="http://schemas.openxmlformats.org/officeDocument/2006/relationships/notesSlide" Target="../notesSlides/notesSlide58.xml"/><Relationship Id="rId29" Type="http://schemas.openxmlformats.org/officeDocument/2006/relationships/image" Target="../media/image920.png"/><Relationship Id="rId16" Type="http://schemas.openxmlformats.org/officeDocument/2006/relationships/image" Target="../media/image530.png"/><Relationship Id="rId41" Type="http://schemas.openxmlformats.org/officeDocument/2006/relationships/image" Target="../media/image1750.png"/><Relationship Id="rId1" Type="http://schemas.openxmlformats.org/officeDocument/2006/relationships/slideLayout" Target="../slideLayouts/slideLayout2.xml"/><Relationship Id="rId32" Type="http://schemas.openxmlformats.org/officeDocument/2006/relationships/image" Target="../media/image1690.png"/><Relationship Id="rId6" Type="http://schemas.openxmlformats.org/officeDocument/2006/relationships/image" Target="../media/image600.png"/><Relationship Id="rId37" Type="http://schemas.openxmlformats.org/officeDocument/2006/relationships/image" Target="../media/image1710.png"/><Relationship Id="rId40" Type="http://schemas.openxmlformats.org/officeDocument/2006/relationships/image" Target="../media/image1740.png"/><Relationship Id="rId45" Type="http://schemas.openxmlformats.org/officeDocument/2006/relationships/image" Target="../media/image166.png"/><Relationship Id="rId5" Type="http://schemas.openxmlformats.org/officeDocument/2006/relationships/image" Target="../media/image590.png"/><Relationship Id="rId15" Type="http://schemas.openxmlformats.org/officeDocument/2006/relationships/image" Target="../media/image520.png"/><Relationship Id="rId36" Type="http://schemas.openxmlformats.org/officeDocument/2006/relationships/image" Target="../media/image1700.png"/><Relationship Id="rId31" Type="http://schemas.openxmlformats.org/officeDocument/2006/relationships/image" Target="../media/image1680.png"/><Relationship Id="rId44" Type="http://schemas.openxmlformats.org/officeDocument/2006/relationships/image" Target="../media/image1780.png"/><Relationship Id="rId4" Type="http://schemas.openxmlformats.org/officeDocument/2006/relationships/image" Target="../media/image74.png"/><Relationship Id="rId30" Type="http://schemas.openxmlformats.org/officeDocument/2006/relationships/image" Target="../media/image62.tmp"/><Relationship Id="rId35" Type="http://schemas.openxmlformats.org/officeDocument/2006/relationships/image" Target="../media/image53.png"/><Relationship Id="rId14" Type="http://schemas.openxmlformats.org/officeDocument/2006/relationships/image" Target="../media/image510.png"/><Relationship Id="rId43" Type="http://schemas.openxmlformats.org/officeDocument/2006/relationships/image" Target="../media/image1770.png"/><Relationship Id="rId48" Type="http://schemas.openxmlformats.org/officeDocument/2006/relationships/image" Target="../media/image15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tmp"/><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1.tmp"/></Relationships>
</file>

<file path=ppt/slides/_rels/slide63.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3.tmp"/></Relationships>
</file>

<file path=ppt/slides/_rels/slide64.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5.tmp"/></Relationships>
</file>

<file path=ppt/slides/_rels/slide65.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7.tm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6" Type="http://schemas.openxmlformats.org/officeDocument/2006/relationships/image" Target="../media/image31.png"/><Relationship Id="rId3" Type="http://schemas.openxmlformats.org/officeDocument/2006/relationships/image" Target="../media/image28.jpeg"/><Relationship Id="rId25" Type="http://schemas.openxmlformats.org/officeDocument/2006/relationships/image" Target="../media/image30.png"/><Relationship Id="rId2" Type="http://schemas.openxmlformats.org/officeDocument/2006/relationships/notesSlide" Target="../notesSlides/notesSlide8.xm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9.png"/><Relationship Id="rId24" Type="http://schemas.openxmlformats.org/officeDocument/2006/relationships/image" Target="NULL"/><Relationship Id="rId5" Type="http://schemas.openxmlformats.org/officeDocument/2006/relationships/image" Target="NULL"/><Relationship Id="rId28" Type="http://schemas.openxmlformats.org/officeDocument/2006/relationships/image" Target="NULL"/><Relationship Id="rId4" Type="http://schemas.openxmlformats.org/officeDocument/2006/relationships/image" Target="NULL"/><Relationship Id="rId27" Type="http://schemas.openxmlformats.org/officeDocument/2006/relationships/image" Target="NUL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81280" y="764704"/>
            <a:ext cx="8964488" cy="2222500"/>
          </a:xfrm>
        </p:spPr>
        <p:txBody>
          <a:bodyPr anchor="ctr"/>
          <a:lstStyle/>
          <a:p>
            <a:pPr algn="ctr" eaLnBrk="1" hangingPunct="1"/>
            <a:r>
              <a:rPr lang="en-US" altLang="zh-CN" sz="3800" dirty="0">
                <a:solidFill>
                  <a:srgbClr val="0000FF"/>
                </a:solidFill>
                <a:cs typeface="Arial" panose="020B0604020202020204" pitchFamily="34" charset="0"/>
              </a:rPr>
              <a:t>An Efficient Insertion Operator in Dynamic Ridesharing Services</a:t>
            </a:r>
            <a:endParaRPr lang="en-US" altLang="ko-KR" sz="2800" dirty="0">
              <a:solidFill>
                <a:srgbClr val="0000FF"/>
              </a:solidFill>
              <a:cs typeface="Arial" panose="020B0604020202020204" pitchFamily="34" charset="0"/>
            </a:endParaRPr>
          </a:p>
        </p:txBody>
      </p:sp>
      <p:graphicFrame>
        <p:nvGraphicFramePr>
          <p:cNvPr id="2" name="Table 1"/>
          <p:cNvGraphicFramePr>
            <a:graphicFrameLocks noGrp="1"/>
          </p:cNvGraphicFramePr>
          <p:nvPr>
            <p:custDataLst>
              <p:tags r:id="rId2"/>
            </p:custDataLst>
            <p:extLst/>
          </p:nvPr>
        </p:nvGraphicFramePr>
        <p:xfrm>
          <a:off x="250825" y="3068960"/>
          <a:ext cx="8642350" cy="3291762"/>
        </p:xfrm>
        <a:graphic>
          <a:graphicData uri="http://schemas.openxmlformats.org/drawingml/2006/table">
            <a:tbl>
              <a:tblPr/>
              <a:tblGrid>
                <a:gridCol w="8642350">
                  <a:extLst>
                    <a:ext uri="{9D8B030D-6E8A-4147-A177-3AD203B41FA5}">
                      <a16:colId xmlns:a16="http://schemas.microsoft.com/office/drawing/2014/main" val="20000"/>
                    </a:ext>
                  </a:extLst>
                </a:gridCol>
              </a:tblGrid>
              <a:tr h="3168228">
                <a:tc>
                  <a:txBody>
                    <a:bodyPr/>
                    <a:lstStyle/>
                    <a:p>
                      <a:pPr algn="ctr">
                        <a:spcAft>
                          <a:spcPts val="1200"/>
                        </a:spcAft>
                      </a:pPr>
                      <a:r>
                        <a:rPr lang="en-US" altLang="zh-CN" sz="2800" b="1" dirty="0">
                          <a:solidFill>
                            <a:schemeClr val="tx1"/>
                          </a:solidFill>
                        </a:rPr>
                        <a:t>Yi Xu, </a:t>
                      </a:r>
                      <a:r>
                        <a:rPr lang="en-US" altLang="zh-CN" sz="2800" b="1" dirty="0" err="1">
                          <a:solidFill>
                            <a:schemeClr val="tx1"/>
                          </a:solidFill>
                        </a:rPr>
                        <a:t>Yongxin</a:t>
                      </a:r>
                      <a:r>
                        <a:rPr lang="en-US" altLang="zh-CN" sz="2800" b="1" dirty="0">
                          <a:solidFill>
                            <a:schemeClr val="tx1"/>
                          </a:solidFill>
                        </a:rPr>
                        <a:t> Tong, Yexuan Shi, </a:t>
                      </a:r>
                    </a:p>
                    <a:p>
                      <a:pPr algn="ctr">
                        <a:spcAft>
                          <a:spcPts val="1200"/>
                        </a:spcAft>
                      </a:pPr>
                      <a:r>
                        <a:rPr lang="en-US" altLang="zh-CN" sz="2800" b="1" dirty="0">
                          <a:solidFill>
                            <a:schemeClr val="tx1"/>
                          </a:solidFill>
                        </a:rPr>
                        <a:t>Qian Tao, </a:t>
                      </a:r>
                      <a:r>
                        <a:rPr lang="en-US" altLang="zh-CN" sz="2800" b="1" dirty="0" err="1">
                          <a:solidFill>
                            <a:schemeClr val="tx1"/>
                          </a:solidFill>
                        </a:rPr>
                        <a:t>Ke</a:t>
                      </a:r>
                      <a:r>
                        <a:rPr lang="en-US" altLang="zh-CN" sz="2800" b="1" dirty="0">
                          <a:solidFill>
                            <a:schemeClr val="tx1"/>
                          </a:solidFill>
                        </a:rPr>
                        <a:t> Xu,</a:t>
                      </a:r>
                      <a:r>
                        <a:rPr lang="zh-CN" altLang="en-US" sz="2800" b="1" dirty="0">
                          <a:solidFill>
                            <a:schemeClr val="tx1"/>
                          </a:solidFill>
                        </a:rPr>
                        <a:t> </a:t>
                      </a:r>
                      <a:r>
                        <a:rPr lang="en-US" altLang="zh-CN" sz="2800" b="1" dirty="0">
                          <a:solidFill>
                            <a:schemeClr val="tx1"/>
                          </a:solidFill>
                        </a:rPr>
                        <a:t>Wei Li </a:t>
                      </a:r>
                    </a:p>
                    <a:p>
                      <a:pPr algn="ctr">
                        <a:spcAft>
                          <a:spcPts val="1200"/>
                        </a:spcAft>
                      </a:pPr>
                      <a:endParaRPr lang="en-US" altLang="zh-CN" sz="2800" b="1" dirty="0">
                        <a:solidFill>
                          <a:schemeClr val="tx1"/>
                        </a:solidFill>
                      </a:endParaRPr>
                    </a:p>
                    <a:p>
                      <a:pPr algn="ctr">
                        <a:spcBef>
                          <a:spcPts val="0"/>
                        </a:spcBef>
                        <a:spcAft>
                          <a:spcPts val="0"/>
                        </a:spcAft>
                      </a:pPr>
                      <a:r>
                        <a:rPr lang="en-US" altLang="zh-CN" sz="2400" b="1" dirty="0">
                          <a:solidFill>
                            <a:schemeClr val="tx1"/>
                          </a:solidFill>
                        </a:rPr>
                        <a:t>Key Laboratory of Software Development Environment, School of Computer Science and Engineering, </a:t>
                      </a:r>
                    </a:p>
                    <a:p>
                      <a:pPr algn="ctr">
                        <a:spcBef>
                          <a:spcPts val="0"/>
                        </a:spcBef>
                        <a:spcAft>
                          <a:spcPts val="0"/>
                        </a:spcAft>
                      </a:pPr>
                      <a:r>
                        <a:rPr lang="en-US" altLang="zh-CN" sz="2400" b="1" dirty="0" err="1">
                          <a:solidFill>
                            <a:schemeClr val="tx1"/>
                          </a:solidFill>
                        </a:rPr>
                        <a:t>Beihang</a:t>
                      </a:r>
                      <a:r>
                        <a:rPr lang="en-US" altLang="zh-CN" sz="2400" b="1" dirty="0">
                          <a:solidFill>
                            <a:schemeClr val="tx1"/>
                          </a:solidFill>
                        </a:rPr>
                        <a:t> University, China </a:t>
                      </a:r>
                    </a:p>
                    <a:p>
                      <a:pPr algn="ctr">
                        <a:spcAft>
                          <a:spcPts val="600"/>
                        </a:spcAft>
                      </a:pPr>
                      <a:endParaRPr lang="en-US" altLang="zh-CN" sz="2400" b="1" dirty="0">
                        <a:solidFill>
                          <a:schemeClr val="tx1"/>
                        </a:solidFill>
                      </a:endParaRPr>
                    </a:p>
                  </a:txBody>
                  <a:tcPr marL="91439" marR="91439" marT="45681" marB="4568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pic>
        <p:nvPicPr>
          <p:cNvPr id="7" name="图片 6">
            <a:extLst>
              <a:ext uri="{FF2B5EF4-FFF2-40B4-BE49-F238E27FC236}">
                <a16:creationId xmlns:a16="http://schemas.microsoft.com/office/drawing/2014/main" id="{792CEB44-8135-4AC1-8C53-43B97937B97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99792" y="6023319"/>
            <a:ext cx="3791479" cy="838317"/>
          </a:xfrm>
          <a:prstGeom prst="rect">
            <a:avLst/>
          </a:prstGeom>
        </p:spPr>
      </p:pic>
    </p:spTree>
    <p:extLst>
      <p:ext uri="{BB962C8B-B14F-4D97-AF65-F5344CB8AC3E}">
        <p14:creationId xmlns:p14="http://schemas.microsoft.com/office/powerpoint/2010/main" val="2814642928"/>
      </p:ext>
    </p:extLst>
  </p:cSld>
  <p:clrMapOvr>
    <a:masterClrMapping/>
  </p:clrMapOvr>
  <p:transition spd="slow" advTm="122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Worker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Worker: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𝑤</m:t>
                            </m:r>
                          </m:sub>
                        </m:sSub>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𝑤</m:t>
                        </m:r>
                      </m:sub>
                    </m:sSub>
                  </m:oMath>
                </a14:m>
                <a:r>
                  <a:rPr lang="en-US" altLang="zh-CN" dirty="0"/>
                  <a:t>: current location</a:t>
                </a:r>
                <a:endParaRPr lang="en-US" altLang="zh-CN"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𝑤</m:t>
                        </m:r>
                      </m:sub>
                    </m:sSub>
                  </m:oMath>
                </a14:m>
                <a:r>
                  <a:rPr lang="en-US" altLang="zh-CN" dirty="0"/>
                  <a:t>: capacity</a:t>
                </a:r>
              </a:p>
              <a:p>
                <a:pPr lvl="1"/>
                <a:r>
                  <a:rPr lang="en-US" altLang="zh-CN" dirty="0"/>
                  <a:t>Capacity constraint: the number of passengers he takes at the same time is less than his capacity. </a:t>
                </a:r>
              </a:p>
              <a:p>
                <a:pPr marL="0" indent="0">
                  <a:buNone/>
                </a:pPr>
                <a:endParaRPr lang="en-US" altLang="zh-CN" dirty="0"/>
              </a:p>
              <a:p>
                <a:r>
                  <a:rPr lang="en-US" altLang="zh-CN" dirty="0"/>
                  <a:t>Request: </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𝑟</m:t>
                            </m:r>
                          </m:sub>
                        </m:sSub>
                        <m:r>
                          <a:rPr lang="en-US" altLang="zh-CN" i="1">
                            <a:latin typeface="Cambria Math" panose="02040503050406030204" pitchFamily="18" charset="0"/>
                          </a:rPr>
                          <m:t> </m:t>
                        </m:r>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𝑟</m:t>
                        </m:r>
                      </m:sub>
                    </m:sSub>
                    <m:r>
                      <a:rPr lang="en-US" altLang="zh-CN" i="1">
                        <a:latin typeface="Cambria Math" panose="02040503050406030204" pitchFamily="18" charset="0"/>
                      </a:rPr>
                      <m:t> </m:t>
                    </m:r>
                  </m:oMath>
                </a14:m>
                <a:r>
                  <a:rPr lang="en-US" altLang="zh-CN" dirty="0"/>
                  <a:t>: origin and destination</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𝑟</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𝑟</m:t>
                        </m:r>
                      </m:sub>
                    </m:sSub>
                    <m:r>
                      <a:rPr lang="en-US" altLang="zh-CN" i="1">
                        <a:latin typeface="Cambria Math" panose="02040503050406030204" pitchFamily="18" charset="0"/>
                      </a:rPr>
                      <m:t> </m:t>
                    </m:r>
                  </m:oMath>
                </a14:m>
                <a:r>
                  <a:rPr lang="en-US" altLang="zh-CN" dirty="0"/>
                  <a:t>: release time and deadline </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𝑟</m:t>
                        </m:r>
                      </m:sub>
                    </m:sSub>
                  </m:oMath>
                </a14:m>
                <a:r>
                  <a:rPr lang="en-US" altLang="zh-CN" dirty="0"/>
                  <a:t>: occupation</a:t>
                </a:r>
              </a:p>
              <a:p>
                <a:pPr lvl="1" algn="just"/>
                <a:r>
                  <a:rPr lang="en-US" altLang="zh-CN" dirty="0"/>
                  <a:t>Deadline constraint: the request is delivered before the deadline.</a:t>
                </a:r>
              </a:p>
              <a:p>
                <a:pPr marL="344487"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r="-1852" b="-407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10</a:t>
            </a:fld>
            <a:endParaRPr lang="en-US" altLang="ko-KR"/>
          </a:p>
        </p:txBody>
      </p:sp>
    </p:spTree>
    <p:extLst>
      <p:ext uri="{BB962C8B-B14F-4D97-AF65-F5344CB8AC3E}">
        <p14:creationId xmlns:p14="http://schemas.microsoft.com/office/powerpoint/2010/main" val="124146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Route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Route</a:t>
                </a:r>
                <a:r>
                  <a:rPr lang="zh-CN" altLang="en-US"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i="1">
                            <a:latin typeface="Cambria Math" panose="02040503050406030204" pitchFamily="18" charset="0"/>
                          </a:rPr>
                          <m:t>𝑅</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𝑙</m:t>
                            </m:r>
                          </m:e>
                          <m:sub>
                            <m:r>
                              <a:rPr lang="en-US" altLang="zh-CN" i="1">
                                <a:latin typeface="Cambria Math" panose="02040503050406030204" pitchFamily="18" charset="0"/>
                                <a:ea typeface="Cambria Math" panose="02040503050406030204" pitchFamily="18" charset="0"/>
                              </a:rPr>
                              <m:t>𝑛</m:t>
                            </m:r>
                          </m:sub>
                        </m:sSub>
                      </m:e>
                    </m:d>
                  </m:oMath>
                </a14:m>
                <a:endParaRPr lang="en-US" altLang="zh-CN" dirty="0"/>
              </a:p>
              <a:p>
                <a:pPr lvl="1"/>
                <a14:m>
                  <m:oMath xmlns:m="http://schemas.openxmlformats.org/officeDocument/2006/math">
                    <m:r>
                      <a:rPr lang="en-US" altLang="zh-CN" b="0" i="1" smtClean="0">
                        <a:latin typeface="Cambria Math" panose="02040503050406030204" pitchFamily="18" charset="0"/>
                      </a:rPr>
                      <m:t>𝑅</m:t>
                    </m:r>
                  </m:oMath>
                </a14:m>
                <a:r>
                  <a:rPr lang="en-US" altLang="zh-CN" dirty="0"/>
                  <a:t>: a set of requests</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oMath>
                </a14:m>
                <a:r>
                  <a:rPr lang="en-US" altLang="zh-CN" dirty="0"/>
                  <a:t>: the current location of worker</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𝑖</m:t>
                        </m:r>
                      </m:sub>
                    </m:sSub>
                  </m:oMath>
                </a14:m>
                <a:r>
                  <a:rPr lang="en-US" altLang="zh-CN" dirty="0"/>
                  <a:t>: either origin or destination of </a:t>
                </a:r>
                <a14:m>
                  <m:oMath xmlns:m="http://schemas.openxmlformats.org/officeDocument/2006/math">
                    <m:r>
                      <a:rPr lang="en-US" altLang="zh-CN" i="1">
                        <a:latin typeface="Cambria Math" panose="02040503050406030204" pitchFamily="18" charset="0"/>
                      </a:rPr>
                      <m:t>𝑟</m:t>
                    </m:r>
                  </m:oMath>
                </a14:m>
                <a:r>
                  <a:rPr lang="en-US" altLang="zh-CN" dirty="0"/>
                  <a:t> in </a:t>
                </a:r>
                <a14:m>
                  <m:oMath xmlns:m="http://schemas.openxmlformats.org/officeDocument/2006/math">
                    <m:r>
                      <a:rPr lang="en-US" altLang="zh-CN" i="1">
                        <a:latin typeface="Cambria Math" panose="02040503050406030204" pitchFamily="18" charset="0"/>
                        <a:ea typeface="Cambria Math" panose="02040503050406030204" pitchFamily="18" charset="0"/>
                      </a:rPr>
                      <m:t>𝑅</m:t>
                    </m:r>
                  </m:oMath>
                </a14:m>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71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11</a:t>
            </a:fld>
            <a:endParaRPr lang="en-US" altLang="ko-KR"/>
          </a:p>
        </p:txBody>
      </p:sp>
      <p:grpSp>
        <p:nvGrpSpPr>
          <p:cNvPr id="5" name="组合 4">
            <a:extLst>
              <a:ext uri="{FF2B5EF4-FFF2-40B4-BE49-F238E27FC236}">
                <a16:creationId xmlns:a16="http://schemas.microsoft.com/office/drawing/2014/main" id="{AEBFBF79-D0E8-4647-B2F7-4176F3B76179}"/>
              </a:ext>
            </a:extLst>
          </p:cNvPr>
          <p:cNvGrpSpPr/>
          <p:nvPr/>
        </p:nvGrpSpPr>
        <p:grpSpPr>
          <a:xfrm>
            <a:off x="1691680" y="2823820"/>
            <a:ext cx="5594025" cy="4061564"/>
            <a:chOff x="1512605" y="244742"/>
            <a:chExt cx="5594025" cy="4061564"/>
          </a:xfrm>
        </p:grpSpPr>
        <p:grpSp>
          <p:nvGrpSpPr>
            <p:cNvPr id="6" name="组合 5">
              <a:extLst>
                <a:ext uri="{FF2B5EF4-FFF2-40B4-BE49-F238E27FC236}">
                  <a16:creationId xmlns:a16="http://schemas.microsoft.com/office/drawing/2014/main" id="{8D8FFCCF-334C-4238-B8F5-64DB88886567}"/>
                </a:ext>
              </a:extLst>
            </p:cNvPr>
            <p:cNvGrpSpPr/>
            <p:nvPr/>
          </p:nvGrpSpPr>
          <p:grpSpPr>
            <a:xfrm>
              <a:off x="1512605" y="244742"/>
              <a:ext cx="5594025" cy="4061564"/>
              <a:chOff x="1512605" y="244742"/>
              <a:chExt cx="5594025" cy="4061564"/>
            </a:xfrm>
          </p:grpSpPr>
          <p:cxnSp>
            <p:nvCxnSpPr>
              <p:cNvPr id="14" name="直接箭头连接符 13">
                <a:extLst>
                  <a:ext uri="{FF2B5EF4-FFF2-40B4-BE49-F238E27FC236}">
                    <a16:creationId xmlns:a16="http://schemas.microsoft.com/office/drawing/2014/main" id="{4D09B66E-256C-491A-95D6-0DA0671BCF6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E9234E4-79C9-4975-B816-4C4130CA22C5}"/>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DBBBB614-62F6-4BB9-BA1F-5646017B45EB}"/>
                  </a:ext>
                </a:extLst>
              </p:cNvPr>
              <p:cNvSpPr/>
              <p:nvPr/>
            </p:nvSpPr>
            <p:spPr>
              <a:xfrm>
                <a:off x="3240000" y="216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17" name="椭圆 16">
                <a:extLst>
                  <a:ext uri="{FF2B5EF4-FFF2-40B4-BE49-F238E27FC236}">
                    <a16:creationId xmlns:a16="http://schemas.microsoft.com/office/drawing/2014/main" id="{3748ADC0-5E8E-4ECE-B216-D1CEE79385BE}"/>
                  </a:ext>
                </a:extLst>
              </p:cNvPr>
              <p:cNvSpPr/>
              <p:nvPr/>
            </p:nvSpPr>
            <p:spPr>
              <a:xfrm>
                <a:off x="5400000" y="216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18" name="椭圆 17">
                <a:extLst>
                  <a:ext uri="{FF2B5EF4-FFF2-40B4-BE49-F238E27FC236}">
                    <a16:creationId xmlns:a16="http://schemas.microsoft.com/office/drawing/2014/main" id="{BE9346C9-D726-451D-BE82-A8B0FAA48BED}"/>
                  </a:ext>
                </a:extLst>
              </p:cNvPr>
              <p:cNvSpPr/>
              <p:nvPr/>
            </p:nvSpPr>
            <p:spPr>
              <a:xfrm>
                <a:off x="4680000" y="72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19" name="椭圆 18">
                <a:extLst>
                  <a:ext uri="{FF2B5EF4-FFF2-40B4-BE49-F238E27FC236}">
                    <a16:creationId xmlns:a16="http://schemas.microsoft.com/office/drawing/2014/main" id="{713AC378-AAC2-417B-BBA5-3A7E5C98367F}"/>
                  </a:ext>
                </a:extLst>
              </p:cNvPr>
              <p:cNvSpPr/>
              <p:nvPr/>
            </p:nvSpPr>
            <p:spPr>
              <a:xfrm>
                <a:off x="3240000" y="360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cxnSp>
            <p:nvCxnSpPr>
              <p:cNvPr id="20" name="直接箭头连接符 19">
                <a:extLst>
                  <a:ext uri="{FF2B5EF4-FFF2-40B4-BE49-F238E27FC236}">
                    <a16:creationId xmlns:a16="http://schemas.microsoft.com/office/drawing/2014/main" id="{A6D135BD-9322-45B9-809E-BAE011B1EF17}"/>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765D109-CDF4-49E6-A952-92B09D43A2D3}"/>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57D6882-9D49-42F4-9C21-B50AA0163219}"/>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D888CAC-FB02-498E-A2E6-72E3457E6487}"/>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8CC131F-01A9-41EF-97DD-84BAFF8A4CCB}"/>
                      </a:ext>
                    </a:extLst>
                  </p:cNvPr>
                  <p:cNvSpPr txBox="1"/>
                  <p:nvPr/>
                </p:nvSpPr>
                <p:spPr>
                  <a:xfrm>
                    <a:off x="1512605" y="244742"/>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oMath>
                      </m:oMathPara>
                    </a14:m>
                    <a:endParaRPr lang="zh-CN" altLang="en-US" sz="2000" b="1" dirty="0"/>
                  </a:p>
                </p:txBody>
              </p:sp>
            </mc:Choice>
            <mc:Fallback xmlns="">
              <p:sp>
                <p:nvSpPr>
                  <p:cNvPr id="24" name="文本框 23">
                    <a:extLst>
                      <a:ext uri="{FF2B5EF4-FFF2-40B4-BE49-F238E27FC236}">
                        <a16:creationId xmlns:a16="http://schemas.microsoft.com/office/drawing/2014/main" id="{B8CC131F-01A9-41EF-97DD-84BAFF8A4CCB}"/>
                      </a:ext>
                    </a:extLst>
                  </p:cNvPr>
                  <p:cNvSpPr txBox="1">
                    <a:spLocks noRot="1" noChangeAspect="1" noMove="1" noResize="1" noEditPoints="1" noAdjustHandles="1" noChangeArrowheads="1" noChangeShapeType="1" noTextEdit="1"/>
                  </p:cNvSpPr>
                  <p:nvPr/>
                </p:nvSpPr>
                <p:spPr>
                  <a:xfrm>
                    <a:off x="1512605" y="244742"/>
                    <a:ext cx="409086" cy="400110"/>
                  </a:xfrm>
                  <a:prstGeom prst="rect">
                    <a:avLst/>
                  </a:prstGeom>
                  <a:blipFill>
                    <a:blip r:embed="rId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3162D33-DDBA-40ED-B9AA-8915392E4854}"/>
                      </a:ext>
                    </a:extLst>
                  </p:cNvPr>
                  <p:cNvSpPr txBox="1"/>
                  <p:nvPr/>
                </p:nvSpPr>
                <p:spPr>
                  <a:xfrm>
                    <a:off x="6697544" y="3792667"/>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𝒙</m:t>
                          </m:r>
                        </m:oMath>
                      </m:oMathPara>
                    </a14:m>
                    <a:endParaRPr lang="zh-CN" altLang="en-US" sz="2000" b="1" dirty="0"/>
                  </a:p>
                </p:txBody>
              </p:sp>
            </mc:Choice>
            <mc:Fallback xmlns="">
              <p:sp>
                <p:nvSpPr>
                  <p:cNvPr id="25" name="文本框 24">
                    <a:extLst>
                      <a:ext uri="{FF2B5EF4-FFF2-40B4-BE49-F238E27FC236}">
                        <a16:creationId xmlns:a16="http://schemas.microsoft.com/office/drawing/2014/main" id="{03162D33-DDBA-40ED-B9AA-8915392E4854}"/>
                      </a:ext>
                    </a:extLst>
                  </p:cNvPr>
                  <p:cNvSpPr txBox="1">
                    <a:spLocks noRot="1" noChangeAspect="1" noMove="1" noResize="1" noEditPoints="1" noAdjustHandles="1" noChangeArrowheads="1" noChangeShapeType="1" noTextEdit="1"/>
                  </p:cNvSpPr>
                  <p:nvPr/>
                </p:nvSpPr>
                <p:spPr>
                  <a:xfrm>
                    <a:off x="6697544" y="3792667"/>
                    <a:ext cx="409086" cy="400110"/>
                  </a:xfrm>
                  <a:prstGeom prst="rect">
                    <a:avLst/>
                  </a:prstGeom>
                  <a:blipFill>
                    <a:blip r:embed="rId5"/>
                    <a:stretch>
                      <a:fillRect/>
                    </a:stretch>
                  </a:blipFill>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62D1AC06-FA7B-40AF-A3E3-789C9ED97957}"/>
                  </a:ext>
                </a:extLst>
              </p:cNvPr>
              <p:cNvSpPr/>
              <p:nvPr/>
            </p:nvSpPr>
            <p:spPr>
              <a:xfrm>
                <a:off x="5400000" y="288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27" name="椭圆 26">
                <a:extLst>
                  <a:ext uri="{FF2B5EF4-FFF2-40B4-BE49-F238E27FC236}">
                    <a16:creationId xmlns:a16="http://schemas.microsoft.com/office/drawing/2014/main" id="{771141A7-B0AB-445B-AA69-BB5042CB6EE5}"/>
                  </a:ext>
                </a:extLst>
              </p:cNvPr>
              <p:cNvSpPr/>
              <p:nvPr/>
            </p:nvSpPr>
            <p:spPr>
              <a:xfrm>
                <a:off x="5400000" y="360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cxnSp>
            <p:nvCxnSpPr>
              <p:cNvPr id="28" name="直接箭头连接符 27">
                <a:extLst>
                  <a:ext uri="{FF2B5EF4-FFF2-40B4-BE49-F238E27FC236}">
                    <a16:creationId xmlns:a16="http://schemas.microsoft.com/office/drawing/2014/main" id="{C13BB3FB-531D-4D18-9B83-27FA5FA38CCA}"/>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B349129-2A94-41C5-8716-C130D71B7B2E}"/>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A1EAB34-ACEF-4698-98AC-4835BF6D41A4}"/>
                  </a:ext>
                </a:extLst>
              </p:cNvPr>
              <p:cNvGrpSpPr/>
              <p:nvPr/>
            </p:nvGrpSpPr>
            <p:grpSpPr>
              <a:xfrm>
                <a:off x="1820255" y="497540"/>
                <a:ext cx="5256054" cy="3808766"/>
                <a:chOff x="1820255" y="497540"/>
                <a:chExt cx="5256054" cy="3808766"/>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C1B1042-54B5-4C88-9571-4F8C5AB1ECFA}"/>
                        </a:ext>
                      </a:extLst>
                    </p:cNvPr>
                    <p:cNvSpPr txBox="1"/>
                    <p:nvPr/>
                  </p:nvSpPr>
                  <p:spPr>
                    <a:xfrm>
                      <a:off x="1820255" y="1636966"/>
                      <a:ext cx="12954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r>
                                  <a:rPr lang="en-US" altLang="zh-CN" sz="2400" b="1" i="1" smtClean="0">
                                    <a:latin typeface="Cambria Math" panose="02040503050406030204" pitchFamily="18" charset="0"/>
                                  </a:rPr>
                                  <m:t>𝒘</m:t>
                                </m:r>
                              </m:sub>
                            </m:sSub>
                            <m:r>
                              <a:rPr lang="en-US" altLang="zh-CN" sz="2400" b="0" i="1" smtClean="0">
                                <a:latin typeface="Cambria Math" panose="02040503050406030204" pitchFamily="18" charset="0"/>
                              </a:rPr>
                              <m:t>(2,</m:t>
                            </m:r>
                            <m:r>
                              <a:rPr lang="en-US" altLang="zh-CN" sz="2400" b="0" i="1">
                                <a:latin typeface="Cambria Math" panose="02040503050406030204" pitchFamily="18" charset="0"/>
                              </a:rPr>
                              <m:t>4</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31" name="文本框 30">
                      <a:extLst>
                        <a:ext uri="{FF2B5EF4-FFF2-40B4-BE49-F238E27FC236}">
                          <a16:creationId xmlns:a16="http://schemas.microsoft.com/office/drawing/2014/main" id="{CC1B1042-54B5-4C88-9571-4F8C5AB1ECFA}"/>
                        </a:ext>
                      </a:extLst>
                    </p:cNvPr>
                    <p:cNvSpPr txBox="1">
                      <a:spLocks noRot="1" noChangeAspect="1" noMove="1" noResize="1" noEditPoints="1" noAdjustHandles="1" noChangeArrowheads="1" noChangeShapeType="1" noTextEdit="1"/>
                    </p:cNvSpPr>
                    <p:nvPr/>
                  </p:nvSpPr>
                  <p:spPr>
                    <a:xfrm>
                      <a:off x="1820255" y="1636966"/>
                      <a:ext cx="1295483" cy="461665"/>
                    </a:xfrm>
                    <a:prstGeom prst="rect">
                      <a:avLst/>
                    </a:prstGeom>
                    <a:blipFill>
                      <a:blip r:embed="rId6"/>
                      <a:stretch>
                        <a:fillRect r="-472"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412C0A4-8B50-4C9C-8457-ED205BB14B81}"/>
                        </a:ext>
                      </a:extLst>
                    </p:cNvPr>
                    <p:cNvSpPr txBox="1"/>
                    <p:nvPr/>
                  </p:nvSpPr>
                  <p:spPr>
                    <a:xfrm>
                      <a:off x="4824139" y="497540"/>
                      <a:ext cx="1359283"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r>
                              <a:rPr lang="en-US" altLang="zh-CN" sz="2400" b="0" i="1" smtClean="0">
                                <a:latin typeface="Cambria Math" panose="02040503050406030204" pitchFamily="18" charset="0"/>
                              </a:rPr>
                              <m:t>(8,8)</m:t>
                            </m:r>
                          </m:oMath>
                        </m:oMathPara>
                      </a14:m>
                      <a:endParaRPr lang="zh-CN" altLang="en-US" sz="2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824139" y="497540"/>
                      <a:ext cx="1359283" cy="493405"/>
                    </a:xfrm>
                    <a:prstGeom prst="rect">
                      <a:avLst/>
                    </a:prstGeom>
                    <a:blipFill>
                      <a:blip r:embed="rId8"/>
                      <a:stretch>
                        <a:fillRect r="-89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44C57E8-9381-49B9-83F1-5700E73F1E00}"/>
                        </a:ext>
                      </a:extLst>
                    </p:cNvPr>
                    <p:cNvSpPr txBox="1"/>
                    <p:nvPr/>
                  </p:nvSpPr>
                  <p:spPr>
                    <a:xfrm>
                      <a:off x="5400000" y="1819872"/>
                      <a:ext cx="1617366"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r>
                              <a:rPr lang="en-US" altLang="zh-CN" sz="2400" b="0" i="1" smtClean="0">
                                <a:latin typeface="Cambria Math" panose="02040503050406030204" pitchFamily="18" charset="0"/>
                              </a:rPr>
                              <m:t> (10,4)</m:t>
                            </m:r>
                          </m:oMath>
                        </m:oMathPara>
                      </a14:m>
                      <a:endParaRPr lang="zh-CN" altLang="en-US" sz="2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400000" y="1819872"/>
                      <a:ext cx="1617366" cy="493405"/>
                    </a:xfrm>
                    <a:prstGeom prst="rect">
                      <a:avLst/>
                    </a:prstGeom>
                    <a:blipFill>
                      <a:blip r:embed="rId9"/>
                      <a:stretch>
                        <a:fillRect r="-37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CC8C70C-9323-448D-8FDC-98EB85250089}"/>
                        </a:ext>
                      </a:extLst>
                    </p:cNvPr>
                    <p:cNvSpPr txBox="1"/>
                    <p:nvPr/>
                  </p:nvSpPr>
                  <p:spPr>
                    <a:xfrm>
                      <a:off x="3157925" y="3792667"/>
                      <a:ext cx="1380121"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r>
                              <a:rPr lang="en-US" altLang="zh-CN" sz="2400" b="0" i="1" smtClean="0">
                                <a:latin typeface="Cambria Math" panose="02040503050406030204" pitchFamily="18" charset="0"/>
                              </a:rPr>
                              <m:t>(4,0)</m:t>
                            </m:r>
                          </m:oMath>
                        </m:oMathPara>
                      </a14:m>
                      <a:endParaRPr lang="zh-CN" altLang="en-US" sz="24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157925" y="3792667"/>
                      <a:ext cx="1380121" cy="493405"/>
                    </a:xfrm>
                    <a:prstGeom prst="rect">
                      <a:avLst/>
                    </a:prstGeom>
                    <a:blipFill>
                      <a:blip r:embed="rId10"/>
                      <a:stretch>
                        <a:fillRect r="-88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BE4164F-6337-4409-83F2-4353DC121495}"/>
                        </a:ext>
                      </a:extLst>
                    </p:cNvPr>
                    <p:cNvSpPr txBox="1"/>
                    <p:nvPr/>
                  </p:nvSpPr>
                  <p:spPr>
                    <a:xfrm>
                      <a:off x="3233685" y="2224737"/>
                      <a:ext cx="1359283"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r>
                              <a:rPr lang="en-US" altLang="zh-CN" sz="2400" b="0" i="1" smtClean="0">
                                <a:latin typeface="Cambria Math" panose="02040503050406030204" pitchFamily="18" charset="0"/>
                              </a:rPr>
                              <m:t>(4,4)</m:t>
                            </m:r>
                          </m:oMath>
                        </m:oMathPara>
                      </a14:m>
                      <a:endParaRPr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233685" y="2224737"/>
                      <a:ext cx="1359283" cy="493405"/>
                    </a:xfrm>
                    <a:prstGeom prst="rect">
                      <a:avLst/>
                    </a:prstGeom>
                    <a:blipFill>
                      <a:blip r:embed="rId11"/>
                      <a:stretch>
                        <a:fillRect r="-89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F2015DC-231A-43F8-9D86-CEAFF2BE4E8E}"/>
                        </a:ext>
                      </a:extLst>
                    </p:cNvPr>
                    <p:cNvSpPr txBox="1"/>
                    <p:nvPr/>
                  </p:nvSpPr>
                  <p:spPr>
                    <a:xfrm>
                      <a:off x="5479782" y="2610997"/>
                      <a:ext cx="1596527"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r>
                              <a:rPr lang="en-US" altLang="zh-CN" sz="2400" b="0" i="1" smtClean="0">
                                <a:latin typeface="Cambria Math" panose="02040503050406030204" pitchFamily="18" charset="0"/>
                              </a:rPr>
                              <m:t> (10,2)</m:t>
                            </m:r>
                          </m:oMath>
                        </m:oMathPara>
                      </a14:m>
                      <a:endParaRPr lang="zh-CN" altLang="en-US" sz="2400" dirty="0"/>
                    </a:p>
                  </p:txBody>
                </p:sp>
              </mc:Choice>
              <mc:Fallback xmlns="">
                <p:sp>
                  <p:nvSpPr>
                    <p:cNvPr id="51" name="文本框 50"/>
                    <p:cNvSpPr txBox="1">
                      <a:spLocks noRot="1" noChangeAspect="1" noMove="1" noResize="1" noEditPoints="1" noAdjustHandles="1" noChangeArrowheads="1" noChangeShapeType="1" noTextEdit="1"/>
                    </p:cNvSpPr>
                    <p:nvPr/>
                  </p:nvSpPr>
                  <p:spPr>
                    <a:xfrm>
                      <a:off x="5479782" y="2610997"/>
                      <a:ext cx="1596527" cy="494879"/>
                    </a:xfrm>
                    <a:prstGeom prst="rect">
                      <a:avLst/>
                    </a:prstGeom>
                    <a:blipFill>
                      <a:blip r:embed="rId12"/>
                      <a:stretch>
                        <a:fillRect r="-3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6E2715D-E7C8-4B7F-9665-AA812A2E7F2D}"/>
                        </a:ext>
                      </a:extLst>
                    </p:cNvPr>
                    <p:cNvSpPr txBox="1"/>
                    <p:nvPr/>
                  </p:nvSpPr>
                  <p:spPr>
                    <a:xfrm>
                      <a:off x="5277594" y="3811427"/>
                      <a:ext cx="1550040"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r>
                              <a:rPr lang="en-US" altLang="zh-CN" sz="2400" b="0" i="1" smtClean="0">
                                <a:latin typeface="Cambria Math" panose="02040503050406030204" pitchFamily="18" charset="0"/>
                              </a:rPr>
                              <m:t>(10,0)</m:t>
                            </m:r>
                          </m:oMath>
                        </m:oMathPara>
                      </a14:m>
                      <a:endParaRPr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5277594" y="3811427"/>
                      <a:ext cx="1550040" cy="494879"/>
                    </a:xfrm>
                    <a:prstGeom prst="rect">
                      <a:avLst/>
                    </a:prstGeom>
                    <a:blipFill>
                      <a:blip r:embed="rId13"/>
                      <a:stretch>
                        <a:fillRect r="-394" b="-11111"/>
                      </a:stretch>
                    </a:blipFill>
                  </p:spPr>
                  <p:txBody>
                    <a:bodyPr/>
                    <a:lstStyle/>
                    <a:p>
                      <a:r>
                        <a:rPr lang="zh-CN" altLang="en-US">
                          <a:noFill/>
                        </a:rPr>
                        <a:t> </a:t>
                      </a:r>
                    </a:p>
                  </p:txBody>
                </p:sp>
              </mc:Fallback>
            </mc:AlternateContent>
          </p:grpSp>
        </p:grpSp>
        <p:grpSp>
          <p:nvGrpSpPr>
            <p:cNvPr id="7" name="组合 6">
              <a:extLst>
                <a:ext uri="{FF2B5EF4-FFF2-40B4-BE49-F238E27FC236}">
                  <a16:creationId xmlns:a16="http://schemas.microsoft.com/office/drawing/2014/main" id="{A5D56C23-FCFA-4698-86EA-9B409AA0A4AB}"/>
                </a:ext>
              </a:extLst>
            </p:cNvPr>
            <p:cNvGrpSpPr/>
            <p:nvPr/>
          </p:nvGrpSpPr>
          <p:grpSpPr>
            <a:xfrm>
              <a:off x="2776918" y="1241220"/>
              <a:ext cx="3085666" cy="2484674"/>
              <a:chOff x="2776918" y="1241220"/>
              <a:chExt cx="3085666" cy="2484674"/>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EE4B8AB-021C-4C0D-948F-CCF70B37A6FE}"/>
                      </a:ext>
                    </a:extLst>
                  </p:cNvPr>
                  <p:cNvSpPr txBox="1"/>
                  <p:nvPr/>
                </p:nvSpPr>
                <p:spPr>
                  <a:xfrm>
                    <a:off x="4019572" y="1381873"/>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5.7</m:t>
                          </m:r>
                        </m:oMath>
                      </m:oMathPara>
                    </a14:m>
                    <a:endParaRPr lang="zh-CN" altLang="en-US" sz="16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019572" y="1381873"/>
                    <a:ext cx="510076"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4AFD300-6872-4D15-98AC-0F3F29D98574}"/>
                      </a:ext>
                    </a:extLst>
                  </p:cNvPr>
                  <p:cNvSpPr txBox="1"/>
                  <p:nvPr/>
                </p:nvSpPr>
                <p:spPr>
                  <a:xfrm>
                    <a:off x="2776918" y="2293458"/>
                    <a:ext cx="35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4" name="文本框 63">
                    <a:extLst>
                      <a:ext uri="{FF2B5EF4-FFF2-40B4-BE49-F238E27FC236}">
                        <a16:creationId xmlns:a16="http://schemas.microsoft.com/office/drawing/2014/main" id="{12A89EC8-AFAC-4320-9A1E-1BEA4018895C}"/>
                      </a:ext>
                    </a:extLst>
                  </p:cNvPr>
                  <p:cNvSpPr txBox="1">
                    <a:spLocks noRot="1" noChangeAspect="1" noMove="1" noResize="1" noEditPoints="1" noAdjustHandles="1" noChangeArrowheads="1" noChangeShapeType="1" noTextEdit="1"/>
                  </p:cNvSpPr>
                  <p:nvPr/>
                </p:nvSpPr>
                <p:spPr>
                  <a:xfrm>
                    <a:off x="2776918" y="2293458"/>
                    <a:ext cx="354584"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3AE5267-EB7E-4667-96BF-AAD14CE48233}"/>
                      </a:ext>
                    </a:extLst>
                  </p:cNvPr>
                  <p:cNvSpPr txBox="1"/>
                  <p:nvPr/>
                </p:nvSpPr>
                <p:spPr>
                  <a:xfrm>
                    <a:off x="5059143" y="1241220"/>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4.5</m:t>
                          </m:r>
                        </m:oMath>
                      </m:oMathPara>
                    </a14:m>
                    <a:endParaRPr lang="zh-CN" altLang="en-US" sz="16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059143" y="1241220"/>
                    <a:ext cx="510076"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DC099B4-501F-4498-BD7A-1DF2C80D03FE}"/>
                      </a:ext>
                    </a:extLst>
                  </p:cNvPr>
                  <p:cNvSpPr txBox="1"/>
                  <p:nvPr/>
                </p:nvSpPr>
                <p:spPr>
                  <a:xfrm>
                    <a:off x="4261981" y="3387340"/>
                    <a:ext cx="35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6</m:t>
                          </m:r>
                        </m:oMath>
                      </m:oMathPara>
                    </a14:m>
                    <a:endParaRPr lang="zh-CN" altLang="en-US" sz="16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4261981" y="3387340"/>
                    <a:ext cx="354584"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62">
                    <a:extLst>
                      <a:ext uri="{FF2B5EF4-FFF2-40B4-BE49-F238E27FC236}">
                        <a16:creationId xmlns:a16="http://schemas.microsoft.com/office/drawing/2014/main" id="{BE7BFA24-F0AD-4F80-B4BC-5F5912329794}"/>
                      </a:ext>
                    </a:extLst>
                  </p:cNvPr>
                  <p:cNvSpPr txBox="1"/>
                  <p:nvPr/>
                </p:nvSpPr>
                <p:spPr>
                  <a:xfrm>
                    <a:off x="5497913" y="2402762"/>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4" name="文本框 62"/>
                  <p:cNvSpPr txBox="1">
                    <a:spLocks noRot="1" noChangeAspect="1" noMove="1" noResize="1" noEditPoints="1" noAdjustHandles="1" noChangeArrowheads="1" noChangeShapeType="1" noTextEdit="1"/>
                  </p:cNvSpPr>
                  <p:nvPr/>
                </p:nvSpPr>
                <p:spPr>
                  <a:xfrm>
                    <a:off x="5497913" y="2402762"/>
                    <a:ext cx="354584"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62">
                    <a:extLst>
                      <a:ext uri="{FF2B5EF4-FFF2-40B4-BE49-F238E27FC236}">
                        <a16:creationId xmlns:a16="http://schemas.microsoft.com/office/drawing/2014/main" id="{BC7F2304-21ED-466F-BBA4-67E0E7FC679D}"/>
                      </a:ext>
                    </a:extLst>
                  </p:cNvPr>
                  <p:cNvSpPr txBox="1"/>
                  <p:nvPr/>
                </p:nvSpPr>
                <p:spPr>
                  <a:xfrm>
                    <a:off x="5508000" y="3127866"/>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5" name="文本框 62"/>
                  <p:cNvSpPr txBox="1">
                    <a:spLocks noRot="1" noChangeAspect="1" noMove="1" noResize="1" noEditPoints="1" noAdjustHandles="1" noChangeArrowheads="1" noChangeShapeType="1" noTextEdit="1"/>
                  </p:cNvSpPr>
                  <p:nvPr/>
                </p:nvSpPr>
                <p:spPr>
                  <a:xfrm>
                    <a:off x="5508000" y="3127866"/>
                    <a:ext cx="354584" cy="338554"/>
                  </a:xfrm>
                  <a:prstGeom prst="rect">
                    <a:avLst/>
                  </a:prstGeom>
                  <a:blipFill>
                    <a:blip r:embed="rId21"/>
                    <a:stretch>
                      <a:fillRect/>
                    </a:stretch>
                  </a:blipFill>
                </p:spPr>
                <p:txBody>
                  <a:bodyPr/>
                  <a:lstStyle/>
                  <a:p>
                    <a:r>
                      <a:rPr lang="zh-CN" altLang="en-US">
                        <a:noFill/>
                      </a:rPr>
                      <a:t> </a:t>
                    </a:r>
                  </a:p>
                </p:txBody>
              </p:sp>
            </mc:Fallback>
          </mc:AlternateContent>
        </p:grpSp>
      </p:grpSp>
      <p:pic>
        <p:nvPicPr>
          <p:cNvPr id="40" name="图片 39">
            <a:extLst>
              <a:ext uri="{FF2B5EF4-FFF2-40B4-BE49-F238E27FC236}">
                <a16:creationId xmlns:a16="http://schemas.microsoft.com/office/drawing/2014/main" id="{86E44252-216B-4C26-A830-7C64D3AF0CE4}"/>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393965" y="4668235"/>
            <a:ext cx="487354" cy="466368"/>
          </a:xfrm>
          <a:prstGeom prst="rect">
            <a:avLst/>
          </a:prstGeom>
        </p:spPr>
      </p:pic>
      <p:sp>
        <p:nvSpPr>
          <p:cNvPr id="41" name="矩形标注 48">
            <a:extLst>
              <a:ext uri="{FF2B5EF4-FFF2-40B4-BE49-F238E27FC236}">
                <a16:creationId xmlns:a16="http://schemas.microsoft.com/office/drawing/2014/main" id="{AB8D43C6-AF74-4230-B29A-872F19F0A60D}"/>
              </a:ext>
            </a:extLst>
          </p:cNvPr>
          <p:cNvSpPr/>
          <p:nvPr/>
        </p:nvSpPr>
        <p:spPr bwMode="auto">
          <a:xfrm>
            <a:off x="3619" y="6068805"/>
            <a:ext cx="9144000" cy="789195"/>
          </a:xfrm>
          <a:prstGeom prst="wedgeRectCallout">
            <a:avLst>
              <a:gd name="adj1" fmla="val 13893"/>
              <a:gd name="adj2" fmla="val -13763"/>
            </a:avLst>
          </a:prstGeom>
          <a:solidFill>
            <a:srgbClr val="00B0F0"/>
          </a:solidFill>
          <a:ln>
            <a:solidFill>
              <a:srgbClr val="00B0F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600" b="0" dirty="0">
                <a:solidFill>
                  <a:schemeClr val="tx1"/>
                </a:solidFill>
                <a:latin typeface="Arial" charset="0"/>
                <a:ea typeface="Arial Unicode MS" pitchFamily="50" charset="-127"/>
                <a:cs typeface="Arial Unicode MS" pitchFamily="50" charset="-127"/>
              </a:rPr>
              <a:t>Feasible: (1) Capacity constraint; (2) Deadline constraint</a:t>
            </a:r>
            <a:endParaRPr kumimoji="0" lang="zh-CN" altLang="en-US" sz="26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24476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8229600" cy="714375"/>
          </a:xfrm>
        </p:spPr>
        <p:txBody>
          <a:bodyPr/>
          <a:lstStyle/>
          <a:p>
            <a:r>
              <a:rPr lang="en-US" altLang="zh-CN" dirty="0"/>
              <a:t>Problem Formulation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Insertion Operator</a:t>
                </a:r>
              </a:p>
              <a:p>
                <a:pPr lvl="1">
                  <a:spcBef>
                    <a:spcPts val="1800"/>
                  </a:spcBef>
                  <a:spcAft>
                    <a:spcPts val="0"/>
                  </a:spcAft>
                </a:pPr>
                <a:r>
                  <a:rPr lang="en-US" altLang="zh-CN" dirty="0"/>
                  <a:t>Given:</a:t>
                </a:r>
              </a:p>
              <a:p>
                <a:pPr lvl="2">
                  <a:spcBef>
                    <a:spcPts val="1800"/>
                  </a:spcBef>
                  <a:spcAft>
                    <a:spcPts val="0"/>
                  </a:spcAft>
                </a:pPr>
                <a:r>
                  <a:rPr lang="en-US" altLang="zh-CN" dirty="0"/>
                  <a:t>Worker </a:t>
                </a:r>
                <a14:m>
                  <m:oMath xmlns:m="http://schemas.openxmlformats.org/officeDocument/2006/math">
                    <m:r>
                      <a:rPr lang="en-US" altLang="zh-CN" b="0" i="1" smtClean="0">
                        <a:latin typeface="Cambria Math" panose="02040503050406030204" pitchFamily="18" charset="0"/>
                      </a:rPr>
                      <m:t>𝑤</m:t>
                    </m:r>
                  </m:oMath>
                </a14:m>
                <a:r>
                  <a:rPr lang="en-US" altLang="zh-CN" dirty="0"/>
                  <a:t>, feasible original route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oMath>
                </a14:m>
                <a:r>
                  <a:rPr lang="en-US" altLang="zh-CN" dirty="0"/>
                  <a:t>, new request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endParaRPr lang="en-US" altLang="zh-CN" dirty="0"/>
              </a:p>
              <a:p>
                <a:pPr lvl="1">
                  <a:spcBef>
                    <a:spcPts val="1800"/>
                  </a:spcBef>
                  <a:spcAft>
                    <a:spcPts val="0"/>
                  </a:spcAft>
                </a:pPr>
                <a:r>
                  <a:rPr lang="en-US" altLang="zh-CN" dirty="0"/>
                  <a:t>Goal:</a:t>
                </a:r>
              </a:p>
              <a:p>
                <a:pPr lvl="2">
                  <a:spcBef>
                    <a:spcPts val="1800"/>
                  </a:spcBef>
                  <a:spcAft>
                    <a:spcPts val="0"/>
                  </a:spcAft>
                </a:pPr>
                <a:r>
                  <a:rPr lang="en-US" altLang="zh-CN" dirty="0"/>
                  <a:t>Inserts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a:t> </a:t>
                </a:r>
                <a:r>
                  <a:rPr lang="en-US" altLang="zh-CN" dirty="0"/>
                  <a:t>into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m:t>
                        </m:r>
                      </m:sub>
                    </m:sSub>
                  </m:oMath>
                </a14:m>
                <a:r>
                  <a:rPr lang="zh-CN" altLang="en-US" dirty="0"/>
                  <a:t> </a:t>
                </a:r>
                <a:r>
                  <a:rPr lang="en-US" altLang="zh-CN" dirty="0"/>
                  <a:t>to obtain a new feasible route with:</a:t>
                </a:r>
              </a:p>
              <a:p>
                <a:pPr lvl="3" algn="just">
                  <a:spcBef>
                    <a:spcPts val="1800"/>
                  </a:spcBef>
                  <a:spcAft>
                    <a:spcPts val="0"/>
                  </a:spcAft>
                </a:pPr>
                <a:r>
                  <a:rPr lang="en-US" altLang="zh-CN" sz="2400" b="1" dirty="0"/>
                  <a:t>Minimizing maximum flow time </a:t>
                </a:r>
                <a:r>
                  <a:rPr lang="en-US" altLang="zh-CN" sz="2400" dirty="0"/>
                  <a:t>of all requests: i.e., minimizing maximum waiting time of all requests (waiting time = delivery time - release time) </a:t>
                </a:r>
              </a:p>
              <a:p>
                <a:pPr lvl="3">
                  <a:spcBef>
                    <a:spcPts val="1800"/>
                  </a:spcBef>
                  <a:spcAft>
                    <a:spcPts val="0"/>
                  </a:spcAft>
                </a:pPr>
                <a:r>
                  <a:rPr lang="en-US" altLang="zh-CN" sz="2400" b="1" dirty="0"/>
                  <a:t>Minimizing total travel time </a:t>
                </a:r>
                <a:r>
                  <a:rPr lang="en-US" altLang="zh-CN" sz="2400" dirty="0"/>
                  <a:t>of the worker, i.e., the delivery time of the last request for the worker</a:t>
                </a:r>
              </a:p>
              <a:p>
                <a:pPr lvl="3"/>
                <a:endParaRPr lang="en-US" altLang="zh-CN" dirty="0"/>
              </a:p>
              <a:p>
                <a:pPr lvl="2"/>
                <a:endParaRPr lang="en-US" altLang="zh-CN" dirty="0"/>
              </a:p>
              <a:p>
                <a:pPr marL="344487"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r="-1111" b="-117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12</a:t>
            </a:fld>
            <a:endParaRPr lang="en-US" altLang="ko-KR"/>
          </a:p>
        </p:txBody>
      </p:sp>
      <p:sp>
        <p:nvSpPr>
          <p:cNvPr id="5" name="矩形 4">
            <a:extLst>
              <a:ext uri="{FF2B5EF4-FFF2-40B4-BE49-F238E27FC236}">
                <a16:creationId xmlns:a16="http://schemas.microsoft.com/office/drawing/2014/main" id="{D6D649A4-ED5A-4F3E-8C98-AE46CD5FD458}"/>
              </a:ext>
            </a:extLst>
          </p:cNvPr>
          <p:cNvSpPr/>
          <p:nvPr/>
        </p:nvSpPr>
        <p:spPr bwMode="auto">
          <a:xfrm>
            <a:off x="1763688" y="4149080"/>
            <a:ext cx="6912768" cy="1584176"/>
          </a:xfrm>
          <a:prstGeom prst="rect">
            <a:avLst/>
          </a:prstGeom>
          <a:solidFill>
            <a:schemeClr val="bg1">
              <a:alpha val="0"/>
            </a:schemeClr>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6" name="对话气泡: 矩形 5">
            <a:extLst>
              <a:ext uri="{FF2B5EF4-FFF2-40B4-BE49-F238E27FC236}">
                <a16:creationId xmlns:a16="http://schemas.microsoft.com/office/drawing/2014/main" id="{41F084D7-86EB-4E00-84E7-B8821E41EE4D}"/>
              </a:ext>
            </a:extLst>
          </p:cNvPr>
          <p:cNvSpPr/>
          <p:nvPr/>
        </p:nvSpPr>
        <p:spPr bwMode="auto">
          <a:xfrm>
            <a:off x="179512" y="4508644"/>
            <a:ext cx="1381973" cy="864572"/>
          </a:xfrm>
          <a:prstGeom prst="wedgeRectCallout">
            <a:avLst>
              <a:gd name="adj1" fmla="val 61277"/>
              <a:gd name="adj2" fmla="val 520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300" dirty="0">
                <a:solidFill>
                  <a:schemeClr val="tx1"/>
                </a:solidFill>
                <a:ea typeface="MS PGothic" pitchFamily="34" charset="-128"/>
              </a:rPr>
              <a:t>Focus of </a:t>
            </a:r>
          </a:p>
          <a:p>
            <a:pPr algn="ctr" eaLnBrk="1" hangingPunct="1"/>
            <a:r>
              <a:rPr lang="en-US" altLang="zh-CN" sz="2300" dirty="0">
                <a:solidFill>
                  <a:schemeClr val="tx1"/>
                </a:solidFill>
                <a:ea typeface="MS PGothic" pitchFamily="34" charset="-128"/>
              </a:rPr>
              <a:t>This talk.</a:t>
            </a:r>
          </a:p>
        </p:txBody>
      </p:sp>
    </p:spTree>
    <p:extLst>
      <p:ext uri="{BB962C8B-B14F-4D97-AF65-F5344CB8AC3E}">
        <p14:creationId xmlns:p14="http://schemas.microsoft.com/office/powerpoint/2010/main" val="189539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13</a:t>
            </a:fld>
            <a:endParaRPr lang="en-US" altLang="ko-KR"/>
          </a:p>
        </p:txBody>
      </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nvPr>
            </p:nvGraphicFramePr>
            <p:xfrm>
              <a:off x="1829463" y="4968663"/>
              <a:ext cx="5552244" cy="1854200"/>
            </p:xfrm>
            <a:graphic>
              <a:graphicData uri="http://schemas.openxmlformats.org/drawingml/2006/table">
                <a:tbl>
                  <a:tblPr firstRow="1" bandRow="1">
                    <a:tableStyleId>{5C22544A-7EE6-4342-B048-85BDC9FD1C3A}</a:tableStyleId>
                  </a:tblPr>
                  <a:tblGrid>
                    <a:gridCol w="925374">
                      <a:extLst>
                        <a:ext uri="{9D8B030D-6E8A-4147-A177-3AD203B41FA5}">
                          <a16:colId xmlns:a16="http://schemas.microsoft.com/office/drawing/2014/main" val="20000"/>
                        </a:ext>
                      </a:extLst>
                    </a:gridCol>
                    <a:gridCol w="925374">
                      <a:extLst>
                        <a:ext uri="{9D8B030D-6E8A-4147-A177-3AD203B41FA5}">
                          <a16:colId xmlns:a16="http://schemas.microsoft.com/office/drawing/2014/main" val="20001"/>
                        </a:ext>
                      </a:extLst>
                    </a:gridCol>
                    <a:gridCol w="925374">
                      <a:extLst>
                        <a:ext uri="{9D8B030D-6E8A-4147-A177-3AD203B41FA5}">
                          <a16:colId xmlns:a16="http://schemas.microsoft.com/office/drawing/2014/main" val="20002"/>
                        </a:ext>
                      </a:extLst>
                    </a:gridCol>
                    <a:gridCol w="925374">
                      <a:extLst>
                        <a:ext uri="{9D8B030D-6E8A-4147-A177-3AD203B41FA5}">
                          <a16:colId xmlns:a16="http://schemas.microsoft.com/office/drawing/2014/main" val="20003"/>
                        </a:ext>
                      </a:extLst>
                    </a:gridCol>
                    <a:gridCol w="913249">
                      <a:extLst>
                        <a:ext uri="{9D8B030D-6E8A-4147-A177-3AD203B41FA5}">
                          <a16:colId xmlns:a16="http://schemas.microsoft.com/office/drawing/2014/main" val="20004"/>
                        </a:ext>
                      </a:extLst>
                    </a:gridCol>
                    <a:gridCol w="937499">
                      <a:extLst>
                        <a:ext uri="{9D8B030D-6E8A-4147-A177-3AD203B41FA5}">
                          <a16:colId xmlns:a16="http://schemas.microsoft.com/office/drawing/2014/main" val="20005"/>
                        </a:ext>
                      </a:extLst>
                    </a:gridCol>
                  </a:tblGrid>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𝒄</m:t>
                                    </m:r>
                                  </m:e>
                                  <m:sub>
                                    <m:r>
                                      <a:rPr lang="en-US" altLang="zh-CN" b="1" i="1" smtClean="0">
                                        <a:solidFill>
                                          <a:schemeClr val="tx1"/>
                                        </a:solidFill>
                                        <a:latin typeface="Cambria Math" panose="02040503050406030204" pitchFamily="18" charset="0"/>
                                      </a:rPr>
                                      <m:t>𝒓</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4,4)</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(10,4)</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8,8)</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4,0)</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𝟑</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10,2)</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10,0)</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26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(4,6)</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(6,2)</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289671417"/>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894818317"/>
                  </p:ext>
                </p:extLst>
              </p:nvPr>
            </p:nvGraphicFramePr>
            <p:xfrm>
              <a:off x="1829463" y="4968663"/>
              <a:ext cx="5552244" cy="1854200"/>
            </p:xfrm>
            <a:graphic>
              <a:graphicData uri="http://schemas.openxmlformats.org/drawingml/2006/table">
                <a:tbl>
                  <a:tblPr firstRow="1" bandRow="1">
                    <a:tableStyleId>{5C22544A-7EE6-4342-B048-85BDC9FD1C3A}</a:tableStyleId>
                  </a:tblPr>
                  <a:tblGrid>
                    <a:gridCol w="925374">
                      <a:extLst>
                        <a:ext uri="{9D8B030D-6E8A-4147-A177-3AD203B41FA5}">
                          <a16:colId xmlns:a16="http://schemas.microsoft.com/office/drawing/2014/main" val="20000"/>
                        </a:ext>
                      </a:extLst>
                    </a:gridCol>
                    <a:gridCol w="925374">
                      <a:extLst>
                        <a:ext uri="{9D8B030D-6E8A-4147-A177-3AD203B41FA5}">
                          <a16:colId xmlns:a16="http://schemas.microsoft.com/office/drawing/2014/main" val="20001"/>
                        </a:ext>
                      </a:extLst>
                    </a:gridCol>
                    <a:gridCol w="925374">
                      <a:extLst>
                        <a:ext uri="{9D8B030D-6E8A-4147-A177-3AD203B41FA5}">
                          <a16:colId xmlns:a16="http://schemas.microsoft.com/office/drawing/2014/main" val="20002"/>
                        </a:ext>
                      </a:extLst>
                    </a:gridCol>
                    <a:gridCol w="925374">
                      <a:extLst>
                        <a:ext uri="{9D8B030D-6E8A-4147-A177-3AD203B41FA5}">
                          <a16:colId xmlns:a16="http://schemas.microsoft.com/office/drawing/2014/main" val="20003"/>
                        </a:ext>
                      </a:extLst>
                    </a:gridCol>
                    <a:gridCol w="913249">
                      <a:extLst>
                        <a:ext uri="{9D8B030D-6E8A-4147-A177-3AD203B41FA5}">
                          <a16:colId xmlns:a16="http://schemas.microsoft.com/office/drawing/2014/main" val="20004"/>
                        </a:ext>
                      </a:extLst>
                    </a:gridCol>
                    <a:gridCol w="937499">
                      <a:extLst>
                        <a:ext uri="{9D8B030D-6E8A-4147-A177-3AD203B41FA5}">
                          <a16:colId xmlns:a16="http://schemas.microsoft.com/office/drawing/2014/main" val="20005"/>
                        </a:ext>
                      </a:extLst>
                    </a:gridCol>
                  </a:tblGrid>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658" t="-1639" r="-400658"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58" t="-1639" r="-300658"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1639" r="-202649"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1639" r="-104000"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2208" t="-1639" r="-1299" b="-424590"/>
                          </a:stretch>
                        </a:blipFill>
                      </a:tcPr>
                    </a:tc>
                    <a:extLst>
                      <a:ext uri="{0D108BD9-81ED-4DB2-BD59-A6C34878D82A}">
                        <a16:rowId xmlns:a16="http://schemas.microsoft.com/office/drawing/2014/main" val="10000"/>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101639" r="-500658" b="-324590"/>
                          </a:stretch>
                        </a:blip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101639" r="-202649"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101639" r="-104000" b="-3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201639" r="-500658" b="-2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201639" r="-202649" b="-2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201639" r="-104000" b="-224590"/>
                          </a:stretch>
                        </a:blipFill>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301639" r="-500658" b="-1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301639" r="-202649" b="-1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301639" r="-104000" b="-1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401639" r="-500658" b="-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26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401639" r="-202649" b="-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401639" r="-104000" b="-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289671417"/>
                      </a:ext>
                    </a:extLst>
                  </a:tr>
                </a:tbl>
              </a:graphicData>
            </a:graphic>
          </p:graphicFrame>
        </mc:Fallback>
      </mc:AlternateContent>
      <p:grpSp>
        <p:nvGrpSpPr>
          <p:cNvPr id="60" name="组合 59">
            <a:extLst>
              <a:ext uri="{FF2B5EF4-FFF2-40B4-BE49-F238E27FC236}">
                <a16:creationId xmlns:a16="http://schemas.microsoft.com/office/drawing/2014/main" id="{77E16C88-1A17-4CDE-86BE-3E934EC9FFEA}"/>
              </a:ext>
            </a:extLst>
          </p:cNvPr>
          <p:cNvGrpSpPr/>
          <p:nvPr/>
        </p:nvGrpSpPr>
        <p:grpSpPr>
          <a:xfrm>
            <a:off x="1580144" y="883766"/>
            <a:ext cx="5594025" cy="3948035"/>
            <a:chOff x="1512605" y="244742"/>
            <a:chExt cx="5594025" cy="3948035"/>
          </a:xfrm>
        </p:grpSpPr>
        <p:grpSp>
          <p:nvGrpSpPr>
            <p:cNvPr id="61" name="组合 60">
              <a:extLst>
                <a:ext uri="{FF2B5EF4-FFF2-40B4-BE49-F238E27FC236}">
                  <a16:creationId xmlns:a16="http://schemas.microsoft.com/office/drawing/2014/main" id="{A09FE2F1-A713-4FBA-8533-896AC8F52DB3}"/>
                </a:ext>
              </a:extLst>
            </p:cNvPr>
            <p:cNvGrpSpPr/>
            <p:nvPr/>
          </p:nvGrpSpPr>
          <p:grpSpPr>
            <a:xfrm>
              <a:off x="1512605" y="244742"/>
              <a:ext cx="5594025" cy="3948035"/>
              <a:chOff x="1512605" y="244742"/>
              <a:chExt cx="5594025" cy="3948035"/>
            </a:xfrm>
          </p:grpSpPr>
          <p:cxnSp>
            <p:nvCxnSpPr>
              <p:cNvPr id="69" name="直接箭头连接符 68">
                <a:extLst>
                  <a:ext uri="{FF2B5EF4-FFF2-40B4-BE49-F238E27FC236}">
                    <a16:creationId xmlns:a16="http://schemas.microsoft.com/office/drawing/2014/main" id="{48DE8C1A-68FB-4904-8D8E-64F81E5DA8BC}"/>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C54E5FC0-C515-44AA-9336-C87AE50ACBED}"/>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BEBE8B3B-8B7E-46A5-BB3D-3ADA28AB1106}"/>
                  </a:ext>
                </a:extLst>
              </p:cNvPr>
              <p:cNvSpPr/>
              <p:nvPr/>
            </p:nvSpPr>
            <p:spPr>
              <a:xfrm>
                <a:off x="3240000" y="216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72" name="椭圆 71">
                <a:extLst>
                  <a:ext uri="{FF2B5EF4-FFF2-40B4-BE49-F238E27FC236}">
                    <a16:creationId xmlns:a16="http://schemas.microsoft.com/office/drawing/2014/main" id="{DA350C8E-9852-4211-870C-A01ACF674B8F}"/>
                  </a:ext>
                </a:extLst>
              </p:cNvPr>
              <p:cNvSpPr/>
              <p:nvPr/>
            </p:nvSpPr>
            <p:spPr>
              <a:xfrm>
                <a:off x="5400000" y="216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73" name="椭圆 72">
                <a:extLst>
                  <a:ext uri="{FF2B5EF4-FFF2-40B4-BE49-F238E27FC236}">
                    <a16:creationId xmlns:a16="http://schemas.microsoft.com/office/drawing/2014/main" id="{1C626165-D605-45B7-B4CA-3502E62E9E2D}"/>
                  </a:ext>
                </a:extLst>
              </p:cNvPr>
              <p:cNvSpPr/>
              <p:nvPr/>
            </p:nvSpPr>
            <p:spPr>
              <a:xfrm>
                <a:off x="4680000" y="72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74" name="椭圆 73">
                <a:extLst>
                  <a:ext uri="{FF2B5EF4-FFF2-40B4-BE49-F238E27FC236}">
                    <a16:creationId xmlns:a16="http://schemas.microsoft.com/office/drawing/2014/main" id="{B86E78EB-A175-43C0-A360-D6FDF083FB3E}"/>
                  </a:ext>
                </a:extLst>
              </p:cNvPr>
              <p:cNvSpPr/>
              <p:nvPr/>
            </p:nvSpPr>
            <p:spPr>
              <a:xfrm>
                <a:off x="3240000" y="360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cxnSp>
            <p:nvCxnSpPr>
              <p:cNvPr id="75" name="直接箭头连接符 74">
                <a:extLst>
                  <a:ext uri="{FF2B5EF4-FFF2-40B4-BE49-F238E27FC236}">
                    <a16:creationId xmlns:a16="http://schemas.microsoft.com/office/drawing/2014/main" id="{4A06B582-ACE4-40D1-BE7A-06528C4837E3}"/>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46A54B29-E3A4-4999-A427-79CF7DCA4DAB}"/>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A6D3249-5856-4AA3-8AC8-D87F5034504E}"/>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E0698368-5321-4AD9-A5DC-9B6FED7159ED}"/>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7488FEF-C3F3-4B0C-B1AE-A1CBB7B339AB}"/>
                      </a:ext>
                    </a:extLst>
                  </p:cNvPr>
                  <p:cNvSpPr txBox="1"/>
                  <p:nvPr/>
                </p:nvSpPr>
                <p:spPr>
                  <a:xfrm>
                    <a:off x="1512605" y="244742"/>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oMath>
                      </m:oMathPara>
                    </a14:m>
                    <a:endParaRPr lang="zh-CN" altLang="en-US" sz="2000" b="1" dirty="0"/>
                  </a:p>
                </p:txBody>
              </p:sp>
            </mc:Choice>
            <mc:Fallback xmlns="">
              <p:sp>
                <p:nvSpPr>
                  <p:cNvPr id="79" name="文本框 78">
                    <a:extLst>
                      <a:ext uri="{FF2B5EF4-FFF2-40B4-BE49-F238E27FC236}">
                        <a16:creationId xmlns:a16="http://schemas.microsoft.com/office/drawing/2014/main" id="{77488FEF-C3F3-4B0C-B1AE-A1CBB7B339AB}"/>
                      </a:ext>
                    </a:extLst>
                  </p:cNvPr>
                  <p:cNvSpPr txBox="1">
                    <a:spLocks noRot="1" noChangeAspect="1" noMove="1" noResize="1" noEditPoints="1" noAdjustHandles="1" noChangeArrowheads="1" noChangeShapeType="1" noTextEdit="1"/>
                  </p:cNvSpPr>
                  <p:nvPr/>
                </p:nvSpPr>
                <p:spPr>
                  <a:xfrm>
                    <a:off x="1512605" y="244742"/>
                    <a:ext cx="409086" cy="400110"/>
                  </a:xfrm>
                  <a:prstGeom prst="rect">
                    <a:avLst/>
                  </a:prstGeom>
                  <a:blipFill>
                    <a:blip r:embed="rId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CFFC8539-FF2F-4BB7-A2B8-9983DB3800A1}"/>
                      </a:ext>
                    </a:extLst>
                  </p:cNvPr>
                  <p:cNvSpPr txBox="1"/>
                  <p:nvPr/>
                </p:nvSpPr>
                <p:spPr>
                  <a:xfrm>
                    <a:off x="6697544" y="3792667"/>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𝒙</m:t>
                          </m:r>
                        </m:oMath>
                      </m:oMathPara>
                    </a14:m>
                    <a:endParaRPr lang="zh-CN" altLang="en-US" sz="2000" b="1" dirty="0"/>
                  </a:p>
                </p:txBody>
              </p:sp>
            </mc:Choice>
            <mc:Fallback xmlns="">
              <p:sp>
                <p:nvSpPr>
                  <p:cNvPr id="80" name="文本框 79">
                    <a:extLst>
                      <a:ext uri="{FF2B5EF4-FFF2-40B4-BE49-F238E27FC236}">
                        <a16:creationId xmlns:a16="http://schemas.microsoft.com/office/drawing/2014/main" id="{CFFC8539-FF2F-4BB7-A2B8-9983DB3800A1}"/>
                      </a:ext>
                    </a:extLst>
                  </p:cNvPr>
                  <p:cNvSpPr txBox="1">
                    <a:spLocks noRot="1" noChangeAspect="1" noMove="1" noResize="1" noEditPoints="1" noAdjustHandles="1" noChangeArrowheads="1" noChangeShapeType="1" noTextEdit="1"/>
                  </p:cNvSpPr>
                  <p:nvPr/>
                </p:nvSpPr>
                <p:spPr>
                  <a:xfrm>
                    <a:off x="6697544" y="3792667"/>
                    <a:ext cx="409086" cy="400110"/>
                  </a:xfrm>
                  <a:prstGeom prst="rect">
                    <a:avLst/>
                  </a:prstGeom>
                  <a:blipFill>
                    <a:blip r:embed="rId5"/>
                    <a:stretch>
                      <a:fillRect/>
                    </a:stretch>
                  </a:blipFill>
                </p:spPr>
                <p:txBody>
                  <a:bodyPr/>
                  <a:lstStyle/>
                  <a:p>
                    <a:r>
                      <a:rPr lang="zh-CN" altLang="en-US">
                        <a:noFill/>
                      </a:rPr>
                      <a:t> </a:t>
                    </a:r>
                  </a:p>
                </p:txBody>
              </p:sp>
            </mc:Fallback>
          </mc:AlternateContent>
          <p:sp>
            <p:nvSpPr>
              <p:cNvPr id="81" name="椭圆 80">
                <a:extLst>
                  <a:ext uri="{FF2B5EF4-FFF2-40B4-BE49-F238E27FC236}">
                    <a16:creationId xmlns:a16="http://schemas.microsoft.com/office/drawing/2014/main" id="{8B4AFF8D-8004-4BCE-B4DE-B96484663D43}"/>
                  </a:ext>
                </a:extLst>
              </p:cNvPr>
              <p:cNvSpPr/>
              <p:nvPr/>
            </p:nvSpPr>
            <p:spPr>
              <a:xfrm>
                <a:off x="5400000" y="288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82" name="椭圆 81">
                <a:extLst>
                  <a:ext uri="{FF2B5EF4-FFF2-40B4-BE49-F238E27FC236}">
                    <a16:creationId xmlns:a16="http://schemas.microsoft.com/office/drawing/2014/main" id="{6CA118EF-7DBC-4524-8E9A-F850474185A2}"/>
                  </a:ext>
                </a:extLst>
              </p:cNvPr>
              <p:cNvSpPr/>
              <p:nvPr/>
            </p:nvSpPr>
            <p:spPr>
              <a:xfrm>
                <a:off x="5400000" y="360000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p:cxnSp>
            <p:nvCxnSpPr>
              <p:cNvPr id="83" name="直接箭头连接符 82">
                <a:extLst>
                  <a:ext uri="{FF2B5EF4-FFF2-40B4-BE49-F238E27FC236}">
                    <a16:creationId xmlns:a16="http://schemas.microsoft.com/office/drawing/2014/main" id="{8469040B-8C17-4C18-B263-A602B2C42D1C}"/>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DEB7BF47-3312-4E0D-A86E-F19B160FAEAD}"/>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30EEE55D-47E9-477A-B9CA-26DE841827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87" name="椭圆 86">
                <a:extLst>
                  <a:ext uri="{FF2B5EF4-FFF2-40B4-BE49-F238E27FC236}">
                    <a16:creationId xmlns:a16="http://schemas.microsoft.com/office/drawing/2014/main" id="{CF10DE8B-AC8F-48CC-83D0-120420A0CE65}"/>
                  </a:ext>
                </a:extLst>
              </p:cNvPr>
              <p:cNvSpPr/>
              <p:nvPr/>
            </p:nvSpPr>
            <p:spPr>
              <a:xfrm>
                <a:off x="3240000" y="1440000"/>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椭圆 87">
                <a:extLst>
                  <a:ext uri="{FF2B5EF4-FFF2-40B4-BE49-F238E27FC236}">
                    <a16:creationId xmlns:a16="http://schemas.microsoft.com/office/drawing/2014/main" id="{BD34F08E-DA53-4C51-9A90-14D0CC572100}"/>
                  </a:ext>
                </a:extLst>
              </p:cNvPr>
              <p:cNvSpPr/>
              <p:nvPr/>
            </p:nvSpPr>
            <p:spPr>
              <a:xfrm>
                <a:off x="3960000" y="2880000"/>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89" name="组合 88">
                <a:extLst>
                  <a:ext uri="{FF2B5EF4-FFF2-40B4-BE49-F238E27FC236}">
                    <a16:creationId xmlns:a16="http://schemas.microsoft.com/office/drawing/2014/main" id="{1E48FB71-C867-47B5-AAF8-32B74E379275}"/>
                  </a:ext>
                </a:extLst>
              </p:cNvPr>
              <p:cNvGrpSpPr/>
              <p:nvPr/>
            </p:nvGrpSpPr>
            <p:grpSpPr>
              <a:xfrm>
                <a:off x="1820255" y="995044"/>
                <a:ext cx="2848070" cy="2031223"/>
                <a:chOff x="1820255" y="995044"/>
                <a:chExt cx="2848070" cy="2031223"/>
              </a:xfrm>
            </p:grpSpPr>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99E9FAD-B266-40F7-ACC6-1F064EE6EADC}"/>
                        </a:ext>
                      </a:extLst>
                    </p:cNvPr>
                    <p:cNvSpPr txBox="1"/>
                    <p:nvPr/>
                  </p:nvSpPr>
                  <p:spPr>
                    <a:xfrm>
                      <a:off x="1820255" y="1636966"/>
                      <a:ext cx="6366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r>
                                  <a:rPr lang="en-US" altLang="zh-CN" sz="2400" b="1" i="1" smtClean="0">
                                    <a:latin typeface="Cambria Math" panose="02040503050406030204" pitchFamily="18" charset="0"/>
                                  </a:rPr>
                                  <m:t>𝒘</m:t>
                                </m:r>
                              </m:sub>
                            </m:sSub>
                          </m:oMath>
                        </m:oMathPara>
                      </a14:m>
                      <a:endParaRPr lang="zh-CN" altLang="en-US" sz="2400" dirty="0"/>
                    </a:p>
                  </p:txBody>
                </p:sp>
              </mc:Choice>
              <mc:Fallback xmlns="">
                <p:sp>
                  <p:nvSpPr>
                    <p:cNvPr id="90" name="文本框 89">
                      <a:extLst>
                        <a:ext uri="{FF2B5EF4-FFF2-40B4-BE49-F238E27FC236}">
                          <a16:creationId xmlns:a16="http://schemas.microsoft.com/office/drawing/2014/main" id="{799E9FAD-B266-40F7-ACC6-1F064EE6EADC}"/>
                        </a:ext>
                      </a:extLst>
                    </p:cNvPr>
                    <p:cNvSpPr txBox="1">
                      <a:spLocks noRot="1" noChangeAspect="1" noMove="1" noResize="1" noEditPoints="1" noAdjustHandles="1" noChangeArrowheads="1" noChangeShapeType="1" noTextEdit="1"/>
                    </p:cNvSpPr>
                    <p:nvPr/>
                  </p:nvSpPr>
                  <p:spPr>
                    <a:xfrm>
                      <a:off x="1820255" y="1636966"/>
                      <a:ext cx="636649"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2E81F264-DD2B-4779-B61A-CCC9CB6217F4}"/>
                        </a:ext>
                      </a:extLst>
                    </p:cNvPr>
                    <p:cNvSpPr txBox="1"/>
                    <p:nvPr/>
                  </p:nvSpPr>
                  <p:spPr>
                    <a:xfrm>
                      <a:off x="2894979" y="995044"/>
                      <a:ext cx="668388" cy="464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𝒓</m:t>
                                    </m:r>
                                  </m:e>
                                  <m:sup>
                                    <m:r>
                                      <a:rPr lang="en-US" altLang="zh-CN" sz="2400" b="1" i="1" smtClean="0">
                                        <a:latin typeface="Cambria Math" panose="02040503050406030204" pitchFamily="18" charset="0"/>
                                      </a:rPr>
                                      <m:t>′</m:t>
                                    </m:r>
                                  </m:sup>
                                </m:sSup>
                              </m:sub>
                            </m:sSub>
                          </m:oMath>
                        </m:oMathPara>
                      </a14:m>
                      <a:endParaRPr lang="zh-CN" altLang="en-US" sz="2400" dirty="0"/>
                    </a:p>
                  </p:txBody>
                </p:sp>
              </mc:Choice>
              <mc:Fallback xmlns="">
                <p:sp>
                  <p:nvSpPr>
                    <p:cNvPr id="97" name="文本框 96">
                      <a:extLst>
                        <a:ext uri="{FF2B5EF4-FFF2-40B4-BE49-F238E27FC236}">
                          <a16:creationId xmlns:a16="http://schemas.microsoft.com/office/drawing/2014/main" id="{2E81F264-DD2B-4779-B61A-CCC9CB6217F4}"/>
                        </a:ext>
                      </a:extLst>
                    </p:cNvPr>
                    <p:cNvSpPr txBox="1">
                      <a:spLocks noRot="1" noChangeAspect="1" noMove="1" noResize="1" noEditPoints="1" noAdjustHandles="1" noChangeArrowheads="1" noChangeShapeType="1" noTextEdit="1"/>
                    </p:cNvSpPr>
                    <p:nvPr/>
                  </p:nvSpPr>
                  <p:spPr>
                    <a:xfrm>
                      <a:off x="2894979" y="995044"/>
                      <a:ext cx="668388" cy="464166"/>
                    </a:xfrm>
                    <a:prstGeom prst="rect">
                      <a:avLst/>
                    </a:prstGeom>
                    <a:blipFill>
                      <a:blip r:embed="rId8"/>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74AD83CE-218C-4BE7-823B-5EE11C19E5B9}"/>
                        </a:ext>
                      </a:extLst>
                    </p:cNvPr>
                    <p:cNvSpPr txBox="1"/>
                    <p:nvPr/>
                  </p:nvSpPr>
                  <p:spPr>
                    <a:xfrm>
                      <a:off x="3979097" y="2562101"/>
                      <a:ext cx="689228" cy="464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𝒓</m:t>
                                    </m:r>
                                  </m:e>
                                  <m:sup>
                                    <m:r>
                                      <a:rPr lang="en-US" altLang="zh-CN" sz="2400" b="1" i="1">
                                        <a:latin typeface="Cambria Math" panose="02040503050406030204" pitchFamily="18" charset="0"/>
                                      </a:rPr>
                                      <m:t>′</m:t>
                                    </m:r>
                                  </m:sup>
                                </m:sSup>
                              </m:sub>
                            </m:sSub>
                          </m:oMath>
                        </m:oMathPara>
                      </a14:m>
                      <a:endParaRPr lang="zh-CN" altLang="en-US" sz="2400" dirty="0"/>
                    </a:p>
                  </p:txBody>
                </p:sp>
              </mc:Choice>
              <mc:Fallback xmlns="">
                <p:sp>
                  <p:nvSpPr>
                    <p:cNvPr id="98" name="文本框 97">
                      <a:extLst>
                        <a:ext uri="{FF2B5EF4-FFF2-40B4-BE49-F238E27FC236}">
                          <a16:creationId xmlns:a16="http://schemas.microsoft.com/office/drawing/2014/main" id="{74AD83CE-218C-4BE7-823B-5EE11C19E5B9}"/>
                        </a:ext>
                      </a:extLst>
                    </p:cNvPr>
                    <p:cNvSpPr txBox="1">
                      <a:spLocks noRot="1" noChangeAspect="1" noMove="1" noResize="1" noEditPoints="1" noAdjustHandles="1" noChangeArrowheads="1" noChangeShapeType="1" noTextEdit="1"/>
                    </p:cNvSpPr>
                    <p:nvPr/>
                  </p:nvSpPr>
                  <p:spPr>
                    <a:xfrm>
                      <a:off x="3979097" y="2562101"/>
                      <a:ext cx="689228" cy="464166"/>
                    </a:xfrm>
                    <a:prstGeom prst="rect">
                      <a:avLst/>
                    </a:prstGeom>
                    <a:blipFill>
                      <a:blip r:embed="rId9"/>
                      <a:stretch>
                        <a:fillRect b="-1316"/>
                      </a:stretch>
                    </a:blipFill>
                  </p:spPr>
                  <p:txBody>
                    <a:bodyPr/>
                    <a:lstStyle/>
                    <a:p>
                      <a:r>
                        <a:rPr lang="zh-CN" altLang="en-US">
                          <a:noFill/>
                        </a:rPr>
                        <a:t> </a:t>
                      </a:r>
                    </a:p>
                  </p:txBody>
                </p:sp>
              </mc:Fallback>
            </mc:AlternateContent>
          </p:grpSp>
        </p:grpSp>
        <p:grpSp>
          <p:nvGrpSpPr>
            <p:cNvPr id="62" name="组合 61">
              <a:extLst>
                <a:ext uri="{FF2B5EF4-FFF2-40B4-BE49-F238E27FC236}">
                  <a16:creationId xmlns:a16="http://schemas.microsoft.com/office/drawing/2014/main" id="{11D63D1F-9E10-4AE0-8882-F71BDEAC475A}"/>
                </a:ext>
              </a:extLst>
            </p:cNvPr>
            <p:cNvGrpSpPr/>
            <p:nvPr/>
          </p:nvGrpSpPr>
          <p:grpSpPr>
            <a:xfrm>
              <a:off x="2776918" y="1241220"/>
              <a:ext cx="3085666" cy="2484674"/>
              <a:chOff x="2776918" y="1241220"/>
              <a:chExt cx="3085666" cy="2484674"/>
            </a:xfrm>
          </p:grpSpPr>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0553E53-A5C0-4718-9706-C78E2BE8C60F}"/>
                      </a:ext>
                    </a:extLst>
                  </p:cNvPr>
                  <p:cNvSpPr txBox="1"/>
                  <p:nvPr/>
                </p:nvSpPr>
                <p:spPr>
                  <a:xfrm>
                    <a:off x="4019572" y="1381873"/>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5.7</m:t>
                          </m:r>
                        </m:oMath>
                      </m:oMathPara>
                    </a14:m>
                    <a:endParaRPr lang="zh-CN" altLang="en-US" sz="16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019572" y="1381873"/>
                    <a:ext cx="510076"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2A89EC8-AFAC-4320-9A1E-1BEA4018895C}"/>
                      </a:ext>
                    </a:extLst>
                  </p:cNvPr>
                  <p:cNvSpPr txBox="1"/>
                  <p:nvPr/>
                </p:nvSpPr>
                <p:spPr>
                  <a:xfrm>
                    <a:off x="2776918" y="2293458"/>
                    <a:ext cx="35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2776918" y="2293458"/>
                    <a:ext cx="354584"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084C3BF-B949-4BA7-BA03-18CDCA1A54DB}"/>
                      </a:ext>
                    </a:extLst>
                  </p:cNvPr>
                  <p:cNvSpPr txBox="1"/>
                  <p:nvPr/>
                </p:nvSpPr>
                <p:spPr>
                  <a:xfrm>
                    <a:off x="5059143" y="1241220"/>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4.5</m:t>
                          </m:r>
                        </m:oMath>
                      </m:oMathPara>
                    </a14:m>
                    <a:endParaRPr lang="zh-CN" altLang="en-US" sz="16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059143" y="1241220"/>
                    <a:ext cx="510076"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5F87484-92DF-4E7C-AD14-D2F0F7699A35}"/>
                      </a:ext>
                    </a:extLst>
                  </p:cNvPr>
                  <p:cNvSpPr txBox="1"/>
                  <p:nvPr/>
                </p:nvSpPr>
                <p:spPr>
                  <a:xfrm>
                    <a:off x="4261981" y="3387340"/>
                    <a:ext cx="35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6</m:t>
                          </m:r>
                        </m:oMath>
                      </m:oMathPara>
                    </a14:m>
                    <a:endParaRPr lang="zh-CN" altLang="en-US" sz="16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4261981" y="3387340"/>
                    <a:ext cx="354584"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2">
                    <a:extLst>
                      <a:ext uri="{FF2B5EF4-FFF2-40B4-BE49-F238E27FC236}">
                        <a16:creationId xmlns:a16="http://schemas.microsoft.com/office/drawing/2014/main" id="{64D408D2-1D76-4267-A26F-AA60A8A65214}"/>
                      </a:ext>
                    </a:extLst>
                  </p:cNvPr>
                  <p:cNvSpPr txBox="1"/>
                  <p:nvPr/>
                </p:nvSpPr>
                <p:spPr>
                  <a:xfrm>
                    <a:off x="5497913" y="2402762"/>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4" name="文本框 62"/>
                  <p:cNvSpPr txBox="1">
                    <a:spLocks noRot="1" noChangeAspect="1" noMove="1" noResize="1" noEditPoints="1" noAdjustHandles="1" noChangeArrowheads="1" noChangeShapeType="1" noTextEdit="1"/>
                  </p:cNvSpPr>
                  <p:nvPr/>
                </p:nvSpPr>
                <p:spPr>
                  <a:xfrm>
                    <a:off x="5497913" y="2402762"/>
                    <a:ext cx="354584"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2">
                    <a:extLst>
                      <a:ext uri="{FF2B5EF4-FFF2-40B4-BE49-F238E27FC236}">
                        <a16:creationId xmlns:a16="http://schemas.microsoft.com/office/drawing/2014/main" id="{FCF2742A-E8EF-4B68-A32C-58F62C55EC93}"/>
                      </a:ext>
                    </a:extLst>
                  </p:cNvPr>
                  <p:cNvSpPr txBox="1"/>
                  <p:nvPr/>
                </p:nvSpPr>
                <p:spPr>
                  <a:xfrm>
                    <a:off x="5508000" y="3127866"/>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5" name="文本框 62"/>
                  <p:cNvSpPr txBox="1">
                    <a:spLocks noRot="1" noChangeAspect="1" noMove="1" noResize="1" noEditPoints="1" noAdjustHandles="1" noChangeArrowheads="1" noChangeShapeType="1" noTextEdit="1"/>
                  </p:cNvSpPr>
                  <p:nvPr/>
                </p:nvSpPr>
                <p:spPr>
                  <a:xfrm>
                    <a:off x="5508000" y="3127866"/>
                    <a:ext cx="354584" cy="338554"/>
                  </a:xfrm>
                  <a:prstGeom prst="rect">
                    <a:avLst/>
                  </a:prstGeom>
                  <a:blipFill>
                    <a:blip r:embed="rId21"/>
                    <a:stretch>
                      <a:fillRect/>
                    </a:stretch>
                  </a:blipFill>
                </p:spPr>
                <p:txBody>
                  <a:bodyPr/>
                  <a:lstStyle/>
                  <a:p>
                    <a:r>
                      <a:rPr lang="zh-CN" altLang="en-US">
                        <a:noFill/>
                      </a:rPr>
                      <a:t> </a:t>
                    </a:r>
                  </a:p>
                </p:txBody>
              </p:sp>
            </mc:Fallback>
          </mc:AlternateContent>
        </p:grpSp>
      </p:grpSp>
      <p:sp>
        <p:nvSpPr>
          <p:cNvPr id="43" name="矩形标注 48">
            <a:extLst>
              <a:ext uri="{FF2B5EF4-FFF2-40B4-BE49-F238E27FC236}">
                <a16:creationId xmlns:a16="http://schemas.microsoft.com/office/drawing/2014/main" id="{6833BE29-BDDC-4E11-ABEE-FC6CB7F447B2}"/>
              </a:ext>
            </a:extLst>
          </p:cNvPr>
          <p:cNvSpPr/>
          <p:nvPr/>
        </p:nvSpPr>
        <p:spPr bwMode="auto">
          <a:xfrm>
            <a:off x="1984884" y="1119091"/>
            <a:ext cx="2321791" cy="441871"/>
          </a:xfrm>
          <a:prstGeom prst="wedgeRectCallout">
            <a:avLst>
              <a:gd name="adj1" fmla="val 8513"/>
              <a:gd name="adj2" fmla="val 100119"/>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dirty="0">
                <a:solidFill>
                  <a:schemeClr val="tx1"/>
                </a:solidFill>
                <a:latin typeface="Arial" charset="0"/>
                <a:ea typeface="Arial Unicode MS" pitchFamily="50" charset="-127"/>
                <a:cs typeface="Arial Unicode MS" pitchFamily="50" charset="-127"/>
              </a:rPr>
              <a:t>new request</a:t>
            </a:r>
            <a:endParaRPr kumimoji="0" lang="zh-CN" altLang="en-US" sz="2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A7C82DA-BD06-4186-82A2-3371FA9B72D5}"/>
                  </a:ext>
                </a:extLst>
              </p:cNvPr>
              <p:cNvSpPr txBox="1"/>
              <p:nvPr/>
            </p:nvSpPr>
            <p:spPr>
              <a:xfrm>
                <a:off x="4891678" y="1136564"/>
                <a:ext cx="700448"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oMath>
                  </m:oMathPara>
                </a14:m>
                <a:endParaRPr lang="zh-CN" altLang="en-US" sz="2400" dirty="0"/>
              </a:p>
            </p:txBody>
          </p:sp>
        </mc:Choice>
        <mc:Fallback xmlns="">
          <p:sp>
            <p:nvSpPr>
              <p:cNvPr id="44" name="文本框 43">
                <a:extLst>
                  <a:ext uri="{FF2B5EF4-FFF2-40B4-BE49-F238E27FC236}">
                    <a16:creationId xmlns:a16="http://schemas.microsoft.com/office/drawing/2014/main" id="{4A7C82DA-BD06-4186-82A2-3371FA9B72D5}"/>
                  </a:ext>
                </a:extLst>
              </p:cNvPr>
              <p:cNvSpPr txBox="1">
                <a:spLocks noRot="1" noChangeAspect="1" noMove="1" noResize="1" noEditPoints="1" noAdjustHandles="1" noChangeArrowheads="1" noChangeShapeType="1" noTextEdit="1"/>
              </p:cNvSpPr>
              <p:nvPr/>
            </p:nvSpPr>
            <p:spPr>
              <a:xfrm>
                <a:off x="4891678" y="1136564"/>
                <a:ext cx="700448" cy="493405"/>
              </a:xfrm>
              <a:prstGeom prst="rect">
                <a:avLst/>
              </a:prstGeom>
              <a:blipFill>
                <a:blip r:embed="rId22"/>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7650F16-55EB-4A5D-A9B9-6ACB6A4F40A4}"/>
                  </a:ext>
                </a:extLst>
              </p:cNvPr>
              <p:cNvSpPr txBox="1"/>
              <p:nvPr/>
            </p:nvSpPr>
            <p:spPr>
              <a:xfrm>
                <a:off x="5467539" y="2458896"/>
                <a:ext cx="721287"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oMath>
                  </m:oMathPara>
                </a14:m>
                <a:endParaRPr lang="zh-CN" altLang="en-US" sz="2400" dirty="0"/>
              </a:p>
            </p:txBody>
          </p:sp>
        </mc:Choice>
        <mc:Fallback xmlns="">
          <p:sp>
            <p:nvSpPr>
              <p:cNvPr id="45" name="文本框 44">
                <a:extLst>
                  <a:ext uri="{FF2B5EF4-FFF2-40B4-BE49-F238E27FC236}">
                    <a16:creationId xmlns:a16="http://schemas.microsoft.com/office/drawing/2014/main" id="{17650F16-55EB-4A5D-A9B9-6ACB6A4F40A4}"/>
                  </a:ext>
                </a:extLst>
              </p:cNvPr>
              <p:cNvSpPr txBox="1">
                <a:spLocks noRot="1" noChangeAspect="1" noMove="1" noResize="1" noEditPoints="1" noAdjustHandles="1" noChangeArrowheads="1" noChangeShapeType="1" noTextEdit="1"/>
              </p:cNvSpPr>
              <p:nvPr/>
            </p:nvSpPr>
            <p:spPr>
              <a:xfrm>
                <a:off x="5467539" y="2458896"/>
                <a:ext cx="721287" cy="493405"/>
              </a:xfrm>
              <a:prstGeom prst="rect">
                <a:avLst/>
              </a:prstGeom>
              <a:blipFill>
                <a:blip r:embed="rId23"/>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80CB4F9-D8FD-43EE-9305-69FBC972CDF1}"/>
                  </a:ext>
                </a:extLst>
              </p:cNvPr>
              <p:cNvSpPr txBox="1"/>
              <p:nvPr/>
            </p:nvSpPr>
            <p:spPr>
              <a:xfrm>
                <a:off x="3225464" y="4431691"/>
                <a:ext cx="721287"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oMath>
                  </m:oMathPara>
                </a14:m>
                <a:endParaRPr lang="zh-CN" altLang="en-US" sz="2400" dirty="0"/>
              </a:p>
            </p:txBody>
          </p:sp>
        </mc:Choice>
        <mc:Fallback xmlns="">
          <p:sp>
            <p:nvSpPr>
              <p:cNvPr id="46" name="文本框 45">
                <a:extLst>
                  <a:ext uri="{FF2B5EF4-FFF2-40B4-BE49-F238E27FC236}">
                    <a16:creationId xmlns:a16="http://schemas.microsoft.com/office/drawing/2014/main" id="{D80CB4F9-D8FD-43EE-9305-69FBC972CDF1}"/>
                  </a:ext>
                </a:extLst>
              </p:cNvPr>
              <p:cNvSpPr txBox="1">
                <a:spLocks noRot="1" noChangeAspect="1" noMove="1" noResize="1" noEditPoints="1" noAdjustHandles="1" noChangeArrowheads="1" noChangeShapeType="1" noTextEdit="1"/>
              </p:cNvSpPr>
              <p:nvPr/>
            </p:nvSpPr>
            <p:spPr>
              <a:xfrm>
                <a:off x="3225464" y="4431691"/>
                <a:ext cx="721287" cy="493405"/>
              </a:xfrm>
              <a:prstGeom prst="rect">
                <a:avLst/>
              </a:prstGeom>
              <a:blipFill>
                <a:blip r:embed="rId24"/>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58E4CEE-BCC4-4D3A-9181-083EC75A4736}"/>
                  </a:ext>
                </a:extLst>
              </p:cNvPr>
              <p:cNvSpPr txBox="1"/>
              <p:nvPr/>
            </p:nvSpPr>
            <p:spPr>
              <a:xfrm>
                <a:off x="3301224" y="2863761"/>
                <a:ext cx="700448"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oMath>
                  </m:oMathPara>
                </a14:m>
                <a:endParaRPr lang="zh-CN" altLang="en-US" sz="2400" dirty="0"/>
              </a:p>
            </p:txBody>
          </p:sp>
        </mc:Choice>
        <mc:Fallback xmlns="">
          <p:sp>
            <p:nvSpPr>
              <p:cNvPr id="47" name="文本框 46">
                <a:extLst>
                  <a:ext uri="{FF2B5EF4-FFF2-40B4-BE49-F238E27FC236}">
                    <a16:creationId xmlns:a16="http://schemas.microsoft.com/office/drawing/2014/main" id="{C58E4CEE-BCC4-4D3A-9181-083EC75A4736}"/>
                  </a:ext>
                </a:extLst>
              </p:cNvPr>
              <p:cNvSpPr txBox="1">
                <a:spLocks noRot="1" noChangeAspect="1" noMove="1" noResize="1" noEditPoints="1" noAdjustHandles="1" noChangeArrowheads="1" noChangeShapeType="1" noTextEdit="1"/>
              </p:cNvSpPr>
              <p:nvPr/>
            </p:nvSpPr>
            <p:spPr>
              <a:xfrm>
                <a:off x="3301224" y="2863761"/>
                <a:ext cx="700448" cy="493405"/>
              </a:xfrm>
              <a:prstGeom prst="rect">
                <a:avLst/>
              </a:prstGeom>
              <a:blipFill>
                <a:blip r:embed="rId25"/>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2C633E4-7EFE-4DAA-94D5-63EB0E205294}"/>
                  </a:ext>
                </a:extLst>
              </p:cNvPr>
              <p:cNvSpPr txBox="1"/>
              <p:nvPr/>
            </p:nvSpPr>
            <p:spPr>
              <a:xfrm>
                <a:off x="5547321" y="3250021"/>
                <a:ext cx="700448"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oMath>
                  </m:oMathPara>
                </a14:m>
                <a:endParaRPr lang="zh-CN" altLang="en-US" sz="2400" dirty="0"/>
              </a:p>
            </p:txBody>
          </p:sp>
        </mc:Choice>
        <mc:Fallback xmlns="">
          <p:sp>
            <p:nvSpPr>
              <p:cNvPr id="48" name="文本框 47">
                <a:extLst>
                  <a:ext uri="{FF2B5EF4-FFF2-40B4-BE49-F238E27FC236}">
                    <a16:creationId xmlns:a16="http://schemas.microsoft.com/office/drawing/2014/main" id="{02C633E4-7EFE-4DAA-94D5-63EB0E205294}"/>
                  </a:ext>
                </a:extLst>
              </p:cNvPr>
              <p:cNvSpPr txBox="1">
                <a:spLocks noRot="1" noChangeAspect="1" noMove="1" noResize="1" noEditPoints="1" noAdjustHandles="1" noChangeArrowheads="1" noChangeShapeType="1" noTextEdit="1"/>
              </p:cNvSpPr>
              <p:nvPr/>
            </p:nvSpPr>
            <p:spPr>
              <a:xfrm>
                <a:off x="5547321" y="3250021"/>
                <a:ext cx="700448" cy="494879"/>
              </a:xfrm>
              <a:prstGeom prst="rect">
                <a:avLst/>
              </a:prstGeom>
              <a:blipFill>
                <a:blip r:embed="rId26"/>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C211DFAA-0670-4383-A754-0757B078CEE6}"/>
                  </a:ext>
                </a:extLst>
              </p:cNvPr>
              <p:cNvSpPr txBox="1"/>
              <p:nvPr/>
            </p:nvSpPr>
            <p:spPr>
              <a:xfrm>
                <a:off x="5345133" y="4450451"/>
                <a:ext cx="721288"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oMath>
                  </m:oMathPara>
                </a14:m>
                <a:endParaRPr lang="zh-CN" altLang="en-US" sz="2400" dirty="0"/>
              </a:p>
            </p:txBody>
          </p:sp>
        </mc:Choice>
        <mc:Fallback xmlns="">
          <p:sp>
            <p:nvSpPr>
              <p:cNvPr id="50" name="文本框 49">
                <a:extLst>
                  <a:ext uri="{FF2B5EF4-FFF2-40B4-BE49-F238E27FC236}">
                    <a16:creationId xmlns:a16="http://schemas.microsoft.com/office/drawing/2014/main" id="{C211DFAA-0670-4383-A754-0757B078CEE6}"/>
                  </a:ext>
                </a:extLst>
              </p:cNvPr>
              <p:cNvSpPr txBox="1">
                <a:spLocks noRot="1" noChangeAspect="1" noMove="1" noResize="1" noEditPoints="1" noAdjustHandles="1" noChangeArrowheads="1" noChangeShapeType="1" noTextEdit="1"/>
              </p:cNvSpPr>
              <p:nvPr/>
            </p:nvSpPr>
            <p:spPr>
              <a:xfrm>
                <a:off x="5345133" y="4450451"/>
                <a:ext cx="721288" cy="494879"/>
              </a:xfrm>
              <a:prstGeom prst="rect">
                <a:avLst/>
              </a:prstGeom>
              <a:blipFill>
                <a:blip r:embed="rId27"/>
                <a:stretch>
                  <a:fillRect b="-2469"/>
                </a:stretch>
              </a:blipFill>
            </p:spPr>
            <p:txBody>
              <a:bodyPr/>
              <a:lstStyle/>
              <a:p>
                <a:r>
                  <a:rPr lang="zh-CN" altLang="en-US">
                    <a:noFill/>
                  </a:rPr>
                  <a:t> </a:t>
                </a:r>
              </a:p>
            </p:txBody>
          </p:sp>
        </mc:Fallback>
      </mc:AlternateContent>
      <p:sp>
        <p:nvSpPr>
          <p:cNvPr id="51" name="矩形标注 48">
            <a:extLst>
              <a:ext uri="{FF2B5EF4-FFF2-40B4-BE49-F238E27FC236}">
                <a16:creationId xmlns:a16="http://schemas.microsoft.com/office/drawing/2014/main" id="{EFE06B59-0A54-423A-A1F0-53472FE56B88}"/>
              </a:ext>
            </a:extLst>
          </p:cNvPr>
          <p:cNvSpPr/>
          <p:nvPr/>
        </p:nvSpPr>
        <p:spPr bwMode="auto">
          <a:xfrm>
            <a:off x="5922617" y="1820200"/>
            <a:ext cx="2177776" cy="441871"/>
          </a:xfrm>
          <a:prstGeom prst="wedgeRectCallout">
            <a:avLst>
              <a:gd name="adj1" fmla="val -69388"/>
              <a:gd name="adj2" fmla="val 63734"/>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dirty="0">
                <a:solidFill>
                  <a:schemeClr val="tx1"/>
                </a:solidFill>
                <a:latin typeface="Arial" charset="0"/>
                <a:ea typeface="Arial Unicode MS" pitchFamily="50" charset="-127"/>
                <a:cs typeface="Arial Unicode MS" pitchFamily="50" charset="-127"/>
              </a:rPr>
              <a:t>original route</a:t>
            </a:r>
            <a:endParaRPr kumimoji="0" lang="zh-CN" altLang="en-US" sz="2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111548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14</a:t>
            </a:fld>
            <a:endParaRPr lang="en-US" altLang="ko-KR"/>
          </a:p>
        </p:txBody>
      </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nvPr>
            </p:nvGraphicFramePr>
            <p:xfrm>
              <a:off x="1829463" y="4968663"/>
              <a:ext cx="5552244" cy="1854200"/>
            </p:xfrm>
            <a:graphic>
              <a:graphicData uri="http://schemas.openxmlformats.org/drawingml/2006/table">
                <a:tbl>
                  <a:tblPr firstRow="1" bandRow="1">
                    <a:tableStyleId>{5C22544A-7EE6-4342-B048-85BDC9FD1C3A}</a:tableStyleId>
                  </a:tblPr>
                  <a:tblGrid>
                    <a:gridCol w="925374">
                      <a:extLst>
                        <a:ext uri="{9D8B030D-6E8A-4147-A177-3AD203B41FA5}">
                          <a16:colId xmlns:a16="http://schemas.microsoft.com/office/drawing/2014/main" val="20000"/>
                        </a:ext>
                      </a:extLst>
                    </a:gridCol>
                    <a:gridCol w="925374">
                      <a:extLst>
                        <a:ext uri="{9D8B030D-6E8A-4147-A177-3AD203B41FA5}">
                          <a16:colId xmlns:a16="http://schemas.microsoft.com/office/drawing/2014/main" val="20001"/>
                        </a:ext>
                      </a:extLst>
                    </a:gridCol>
                    <a:gridCol w="925374">
                      <a:extLst>
                        <a:ext uri="{9D8B030D-6E8A-4147-A177-3AD203B41FA5}">
                          <a16:colId xmlns:a16="http://schemas.microsoft.com/office/drawing/2014/main" val="20002"/>
                        </a:ext>
                      </a:extLst>
                    </a:gridCol>
                    <a:gridCol w="925374">
                      <a:extLst>
                        <a:ext uri="{9D8B030D-6E8A-4147-A177-3AD203B41FA5}">
                          <a16:colId xmlns:a16="http://schemas.microsoft.com/office/drawing/2014/main" val="20003"/>
                        </a:ext>
                      </a:extLst>
                    </a:gridCol>
                    <a:gridCol w="913249">
                      <a:extLst>
                        <a:ext uri="{9D8B030D-6E8A-4147-A177-3AD203B41FA5}">
                          <a16:colId xmlns:a16="http://schemas.microsoft.com/office/drawing/2014/main" val="20004"/>
                        </a:ext>
                      </a:extLst>
                    </a:gridCol>
                    <a:gridCol w="937499">
                      <a:extLst>
                        <a:ext uri="{9D8B030D-6E8A-4147-A177-3AD203B41FA5}">
                          <a16:colId xmlns:a16="http://schemas.microsoft.com/office/drawing/2014/main" val="20005"/>
                        </a:ext>
                      </a:extLst>
                    </a:gridCol>
                  </a:tblGrid>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𝒄</m:t>
                                    </m:r>
                                  </m:e>
                                  <m:sub>
                                    <m:r>
                                      <a:rPr lang="en-US" altLang="zh-CN" b="1" i="1" smtClean="0">
                                        <a:solidFill>
                                          <a:schemeClr val="tx1"/>
                                        </a:solidFill>
                                        <a:latin typeface="Cambria Math" panose="02040503050406030204" pitchFamily="18" charset="0"/>
                                      </a:rPr>
                                      <m:t>𝒓</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4,4)</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(10,4)</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8,8)</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4,0)</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𝟑</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10,2)</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10,0)</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26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(4,6)</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(6,2)</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289671417"/>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2330960725"/>
                  </p:ext>
                </p:extLst>
              </p:nvPr>
            </p:nvGraphicFramePr>
            <p:xfrm>
              <a:off x="1829463" y="4968663"/>
              <a:ext cx="5552244" cy="1854200"/>
            </p:xfrm>
            <a:graphic>
              <a:graphicData uri="http://schemas.openxmlformats.org/drawingml/2006/table">
                <a:tbl>
                  <a:tblPr firstRow="1" bandRow="1">
                    <a:tableStyleId>{5C22544A-7EE6-4342-B048-85BDC9FD1C3A}</a:tableStyleId>
                  </a:tblPr>
                  <a:tblGrid>
                    <a:gridCol w="925374">
                      <a:extLst>
                        <a:ext uri="{9D8B030D-6E8A-4147-A177-3AD203B41FA5}">
                          <a16:colId xmlns:a16="http://schemas.microsoft.com/office/drawing/2014/main" val="20000"/>
                        </a:ext>
                      </a:extLst>
                    </a:gridCol>
                    <a:gridCol w="925374">
                      <a:extLst>
                        <a:ext uri="{9D8B030D-6E8A-4147-A177-3AD203B41FA5}">
                          <a16:colId xmlns:a16="http://schemas.microsoft.com/office/drawing/2014/main" val="20001"/>
                        </a:ext>
                      </a:extLst>
                    </a:gridCol>
                    <a:gridCol w="925374">
                      <a:extLst>
                        <a:ext uri="{9D8B030D-6E8A-4147-A177-3AD203B41FA5}">
                          <a16:colId xmlns:a16="http://schemas.microsoft.com/office/drawing/2014/main" val="20002"/>
                        </a:ext>
                      </a:extLst>
                    </a:gridCol>
                    <a:gridCol w="925374">
                      <a:extLst>
                        <a:ext uri="{9D8B030D-6E8A-4147-A177-3AD203B41FA5}">
                          <a16:colId xmlns:a16="http://schemas.microsoft.com/office/drawing/2014/main" val="20003"/>
                        </a:ext>
                      </a:extLst>
                    </a:gridCol>
                    <a:gridCol w="913249">
                      <a:extLst>
                        <a:ext uri="{9D8B030D-6E8A-4147-A177-3AD203B41FA5}">
                          <a16:colId xmlns:a16="http://schemas.microsoft.com/office/drawing/2014/main" val="20004"/>
                        </a:ext>
                      </a:extLst>
                    </a:gridCol>
                    <a:gridCol w="937499">
                      <a:extLst>
                        <a:ext uri="{9D8B030D-6E8A-4147-A177-3AD203B41FA5}">
                          <a16:colId xmlns:a16="http://schemas.microsoft.com/office/drawing/2014/main" val="20005"/>
                        </a:ext>
                      </a:extLst>
                    </a:gridCol>
                  </a:tblGrid>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658" t="-1639" r="-400658"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58" t="-1639" r="-300658"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1639" r="-202649"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1639" r="-104000"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2208" t="-1639" r="-1299" b="-424590"/>
                          </a:stretch>
                        </a:blipFill>
                      </a:tcPr>
                    </a:tc>
                    <a:extLst>
                      <a:ext uri="{0D108BD9-81ED-4DB2-BD59-A6C34878D82A}">
                        <a16:rowId xmlns:a16="http://schemas.microsoft.com/office/drawing/2014/main" val="10000"/>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101639" r="-500658" b="-324590"/>
                          </a:stretch>
                        </a:blip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101639" r="-202649"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101639" r="-104000" b="-3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201639" r="-500658" b="-2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201639" r="-202649" b="-2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201639" r="-104000" b="-224590"/>
                          </a:stretch>
                        </a:blipFill>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301639" r="-500658" b="-1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33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301639" r="-202649" b="-1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301639" r="-104000" b="-1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58" t="-401639" r="-500658" b="-24590"/>
                          </a:stretch>
                        </a:blipFill>
                      </a:tcPr>
                    </a:tc>
                    <a:tc>
                      <a:txBody>
                        <a:bodyPr/>
                        <a:lstStyle/>
                        <a:p>
                          <a:pPr algn="ctr"/>
                          <a:r>
                            <a:rPr lang="en-US" altLang="zh-CN" dirty="0">
                              <a:solidFill>
                                <a:schemeClr val="tx1"/>
                              </a:solidFill>
                            </a:rPr>
                            <a:t>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solidFill>
                                <a:schemeClr val="tx1"/>
                              </a:solidFill>
                            </a:rPr>
                            <a:t>26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649" t="-401639" r="-202649" b="-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333" t="-401639" r="-104000" b="-24590"/>
                          </a:stretch>
                        </a:blip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289671417"/>
                      </a:ext>
                    </a:extLst>
                  </a:tr>
                </a:tbl>
              </a:graphicData>
            </a:graphic>
          </p:graphicFrame>
        </mc:Fallback>
      </mc:AlternateContent>
      <p:grpSp>
        <p:nvGrpSpPr>
          <p:cNvPr id="60" name="组合 59">
            <a:extLst>
              <a:ext uri="{FF2B5EF4-FFF2-40B4-BE49-F238E27FC236}">
                <a16:creationId xmlns:a16="http://schemas.microsoft.com/office/drawing/2014/main" id="{77E16C88-1A17-4CDE-86BE-3E934EC9FFEA}"/>
              </a:ext>
            </a:extLst>
          </p:cNvPr>
          <p:cNvGrpSpPr/>
          <p:nvPr/>
        </p:nvGrpSpPr>
        <p:grpSpPr>
          <a:xfrm>
            <a:off x="1580144" y="883766"/>
            <a:ext cx="5594025" cy="3948035"/>
            <a:chOff x="1512605" y="244742"/>
            <a:chExt cx="5594025" cy="3948035"/>
          </a:xfrm>
        </p:grpSpPr>
        <p:grpSp>
          <p:nvGrpSpPr>
            <p:cNvPr id="61" name="组合 60">
              <a:extLst>
                <a:ext uri="{FF2B5EF4-FFF2-40B4-BE49-F238E27FC236}">
                  <a16:creationId xmlns:a16="http://schemas.microsoft.com/office/drawing/2014/main" id="{A09FE2F1-A713-4FBA-8533-896AC8F52DB3}"/>
                </a:ext>
              </a:extLst>
            </p:cNvPr>
            <p:cNvGrpSpPr/>
            <p:nvPr/>
          </p:nvGrpSpPr>
          <p:grpSpPr>
            <a:xfrm>
              <a:off x="1512605" y="244742"/>
              <a:ext cx="5594025" cy="3948035"/>
              <a:chOff x="1512605" y="244742"/>
              <a:chExt cx="5594025" cy="3948035"/>
            </a:xfrm>
          </p:grpSpPr>
          <p:cxnSp>
            <p:nvCxnSpPr>
              <p:cNvPr id="69" name="直接箭头连接符 68">
                <a:extLst>
                  <a:ext uri="{FF2B5EF4-FFF2-40B4-BE49-F238E27FC236}">
                    <a16:creationId xmlns:a16="http://schemas.microsoft.com/office/drawing/2014/main" id="{48DE8C1A-68FB-4904-8D8E-64F81E5DA8BC}"/>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C54E5FC0-C515-44AA-9336-C87AE50ACBED}"/>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46A54B29-E3A4-4999-A427-79CF7DCA4DAB}"/>
                  </a:ext>
                </a:extLst>
              </p:cNvPr>
              <p:cNvCxnSpPr/>
              <p:nvPr/>
            </p:nvCxnSpPr>
            <p:spPr>
              <a:xfrm flipV="1">
                <a:off x="3448050" y="928432"/>
                <a:ext cx="1220314" cy="12115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A6D3249-5856-4AA3-8AC8-D87F5034504E}"/>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E0698368-5321-4AD9-A5DC-9B6FED7159ED}"/>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7488FEF-C3F3-4B0C-B1AE-A1CBB7B339AB}"/>
                      </a:ext>
                    </a:extLst>
                  </p:cNvPr>
                  <p:cNvSpPr txBox="1"/>
                  <p:nvPr/>
                </p:nvSpPr>
                <p:spPr>
                  <a:xfrm>
                    <a:off x="1512605" y="244742"/>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oMath>
                      </m:oMathPara>
                    </a14:m>
                    <a:endParaRPr lang="zh-CN" altLang="en-US" sz="2000" b="1" dirty="0"/>
                  </a:p>
                </p:txBody>
              </p:sp>
            </mc:Choice>
            <mc:Fallback xmlns="">
              <p:sp>
                <p:nvSpPr>
                  <p:cNvPr id="79" name="文本框 78">
                    <a:extLst>
                      <a:ext uri="{FF2B5EF4-FFF2-40B4-BE49-F238E27FC236}">
                        <a16:creationId xmlns:a16="http://schemas.microsoft.com/office/drawing/2014/main" id="{77488FEF-C3F3-4B0C-B1AE-A1CBB7B339AB}"/>
                      </a:ext>
                    </a:extLst>
                  </p:cNvPr>
                  <p:cNvSpPr txBox="1">
                    <a:spLocks noRot="1" noChangeAspect="1" noMove="1" noResize="1" noEditPoints="1" noAdjustHandles="1" noChangeArrowheads="1" noChangeShapeType="1" noTextEdit="1"/>
                  </p:cNvSpPr>
                  <p:nvPr/>
                </p:nvSpPr>
                <p:spPr>
                  <a:xfrm>
                    <a:off x="1512605" y="244742"/>
                    <a:ext cx="409086" cy="400110"/>
                  </a:xfrm>
                  <a:prstGeom prst="rect">
                    <a:avLst/>
                  </a:prstGeom>
                  <a:blipFill>
                    <a:blip r:embed="rId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CFFC8539-FF2F-4BB7-A2B8-9983DB3800A1}"/>
                      </a:ext>
                    </a:extLst>
                  </p:cNvPr>
                  <p:cNvSpPr txBox="1"/>
                  <p:nvPr/>
                </p:nvSpPr>
                <p:spPr>
                  <a:xfrm>
                    <a:off x="6697544" y="3792667"/>
                    <a:ext cx="4090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𝒙</m:t>
                          </m:r>
                        </m:oMath>
                      </m:oMathPara>
                    </a14:m>
                    <a:endParaRPr lang="zh-CN" altLang="en-US" sz="2000" b="1" dirty="0"/>
                  </a:p>
                </p:txBody>
              </p:sp>
            </mc:Choice>
            <mc:Fallback xmlns="">
              <p:sp>
                <p:nvSpPr>
                  <p:cNvPr id="80" name="文本框 79">
                    <a:extLst>
                      <a:ext uri="{FF2B5EF4-FFF2-40B4-BE49-F238E27FC236}">
                        <a16:creationId xmlns:a16="http://schemas.microsoft.com/office/drawing/2014/main" id="{CFFC8539-FF2F-4BB7-A2B8-9983DB3800A1}"/>
                      </a:ext>
                    </a:extLst>
                  </p:cNvPr>
                  <p:cNvSpPr txBox="1">
                    <a:spLocks noRot="1" noChangeAspect="1" noMove="1" noResize="1" noEditPoints="1" noAdjustHandles="1" noChangeArrowheads="1" noChangeShapeType="1" noTextEdit="1"/>
                  </p:cNvSpPr>
                  <p:nvPr/>
                </p:nvSpPr>
                <p:spPr>
                  <a:xfrm>
                    <a:off x="6697544" y="3792667"/>
                    <a:ext cx="409086" cy="400110"/>
                  </a:xfrm>
                  <a:prstGeom prst="rect">
                    <a:avLst/>
                  </a:prstGeom>
                  <a:blipFill>
                    <a:blip r:embed="rId5"/>
                    <a:stretch>
                      <a:fillRect/>
                    </a:stretch>
                  </a:blipFill>
                </p:spPr>
                <p:txBody>
                  <a:bodyPr/>
                  <a:lstStyle/>
                  <a:p>
                    <a:r>
                      <a:rPr lang="zh-CN" altLang="en-US">
                        <a:noFill/>
                      </a:rPr>
                      <a:t> </a:t>
                    </a:r>
                  </a:p>
                </p:txBody>
              </p:sp>
            </mc:Fallback>
          </mc:AlternateContent>
          <p:cxnSp>
            <p:nvCxnSpPr>
              <p:cNvPr id="83" name="直接箭头连接符 82">
                <a:extLst>
                  <a:ext uri="{FF2B5EF4-FFF2-40B4-BE49-F238E27FC236}">
                    <a16:creationId xmlns:a16="http://schemas.microsoft.com/office/drawing/2014/main" id="{8469040B-8C17-4C18-B263-A602B2C42D1C}"/>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30EEE55D-47E9-477A-B9CA-26DE841827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87" name="椭圆 86">
                <a:extLst>
                  <a:ext uri="{FF2B5EF4-FFF2-40B4-BE49-F238E27FC236}">
                    <a16:creationId xmlns:a16="http://schemas.microsoft.com/office/drawing/2014/main" id="{CF10DE8B-AC8F-48CC-83D0-120420A0CE65}"/>
                  </a:ext>
                </a:extLst>
              </p:cNvPr>
              <p:cNvSpPr/>
              <p:nvPr/>
            </p:nvSpPr>
            <p:spPr>
              <a:xfrm>
                <a:off x="3240000" y="1440000"/>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88" name="椭圆 87">
                <a:extLst>
                  <a:ext uri="{FF2B5EF4-FFF2-40B4-BE49-F238E27FC236}">
                    <a16:creationId xmlns:a16="http://schemas.microsoft.com/office/drawing/2014/main" id="{BD34F08E-DA53-4C51-9A90-14D0CC572100}"/>
                  </a:ext>
                </a:extLst>
              </p:cNvPr>
              <p:cNvSpPr/>
              <p:nvPr/>
            </p:nvSpPr>
            <p:spPr>
              <a:xfrm>
                <a:off x="3960000" y="2880000"/>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99E9FAD-B266-40F7-ACC6-1F064EE6EADC}"/>
                      </a:ext>
                    </a:extLst>
                  </p:cNvPr>
                  <p:cNvSpPr txBox="1"/>
                  <p:nvPr/>
                </p:nvSpPr>
                <p:spPr>
                  <a:xfrm>
                    <a:off x="1820255" y="1636966"/>
                    <a:ext cx="6366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r>
                                <a:rPr lang="en-US" altLang="zh-CN" sz="2400" b="1" i="1" smtClean="0">
                                  <a:latin typeface="Cambria Math" panose="02040503050406030204" pitchFamily="18" charset="0"/>
                                </a:rPr>
                                <m:t>𝒘</m:t>
                              </m:r>
                            </m:sub>
                          </m:sSub>
                        </m:oMath>
                      </m:oMathPara>
                    </a14:m>
                    <a:endParaRPr lang="zh-CN" altLang="en-US" sz="2400" dirty="0"/>
                  </a:p>
                </p:txBody>
              </p:sp>
            </mc:Choice>
            <mc:Fallback xmlns="">
              <p:sp>
                <p:nvSpPr>
                  <p:cNvPr id="90" name="文本框 89">
                    <a:extLst>
                      <a:ext uri="{FF2B5EF4-FFF2-40B4-BE49-F238E27FC236}">
                        <a16:creationId xmlns:a16="http://schemas.microsoft.com/office/drawing/2014/main" id="{799E9FAD-B266-40F7-ACC6-1F064EE6EADC}"/>
                      </a:ext>
                    </a:extLst>
                  </p:cNvPr>
                  <p:cNvSpPr txBox="1">
                    <a:spLocks noRot="1" noChangeAspect="1" noMove="1" noResize="1" noEditPoints="1" noAdjustHandles="1" noChangeArrowheads="1" noChangeShapeType="1" noTextEdit="1"/>
                  </p:cNvSpPr>
                  <p:nvPr/>
                </p:nvSpPr>
                <p:spPr>
                  <a:xfrm>
                    <a:off x="1820255" y="1636966"/>
                    <a:ext cx="636649" cy="461665"/>
                  </a:xfrm>
                  <a:prstGeom prst="rect">
                    <a:avLst/>
                  </a:prstGeom>
                  <a:blipFill>
                    <a:blip r:embed="rId7"/>
                    <a:stretch>
                      <a:fillRect/>
                    </a:stretch>
                  </a:blipFill>
                </p:spPr>
                <p:txBody>
                  <a:bodyPr/>
                  <a:lstStyle/>
                  <a:p>
                    <a:r>
                      <a:rPr lang="zh-CN" altLang="en-US">
                        <a:noFill/>
                      </a:rPr>
                      <a:t> </a:t>
                    </a:r>
                  </a:p>
                </p:txBody>
              </p:sp>
            </mc:Fallback>
          </mc:AlternateContent>
        </p:grpSp>
        <p:grpSp>
          <p:nvGrpSpPr>
            <p:cNvPr id="62" name="组合 61">
              <a:extLst>
                <a:ext uri="{FF2B5EF4-FFF2-40B4-BE49-F238E27FC236}">
                  <a16:creationId xmlns:a16="http://schemas.microsoft.com/office/drawing/2014/main" id="{11D63D1F-9E10-4AE0-8882-F71BDEAC475A}"/>
                </a:ext>
              </a:extLst>
            </p:cNvPr>
            <p:cNvGrpSpPr/>
            <p:nvPr/>
          </p:nvGrpSpPr>
          <p:grpSpPr>
            <a:xfrm>
              <a:off x="4019572" y="1241220"/>
              <a:ext cx="1843012" cy="2225200"/>
              <a:chOff x="4019572" y="1241220"/>
              <a:chExt cx="1843012" cy="2225200"/>
            </a:xfrm>
          </p:grpSpPr>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0553E53-A5C0-4718-9706-C78E2BE8C60F}"/>
                      </a:ext>
                    </a:extLst>
                  </p:cNvPr>
                  <p:cNvSpPr txBox="1"/>
                  <p:nvPr/>
                </p:nvSpPr>
                <p:spPr>
                  <a:xfrm>
                    <a:off x="4019572" y="1381873"/>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5.7</m:t>
                          </m:r>
                        </m:oMath>
                      </m:oMathPara>
                    </a14:m>
                    <a:endParaRPr lang="zh-CN" altLang="en-US" sz="16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019572" y="1381873"/>
                    <a:ext cx="510076"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084C3BF-B949-4BA7-BA03-18CDCA1A54DB}"/>
                      </a:ext>
                    </a:extLst>
                  </p:cNvPr>
                  <p:cNvSpPr txBox="1"/>
                  <p:nvPr/>
                </p:nvSpPr>
                <p:spPr>
                  <a:xfrm>
                    <a:off x="5059143" y="1241220"/>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4.5</m:t>
                          </m:r>
                        </m:oMath>
                      </m:oMathPara>
                    </a14:m>
                    <a:endParaRPr lang="zh-CN" altLang="en-US" sz="16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059143" y="1241220"/>
                    <a:ext cx="510076"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2">
                    <a:extLst>
                      <a:ext uri="{FF2B5EF4-FFF2-40B4-BE49-F238E27FC236}">
                        <a16:creationId xmlns:a16="http://schemas.microsoft.com/office/drawing/2014/main" id="{64D408D2-1D76-4267-A26F-AA60A8A65214}"/>
                      </a:ext>
                    </a:extLst>
                  </p:cNvPr>
                  <p:cNvSpPr txBox="1"/>
                  <p:nvPr/>
                </p:nvSpPr>
                <p:spPr>
                  <a:xfrm>
                    <a:off x="5497913" y="2402762"/>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4" name="文本框 62"/>
                  <p:cNvSpPr txBox="1">
                    <a:spLocks noRot="1" noChangeAspect="1" noMove="1" noResize="1" noEditPoints="1" noAdjustHandles="1" noChangeArrowheads="1" noChangeShapeType="1" noTextEdit="1"/>
                  </p:cNvSpPr>
                  <p:nvPr/>
                </p:nvSpPr>
                <p:spPr>
                  <a:xfrm>
                    <a:off x="5497913" y="2402762"/>
                    <a:ext cx="354584"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2">
                    <a:extLst>
                      <a:ext uri="{FF2B5EF4-FFF2-40B4-BE49-F238E27FC236}">
                        <a16:creationId xmlns:a16="http://schemas.microsoft.com/office/drawing/2014/main" id="{FCF2742A-E8EF-4B68-A32C-58F62C55EC93}"/>
                      </a:ext>
                    </a:extLst>
                  </p:cNvPr>
                  <p:cNvSpPr txBox="1"/>
                  <p:nvPr/>
                </p:nvSpPr>
                <p:spPr>
                  <a:xfrm>
                    <a:off x="5508000" y="3127866"/>
                    <a:ext cx="35458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5" name="文本框 62"/>
                  <p:cNvSpPr txBox="1">
                    <a:spLocks noRot="1" noChangeAspect="1" noMove="1" noResize="1" noEditPoints="1" noAdjustHandles="1" noChangeArrowheads="1" noChangeShapeType="1" noTextEdit="1"/>
                  </p:cNvSpPr>
                  <p:nvPr/>
                </p:nvSpPr>
                <p:spPr>
                  <a:xfrm>
                    <a:off x="5508000" y="3127866"/>
                    <a:ext cx="354584" cy="338554"/>
                  </a:xfrm>
                  <a:prstGeom prst="rect">
                    <a:avLst/>
                  </a:prstGeom>
                  <a:blipFill>
                    <a:blip r:embed="rId21"/>
                    <a:stretch>
                      <a:fillRect/>
                    </a:stretch>
                  </a:blipFill>
                </p:spPr>
                <p:txBody>
                  <a:bodyPr/>
                  <a:lstStyle/>
                  <a:p>
                    <a:r>
                      <a:rPr lang="zh-CN" altLang="en-US">
                        <a:noFill/>
                      </a:rPr>
                      <a:t> </a:t>
                    </a:r>
                  </a:p>
                </p:txBody>
              </p:sp>
            </mc:Fallback>
          </mc:AlternateContent>
        </p:grpSp>
      </p:grpSp>
      <p:cxnSp>
        <p:nvCxnSpPr>
          <p:cNvPr id="43" name="直接箭头连接符 42">
            <a:extLst>
              <a:ext uri="{FF2B5EF4-FFF2-40B4-BE49-F238E27FC236}">
                <a16:creationId xmlns:a16="http://schemas.microsoft.com/office/drawing/2014/main" id="{CC621913-6B1B-475A-8CEF-440EE80C628C}"/>
              </a:ext>
            </a:extLst>
          </p:cNvPr>
          <p:cNvCxnSpPr>
            <a:cxnSpLocks/>
          </p:cNvCxnSpPr>
          <p:nvPr/>
        </p:nvCxnSpPr>
        <p:spPr>
          <a:xfrm flipV="1">
            <a:off x="2841743" y="2350123"/>
            <a:ext cx="466194" cy="503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186CE9B3-492C-4BA5-964B-4DAB5F6989AB}"/>
              </a:ext>
            </a:extLst>
          </p:cNvPr>
          <p:cNvCxnSpPr>
            <a:cxnSpLocks/>
          </p:cNvCxnSpPr>
          <p:nvPr/>
        </p:nvCxnSpPr>
        <p:spPr>
          <a:xfrm>
            <a:off x="3415539" y="2361124"/>
            <a:ext cx="0" cy="3374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A0D3223-4CF0-4C57-A3F0-D3F783EB504F}"/>
              </a:ext>
            </a:extLst>
          </p:cNvPr>
          <p:cNvCxnSpPr>
            <a:cxnSpLocks/>
          </p:cNvCxnSpPr>
          <p:nvPr/>
        </p:nvCxnSpPr>
        <p:spPr>
          <a:xfrm flipH="1" flipV="1">
            <a:off x="4342150" y="3735024"/>
            <a:ext cx="1002983" cy="504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E0EEC5-1B7C-45B4-A44E-EFF0C9285485}"/>
              </a:ext>
            </a:extLst>
          </p:cNvPr>
          <p:cNvCxnSpPr>
            <a:cxnSpLocks/>
          </p:cNvCxnSpPr>
          <p:nvPr/>
        </p:nvCxnSpPr>
        <p:spPr>
          <a:xfrm flipH="1">
            <a:off x="3555580" y="3778460"/>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8412E65-8A0F-43B4-B210-81B5C08AD0E6}"/>
                  </a:ext>
                </a:extLst>
              </p:cNvPr>
              <p:cNvSpPr txBox="1"/>
              <p:nvPr/>
            </p:nvSpPr>
            <p:spPr>
              <a:xfrm>
                <a:off x="2912376" y="2558596"/>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2.8</m:t>
                      </m:r>
                    </m:oMath>
                  </m:oMathPara>
                </a14:m>
                <a:endParaRPr lang="zh-CN" altLang="en-US" sz="1600" dirty="0"/>
              </a:p>
            </p:txBody>
          </p:sp>
        </mc:Choice>
        <mc:Fallback xmlns="">
          <p:sp>
            <p:nvSpPr>
              <p:cNvPr id="58" name="文本框 57">
                <a:extLst>
                  <a:ext uri="{FF2B5EF4-FFF2-40B4-BE49-F238E27FC236}">
                    <a16:creationId xmlns:a16="http://schemas.microsoft.com/office/drawing/2014/main" id="{D8412E65-8A0F-43B4-B210-81B5C08AD0E6}"/>
                  </a:ext>
                </a:extLst>
              </p:cNvPr>
              <p:cNvSpPr txBox="1">
                <a:spLocks noRot="1" noChangeAspect="1" noMove="1" noResize="1" noEditPoints="1" noAdjustHandles="1" noChangeArrowheads="1" noChangeShapeType="1" noTextEdit="1"/>
              </p:cNvSpPr>
              <p:nvPr/>
            </p:nvSpPr>
            <p:spPr>
              <a:xfrm>
                <a:off x="2912376" y="2558596"/>
                <a:ext cx="510076"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3276C46-2564-4E6A-83CB-823CD2F3BBF2}"/>
                  </a:ext>
                </a:extLst>
              </p:cNvPr>
              <p:cNvSpPr txBox="1"/>
              <p:nvPr/>
            </p:nvSpPr>
            <p:spPr>
              <a:xfrm>
                <a:off x="3725827" y="3839193"/>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2.8</m:t>
                      </m:r>
                    </m:oMath>
                  </m:oMathPara>
                </a14:m>
                <a:endParaRPr lang="zh-CN" altLang="en-US" sz="1600" dirty="0"/>
              </a:p>
            </p:txBody>
          </p:sp>
        </mc:Choice>
        <mc:Fallback xmlns="">
          <p:sp>
            <p:nvSpPr>
              <p:cNvPr id="59" name="文本框 58">
                <a:extLst>
                  <a:ext uri="{FF2B5EF4-FFF2-40B4-BE49-F238E27FC236}">
                    <a16:creationId xmlns:a16="http://schemas.microsoft.com/office/drawing/2014/main" id="{93276C46-2564-4E6A-83CB-823CD2F3BBF2}"/>
                  </a:ext>
                </a:extLst>
              </p:cNvPr>
              <p:cNvSpPr txBox="1">
                <a:spLocks noRot="1" noChangeAspect="1" noMove="1" noResize="1" noEditPoints="1" noAdjustHandles="1" noChangeArrowheads="1" noChangeShapeType="1" noTextEdit="1"/>
              </p:cNvSpPr>
              <p:nvPr/>
            </p:nvSpPr>
            <p:spPr>
              <a:xfrm>
                <a:off x="3725827" y="3839193"/>
                <a:ext cx="510076"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138241C-6947-4DBC-BD19-3D442A326517}"/>
                  </a:ext>
                </a:extLst>
              </p:cNvPr>
              <p:cNvSpPr txBox="1"/>
              <p:nvPr/>
            </p:nvSpPr>
            <p:spPr>
              <a:xfrm>
                <a:off x="4704159" y="3691838"/>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4.5</m:t>
                      </m:r>
                    </m:oMath>
                  </m:oMathPara>
                </a14:m>
                <a:endParaRPr lang="zh-CN" altLang="en-US" sz="1600" b="0" dirty="0"/>
              </a:p>
            </p:txBody>
          </p:sp>
        </mc:Choice>
        <mc:Fallback xmlns="">
          <p:sp>
            <p:nvSpPr>
              <p:cNvPr id="86" name="文本框 85">
                <a:extLst>
                  <a:ext uri="{FF2B5EF4-FFF2-40B4-BE49-F238E27FC236}">
                    <a16:creationId xmlns:a16="http://schemas.microsoft.com/office/drawing/2014/main" id="{4138241C-6947-4DBC-BD19-3D442A326517}"/>
                  </a:ext>
                </a:extLst>
              </p:cNvPr>
              <p:cNvSpPr txBox="1">
                <a:spLocks noRot="1" noChangeAspect="1" noMove="1" noResize="1" noEditPoints="1" noAdjustHandles="1" noChangeArrowheads="1" noChangeShapeType="1" noTextEdit="1"/>
              </p:cNvSpPr>
              <p:nvPr/>
            </p:nvSpPr>
            <p:spPr>
              <a:xfrm>
                <a:off x="4704159" y="3691838"/>
                <a:ext cx="511679"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0A5AFA27-F70B-40F5-AE24-EF1BC82C6C53}"/>
                  </a:ext>
                </a:extLst>
              </p:cNvPr>
              <p:cNvSpPr txBox="1"/>
              <p:nvPr/>
            </p:nvSpPr>
            <p:spPr>
              <a:xfrm>
                <a:off x="3380160" y="2303780"/>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b="0" dirty="0"/>
              </a:p>
            </p:txBody>
          </p:sp>
        </mc:Choice>
        <mc:Fallback xmlns="">
          <p:sp>
            <p:nvSpPr>
              <p:cNvPr id="99" name="文本框 98">
                <a:extLst>
                  <a:ext uri="{FF2B5EF4-FFF2-40B4-BE49-F238E27FC236}">
                    <a16:creationId xmlns:a16="http://schemas.microsoft.com/office/drawing/2014/main" id="{0A5AFA27-F70B-40F5-AE24-EF1BC82C6C53}"/>
                  </a:ext>
                </a:extLst>
              </p:cNvPr>
              <p:cNvSpPr txBox="1">
                <a:spLocks noRot="1" noChangeAspect="1" noMove="1" noResize="1" noEditPoints="1" noAdjustHandles="1" noChangeArrowheads="1" noChangeShapeType="1" noTextEdit="1"/>
              </p:cNvSpPr>
              <p:nvPr/>
            </p:nvSpPr>
            <p:spPr>
              <a:xfrm>
                <a:off x="3380160" y="2303780"/>
                <a:ext cx="356188" cy="338554"/>
              </a:xfrm>
              <a:prstGeom prst="rect">
                <a:avLst/>
              </a:prstGeom>
              <a:blipFill>
                <a:blip r:embed="rId25"/>
                <a:stretch>
                  <a:fillRect/>
                </a:stretch>
              </a:blipFill>
            </p:spPr>
            <p:txBody>
              <a:bodyPr/>
              <a:lstStyle/>
              <a:p>
                <a:r>
                  <a:rPr lang="zh-CN" altLang="en-US">
                    <a:noFill/>
                  </a:rPr>
                  <a:t> </a:t>
                </a:r>
              </a:p>
            </p:txBody>
          </p:sp>
        </mc:Fallback>
      </mc:AlternateContent>
      <p:sp>
        <p:nvSpPr>
          <p:cNvPr id="47" name="矩形标注 48">
            <a:extLst>
              <a:ext uri="{FF2B5EF4-FFF2-40B4-BE49-F238E27FC236}">
                <a16:creationId xmlns:a16="http://schemas.microsoft.com/office/drawing/2014/main" id="{83B23771-C7CA-4C40-89B0-09E4BA8F5ACB}"/>
              </a:ext>
            </a:extLst>
          </p:cNvPr>
          <p:cNvSpPr/>
          <p:nvPr/>
        </p:nvSpPr>
        <p:spPr bwMode="auto">
          <a:xfrm>
            <a:off x="5922617" y="1820200"/>
            <a:ext cx="1745728" cy="441871"/>
          </a:xfrm>
          <a:prstGeom prst="wedgeRectCallout">
            <a:avLst>
              <a:gd name="adj1" fmla="val -69388"/>
              <a:gd name="adj2" fmla="val 63734"/>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dirty="0">
                <a:solidFill>
                  <a:schemeClr val="tx1"/>
                </a:solidFill>
                <a:latin typeface="Arial" charset="0"/>
                <a:ea typeface="Arial Unicode MS" pitchFamily="50" charset="-127"/>
                <a:cs typeface="Arial Unicode MS" pitchFamily="50" charset="-127"/>
              </a:rPr>
              <a:t>new route</a:t>
            </a:r>
            <a:endParaRPr kumimoji="0" lang="zh-CN" altLang="en-US" sz="2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57" name="椭圆 56">
            <a:extLst>
              <a:ext uri="{FF2B5EF4-FFF2-40B4-BE49-F238E27FC236}">
                <a16:creationId xmlns:a16="http://schemas.microsoft.com/office/drawing/2014/main" id="{9A58F77D-7B6A-48F0-A59F-D39426862AF0}"/>
              </a:ext>
            </a:extLst>
          </p:cNvPr>
          <p:cNvSpPr/>
          <p:nvPr/>
        </p:nvSpPr>
        <p:spPr>
          <a:xfrm>
            <a:off x="3307539" y="279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a:t>
            </a:r>
            <a:endParaRPr lang="zh-CN" altLang="en-US" sz="1600" dirty="0">
              <a:solidFill>
                <a:schemeClr val="tx1"/>
              </a:solidFill>
            </a:endParaRPr>
          </a:p>
        </p:txBody>
      </p:sp>
      <p:sp>
        <p:nvSpPr>
          <p:cNvPr id="64" name="椭圆 63">
            <a:extLst>
              <a:ext uri="{FF2B5EF4-FFF2-40B4-BE49-F238E27FC236}">
                <a16:creationId xmlns:a16="http://schemas.microsoft.com/office/drawing/2014/main" id="{12A1B7DF-CDD2-498D-86E8-9CA37C174530}"/>
              </a:ext>
            </a:extLst>
          </p:cNvPr>
          <p:cNvSpPr/>
          <p:nvPr/>
        </p:nvSpPr>
        <p:spPr>
          <a:xfrm>
            <a:off x="5467539" y="279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a:t>
            </a:r>
            <a:endParaRPr lang="zh-CN" altLang="en-US" sz="1600" dirty="0">
              <a:solidFill>
                <a:schemeClr val="tx1"/>
              </a:solidFill>
            </a:endParaRPr>
          </a:p>
        </p:txBody>
      </p:sp>
      <p:sp>
        <p:nvSpPr>
          <p:cNvPr id="66" name="椭圆 65">
            <a:extLst>
              <a:ext uri="{FF2B5EF4-FFF2-40B4-BE49-F238E27FC236}">
                <a16:creationId xmlns:a16="http://schemas.microsoft.com/office/drawing/2014/main" id="{6BE9797E-A818-4E06-A6C7-FAD8307C780F}"/>
              </a:ext>
            </a:extLst>
          </p:cNvPr>
          <p:cNvSpPr/>
          <p:nvPr/>
        </p:nvSpPr>
        <p:spPr>
          <a:xfrm>
            <a:off x="4747539" y="135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a:t>
            </a:r>
            <a:endParaRPr lang="zh-CN" altLang="en-US" sz="1600" dirty="0">
              <a:solidFill>
                <a:schemeClr val="tx1"/>
              </a:solidFill>
            </a:endParaRPr>
          </a:p>
        </p:txBody>
      </p:sp>
      <p:sp>
        <p:nvSpPr>
          <p:cNvPr id="75" name="椭圆 74">
            <a:extLst>
              <a:ext uri="{FF2B5EF4-FFF2-40B4-BE49-F238E27FC236}">
                <a16:creationId xmlns:a16="http://schemas.microsoft.com/office/drawing/2014/main" id="{43C95FFF-D818-4F44-9B54-89BD23D0040C}"/>
              </a:ext>
            </a:extLst>
          </p:cNvPr>
          <p:cNvSpPr/>
          <p:nvPr/>
        </p:nvSpPr>
        <p:spPr>
          <a:xfrm>
            <a:off x="3307539" y="423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a:t>
            </a:r>
            <a:endParaRPr lang="zh-CN" altLang="en-US" sz="1600" dirty="0">
              <a:solidFill>
                <a:schemeClr val="tx1"/>
              </a:solidFill>
            </a:endParaRPr>
          </a:p>
        </p:txBody>
      </p:sp>
      <p:sp>
        <p:nvSpPr>
          <p:cNvPr id="84" name="椭圆 83">
            <a:extLst>
              <a:ext uri="{FF2B5EF4-FFF2-40B4-BE49-F238E27FC236}">
                <a16:creationId xmlns:a16="http://schemas.microsoft.com/office/drawing/2014/main" id="{8D5E875F-1AB4-4B48-9796-42197E0E2C1A}"/>
              </a:ext>
            </a:extLst>
          </p:cNvPr>
          <p:cNvSpPr/>
          <p:nvPr/>
        </p:nvSpPr>
        <p:spPr>
          <a:xfrm>
            <a:off x="5467539" y="351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a:t>
            </a:r>
            <a:endParaRPr lang="zh-CN" altLang="en-US" sz="1600" dirty="0">
              <a:solidFill>
                <a:schemeClr val="tx1"/>
              </a:solidFill>
            </a:endParaRPr>
          </a:p>
        </p:txBody>
      </p:sp>
      <p:sp>
        <p:nvSpPr>
          <p:cNvPr id="100" name="椭圆 99">
            <a:extLst>
              <a:ext uri="{FF2B5EF4-FFF2-40B4-BE49-F238E27FC236}">
                <a16:creationId xmlns:a16="http://schemas.microsoft.com/office/drawing/2014/main" id="{E5A15682-0AB8-4313-B7CE-98B207BE040B}"/>
              </a:ext>
            </a:extLst>
          </p:cNvPr>
          <p:cNvSpPr/>
          <p:nvPr/>
        </p:nvSpPr>
        <p:spPr>
          <a:xfrm>
            <a:off x="5467539" y="423902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5</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2EE7759-30FD-42A5-AF6E-4D266B72E8FD}"/>
                  </a:ext>
                </a:extLst>
              </p:cNvPr>
              <p:cNvSpPr txBox="1"/>
              <p:nvPr/>
            </p:nvSpPr>
            <p:spPr>
              <a:xfrm>
                <a:off x="4891678" y="1136564"/>
                <a:ext cx="700448"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oMath>
                  </m:oMathPara>
                </a14:m>
                <a:endParaRPr lang="zh-CN" altLang="en-US" sz="2400" dirty="0"/>
              </a:p>
            </p:txBody>
          </p:sp>
        </mc:Choice>
        <mc:Fallback xmlns="">
          <p:sp>
            <p:nvSpPr>
              <p:cNvPr id="101" name="文本框 100">
                <a:extLst>
                  <a:ext uri="{FF2B5EF4-FFF2-40B4-BE49-F238E27FC236}">
                    <a16:creationId xmlns:a16="http://schemas.microsoft.com/office/drawing/2014/main" id="{E2EE7759-30FD-42A5-AF6E-4D266B72E8FD}"/>
                  </a:ext>
                </a:extLst>
              </p:cNvPr>
              <p:cNvSpPr txBox="1">
                <a:spLocks noRot="1" noChangeAspect="1" noMove="1" noResize="1" noEditPoints="1" noAdjustHandles="1" noChangeArrowheads="1" noChangeShapeType="1" noTextEdit="1"/>
              </p:cNvSpPr>
              <p:nvPr/>
            </p:nvSpPr>
            <p:spPr>
              <a:xfrm>
                <a:off x="4891678" y="1136564"/>
                <a:ext cx="700448" cy="493405"/>
              </a:xfrm>
              <a:prstGeom prst="rect">
                <a:avLst/>
              </a:prstGeom>
              <a:blipFill>
                <a:blip r:embed="rId26"/>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50C11EA-8507-41C5-B18F-A1D848ED006A}"/>
                  </a:ext>
                </a:extLst>
              </p:cNvPr>
              <p:cNvSpPr txBox="1"/>
              <p:nvPr/>
            </p:nvSpPr>
            <p:spPr>
              <a:xfrm>
                <a:off x="5467539" y="2458896"/>
                <a:ext cx="721287"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oMath>
                  </m:oMathPara>
                </a14:m>
                <a:endParaRPr lang="zh-CN" altLang="en-US" sz="2400" dirty="0"/>
              </a:p>
            </p:txBody>
          </p:sp>
        </mc:Choice>
        <mc:Fallback xmlns="">
          <p:sp>
            <p:nvSpPr>
              <p:cNvPr id="102" name="文本框 101">
                <a:extLst>
                  <a:ext uri="{FF2B5EF4-FFF2-40B4-BE49-F238E27FC236}">
                    <a16:creationId xmlns:a16="http://schemas.microsoft.com/office/drawing/2014/main" id="{B50C11EA-8507-41C5-B18F-A1D848ED006A}"/>
                  </a:ext>
                </a:extLst>
              </p:cNvPr>
              <p:cNvSpPr txBox="1">
                <a:spLocks noRot="1" noChangeAspect="1" noMove="1" noResize="1" noEditPoints="1" noAdjustHandles="1" noChangeArrowheads="1" noChangeShapeType="1" noTextEdit="1"/>
              </p:cNvSpPr>
              <p:nvPr/>
            </p:nvSpPr>
            <p:spPr>
              <a:xfrm>
                <a:off x="5467539" y="2458896"/>
                <a:ext cx="721287" cy="493405"/>
              </a:xfrm>
              <a:prstGeom prst="rect">
                <a:avLst/>
              </a:prstGeom>
              <a:blipFill>
                <a:blip r:embed="rId27"/>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57B84718-226F-400E-AF2F-2FE32DF84300}"/>
                  </a:ext>
                </a:extLst>
              </p:cNvPr>
              <p:cNvSpPr txBox="1"/>
              <p:nvPr/>
            </p:nvSpPr>
            <p:spPr>
              <a:xfrm>
                <a:off x="3225464" y="4431691"/>
                <a:ext cx="721287"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𝟐</m:t>
                              </m:r>
                            </m:sub>
                          </m:sSub>
                        </m:sub>
                      </m:sSub>
                    </m:oMath>
                  </m:oMathPara>
                </a14:m>
                <a:endParaRPr lang="zh-CN" altLang="en-US" sz="2400" dirty="0"/>
              </a:p>
            </p:txBody>
          </p:sp>
        </mc:Choice>
        <mc:Fallback xmlns="">
          <p:sp>
            <p:nvSpPr>
              <p:cNvPr id="103" name="文本框 102">
                <a:extLst>
                  <a:ext uri="{FF2B5EF4-FFF2-40B4-BE49-F238E27FC236}">
                    <a16:creationId xmlns:a16="http://schemas.microsoft.com/office/drawing/2014/main" id="{57B84718-226F-400E-AF2F-2FE32DF84300}"/>
                  </a:ext>
                </a:extLst>
              </p:cNvPr>
              <p:cNvSpPr txBox="1">
                <a:spLocks noRot="1" noChangeAspect="1" noMove="1" noResize="1" noEditPoints="1" noAdjustHandles="1" noChangeArrowheads="1" noChangeShapeType="1" noTextEdit="1"/>
              </p:cNvSpPr>
              <p:nvPr/>
            </p:nvSpPr>
            <p:spPr>
              <a:xfrm>
                <a:off x="3225464" y="4431691"/>
                <a:ext cx="721287" cy="493405"/>
              </a:xfrm>
              <a:prstGeom prst="rect">
                <a:avLst/>
              </a:prstGeom>
              <a:blipFill>
                <a:blip r:embed="rId28"/>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5CE4A367-381E-40BD-A943-B995BB41EC4F}"/>
                  </a:ext>
                </a:extLst>
              </p:cNvPr>
              <p:cNvSpPr txBox="1"/>
              <p:nvPr/>
            </p:nvSpPr>
            <p:spPr>
              <a:xfrm>
                <a:off x="3301224" y="2863761"/>
                <a:ext cx="700448" cy="493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sub>
                      </m:sSub>
                    </m:oMath>
                  </m:oMathPara>
                </a14:m>
                <a:endParaRPr lang="zh-CN" altLang="en-US" sz="2400" dirty="0"/>
              </a:p>
            </p:txBody>
          </p:sp>
        </mc:Choice>
        <mc:Fallback xmlns="">
          <p:sp>
            <p:nvSpPr>
              <p:cNvPr id="104" name="文本框 103">
                <a:extLst>
                  <a:ext uri="{FF2B5EF4-FFF2-40B4-BE49-F238E27FC236}">
                    <a16:creationId xmlns:a16="http://schemas.microsoft.com/office/drawing/2014/main" id="{5CE4A367-381E-40BD-A943-B995BB41EC4F}"/>
                  </a:ext>
                </a:extLst>
              </p:cNvPr>
              <p:cNvSpPr txBox="1">
                <a:spLocks noRot="1" noChangeAspect="1" noMove="1" noResize="1" noEditPoints="1" noAdjustHandles="1" noChangeArrowheads="1" noChangeShapeType="1" noTextEdit="1"/>
              </p:cNvSpPr>
              <p:nvPr/>
            </p:nvSpPr>
            <p:spPr>
              <a:xfrm>
                <a:off x="3301224" y="2863761"/>
                <a:ext cx="700448" cy="493405"/>
              </a:xfrm>
              <a:prstGeom prst="rect">
                <a:avLst/>
              </a:prstGeom>
              <a:blipFill>
                <a:blip r:embed="rId29"/>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4532B70F-1616-44C5-A960-BA5C36F1FD28}"/>
                  </a:ext>
                </a:extLst>
              </p:cNvPr>
              <p:cNvSpPr txBox="1"/>
              <p:nvPr/>
            </p:nvSpPr>
            <p:spPr>
              <a:xfrm>
                <a:off x="5547321" y="3250021"/>
                <a:ext cx="700448"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oMath>
                  </m:oMathPara>
                </a14:m>
                <a:endParaRPr lang="zh-CN" altLang="en-US" sz="2400" dirty="0"/>
              </a:p>
            </p:txBody>
          </p:sp>
        </mc:Choice>
        <mc:Fallback xmlns="">
          <p:sp>
            <p:nvSpPr>
              <p:cNvPr id="105" name="文本框 104">
                <a:extLst>
                  <a:ext uri="{FF2B5EF4-FFF2-40B4-BE49-F238E27FC236}">
                    <a16:creationId xmlns:a16="http://schemas.microsoft.com/office/drawing/2014/main" id="{4532B70F-1616-44C5-A960-BA5C36F1FD28}"/>
                  </a:ext>
                </a:extLst>
              </p:cNvPr>
              <p:cNvSpPr txBox="1">
                <a:spLocks noRot="1" noChangeAspect="1" noMove="1" noResize="1" noEditPoints="1" noAdjustHandles="1" noChangeArrowheads="1" noChangeShapeType="1" noTextEdit="1"/>
              </p:cNvSpPr>
              <p:nvPr/>
            </p:nvSpPr>
            <p:spPr>
              <a:xfrm>
                <a:off x="5547321" y="3250021"/>
                <a:ext cx="700448" cy="494879"/>
              </a:xfrm>
              <a:prstGeom prst="rect">
                <a:avLst/>
              </a:prstGeom>
              <a:blipFill>
                <a:blip r:embed="rId30"/>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0C3625CB-4CD8-4D6D-889B-E5BB1AF28AEF}"/>
                  </a:ext>
                </a:extLst>
              </p:cNvPr>
              <p:cNvSpPr txBox="1"/>
              <p:nvPr/>
            </p:nvSpPr>
            <p:spPr>
              <a:xfrm>
                <a:off x="5345133" y="4450451"/>
                <a:ext cx="721288" cy="494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𝟑</m:t>
                              </m:r>
                            </m:sub>
                          </m:sSub>
                        </m:sub>
                      </m:sSub>
                    </m:oMath>
                  </m:oMathPara>
                </a14:m>
                <a:endParaRPr lang="zh-CN" altLang="en-US" sz="2400" dirty="0"/>
              </a:p>
            </p:txBody>
          </p:sp>
        </mc:Choice>
        <mc:Fallback xmlns="">
          <p:sp>
            <p:nvSpPr>
              <p:cNvPr id="106" name="文本框 105">
                <a:extLst>
                  <a:ext uri="{FF2B5EF4-FFF2-40B4-BE49-F238E27FC236}">
                    <a16:creationId xmlns:a16="http://schemas.microsoft.com/office/drawing/2014/main" id="{0C3625CB-4CD8-4D6D-889B-E5BB1AF28AEF}"/>
                  </a:ext>
                </a:extLst>
              </p:cNvPr>
              <p:cNvSpPr txBox="1">
                <a:spLocks noRot="1" noChangeAspect="1" noMove="1" noResize="1" noEditPoints="1" noAdjustHandles="1" noChangeArrowheads="1" noChangeShapeType="1" noTextEdit="1"/>
              </p:cNvSpPr>
              <p:nvPr/>
            </p:nvSpPr>
            <p:spPr>
              <a:xfrm>
                <a:off x="5345133" y="4450451"/>
                <a:ext cx="721288" cy="494879"/>
              </a:xfrm>
              <a:prstGeom prst="rect">
                <a:avLst/>
              </a:prstGeom>
              <a:blipFill>
                <a:blip r:embed="rId31"/>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C9BF1DB-A98B-4FF8-8024-B48BA8A1D446}"/>
                  </a:ext>
                </a:extLst>
              </p:cNvPr>
              <p:cNvSpPr txBox="1"/>
              <p:nvPr/>
            </p:nvSpPr>
            <p:spPr>
              <a:xfrm>
                <a:off x="2962518" y="1634068"/>
                <a:ext cx="668388" cy="464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𝒐</m:t>
                          </m:r>
                        </m:e>
                        <m: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𝒓</m:t>
                              </m:r>
                            </m:e>
                            <m:sup>
                              <m:r>
                                <a:rPr lang="en-US" altLang="zh-CN" sz="2400" b="1" i="1" smtClean="0">
                                  <a:latin typeface="Cambria Math" panose="02040503050406030204" pitchFamily="18" charset="0"/>
                                </a:rPr>
                                <m:t>′</m:t>
                              </m:r>
                            </m:sup>
                          </m:sSup>
                        </m:sub>
                      </m:sSub>
                    </m:oMath>
                  </m:oMathPara>
                </a14:m>
                <a:endParaRPr lang="zh-CN" altLang="en-US" sz="2400" dirty="0"/>
              </a:p>
            </p:txBody>
          </p:sp>
        </mc:Choice>
        <mc:Fallback xmlns="">
          <p:sp>
            <p:nvSpPr>
              <p:cNvPr id="107" name="文本框 106">
                <a:extLst>
                  <a:ext uri="{FF2B5EF4-FFF2-40B4-BE49-F238E27FC236}">
                    <a16:creationId xmlns:a16="http://schemas.microsoft.com/office/drawing/2014/main" id="{AC9BF1DB-A98B-4FF8-8024-B48BA8A1D446}"/>
                  </a:ext>
                </a:extLst>
              </p:cNvPr>
              <p:cNvSpPr txBox="1">
                <a:spLocks noRot="1" noChangeAspect="1" noMove="1" noResize="1" noEditPoints="1" noAdjustHandles="1" noChangeArrowheads="1" noChangeShapeType="1" noTextEdit="1"/>
              </p:cNvSpPr>
              <p:nvPr/>
            </p:nvSpPr>
            <p:spPr>
              <a:xfrm>
                <a:off x="2962518" y="1634068"/>
                <a:ext cx="668388" cy="464166"/>
              </a:xfrm>
              <a:prstGeom prst="rect">
                <a:avLst/>
              </a:prstGeom>
              <a:blipFill>
                <a:blip r:embed="rId32"/>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7926A02A-43BD-4BE5-86C0-BD83B60740E1}"/>
                  </a:ext>
                </a:extLst>
              </p:cNvPr>
              <p:cNvSpPr txBox="1"/>
              <p:nvPr/>
            </p:nvSpPr>
            <p:spPr>
              <a:xfrm>
                <a:off x="4046636" y="3201125"/>
                <a:ext cx="689228" cy="464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𝒓</m:t>
                              </m:r>
                            </m:e>
                            <m:sup>
                              <m:r>
                                <a:rPr lang="en-US" altLang="zh-CN" sz="2400" b="1" i="1">
                                  <a:latin typeface="Cambria Math" panose="02040503050406030204" pitchFamily="18" charset="0"/>
                                </a:rPr>
                                <m:t>′</m:t>
                              </m:r>
                            </m:sup>
                          </m:sSup>
                        </m:sub>
                      </m:sSub>
                    </m:oMath>
                  </m:oMathPara>
                </a14:m>
                <a:endParaRPr lang="zh-CN" altLang="en-US" sz="2400" dirty="0"/>
              </a:p>
            </p:txBody>
          </p:sp>
        </mc:Choice>
        <mc:Fallback xmlns="">
          <p:sp>
            <p:nvSpPr>
              <p:cNvPr id="108" name="文本框 107">
                <a:extLst>
                  <a:ext uri="{FF2B5EF4-FFF2-40B4-BE49-F238E27FC236}">
                    <a16:creationId xmlns:a16="http://schemas.microsoft.com/office/drawing/2014/main" id="{7926A02A-43BD-4BE5-86C0-BD83B60740E1}"/>
                  </a:ext>
                </a:extLst>
              </p:cNvPr>
              <p:cNvSpPr txBox="1">
                <a:spLocks noRot="1" noChangeAspect="1" noMove="1" noResize="1" noEditPoints="1" noAdjustHandles="1" noChangeArrowheads="1" noChangeShapeType="1" noTextEdit="1"/>
              </p:cNvSpPr>
              <p:nvPr/>
            </p:nvSpPr>
            <p:spPr>
              <a:xfrm>
                <a:off x="4046636" y="3201125"/>
                <a:ext cx="689228" cy="464166"/>
              </a:xfrm>
              <a:prstGeom prst="rect">
                <a:avLst/>
              </a:prstGeom>
              <a:blipFill>
                <a:blip r:embed="rId33"/>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8436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B40E145-9E5E-4CE2-BEB8-3EACB82E8457}"/>
              </a:ext>
            </a:extLst>
          </p:cNvPr>
          <p:cNvSpPr/>
          <p:nvPr/>
        </p:nvSpPr>
        <p:spPr bwMode="auto">
          <a:xfrm>
            <a:off x="457200" y="1052736"/>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p:txBody>
          <a:bodyPr/>
          <a:lstStyle/>
          <a:p>
            <a:r>
              <a:rPr lang="en-US" altLang="zh-CN" dirty="0"/>
              <a:t>Problem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15</a:t>
            </a:fld>
            <a:endParaRPr lang="en-US" altLang="ko-K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099B65C-2697-43E0-AF91-7857BD4AA0A2}"/>
                  </a:ext>
                </a:extLst>
              </p:cNvPr>
              <p:cNvSpPr/>
              <p:nvPr/>
            </p:nvSpPr>
            <p:spPr bwMode="auto">
              <a:xfrm>
                <a:off x="765624" y="4468928"/>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all </a:t>
                </a: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1" name="矩形 10">
                <a:extLst>
                  <a:ext uri="{FF2B5EF4-FFF2-40B4-BE49-F238E27FC236}">
                    <a16:creationId xmlns:a16="http://schemas.microsoft.com/office/drawing/2014/main" id="{9099B65C-2697-43E0-AF91-7857BD4AA0A2}"/>
                  </a:ext>
                </a:extLst>
              </p:cNvPr>
              <p:cNvSpPr>
                <a:spLocks noRot="1" noChangeAspect="1" noMove="1" noResize="1" noEditPoints="1" noAdjustHandles="1" noChangeArrowheads="1" noChangeShapeType="1" noTextEdit="1"/>
              </p:cNvSpPr>
              <p:nvPr/>
            </p:nvSpPr>
            <p:spPr bwMode="auto">
              <a:xfrm>
                <a:off x="765624" y="4468928"/>
                <a:ext cx="3240360" cy="792088"/>
              </a:xfrm>
              <a:prstGeom prst="rect">
                <a:avLst/>
              </a:prstGeom>
              <a:blipFill>
                <a:blip r:embed="rId3"/>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4146337-DF95-49F2-A50E-1191591B360A}"/>
                  </a:ext>
                </a:extLst>
              </p:cNvPr>
              <p:cNvSpPr/>
              <p:nvPr/>
            </p:nvSpPr>
            <p:spPr bwMode="auto">
              <a:xfrm>
                <a:off x="765624" y="2884752"/>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Calculate objective and</a:t>
                </a:r>
              </a:p>
              <a:p>
                <a:pPr algn="ctr" eaLnBrk="1" hangingPunct="1"/>
                <a:r>
                  <a:rPr lang="en-US" altLang="zh-CN" sz="20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000" b="0" i="1">
                        <a:latin typeface="Cambria Math" panose="02040503050406030204" pitchFamily="18" charset="0"/>
                        <a:ea typeface="Arial Unicode MS" pitchFamily="50" charset="-127"/>
                        <a:cs typeface="Arial Unicode MS" pitchFamily="50" charset="-127"/>
                      </a:rPr>
                      <m:t>𝑂</m:t>
                    </m:r>
                    <m:r>
                      <a:rPr lang="en-US" altLang="zh-CN" sz="2000" b="0" i="1">
                        <a:latin typeface="Cambria Math" panose="02040503050406030204" pitchFamily="18" charset="0"/>
                        <a:ea typeface="Arial Unicode MS" pitchFamily="50" charset="-127"/>
                        <a:cs typeface="Arial Unicode MS" pitchFamily="50" charset="-127"/>
                      </a:rPr>
                      <m:t>(</m:t>
                    </m:r>
                    <m:r>
                      <a:rPr lang="en-US" altLang="zh-CN" sz="2000" b="0" i="1">
                        <a:latin typeface="Cambria Math" panose="02040503050406030204" pitchFamily="18" charset="0"/>
                        <a:ea typeface="Arial Unicode MS" pitchFamily="50" charset="-127"/>
                        <a:cs typeface="Arial Unicode MS" pitchFamily="50" charset="-127"/>
                      </a:rPr>
                      <m:t>𝑛</m:t>
                    </m:r>
                    <m:r>
                      <a:rPr lang="en-US" altLang="zh-CN" sz="2000" b="0" i="1">
                        <a:latin typeface="Cambria Math" panose="02040503050406030204" pitchFamily="18" charset="0"/>
                        <a:ea typeface="Arial Unicode MS" pitchFamily="50" charset="-127"/>
                        <a:cs typeface="Arial Unicode MS" pitchFamily="50" charset="-127"/>
                      </a:rPr>
                      <m:t>)</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12" name="矩形 11">
                <a:extLst>
                  <a:ext uri="{FF2B5EF4-FFF2-40B4-BE49-F238E27FC236}">
                    <a16:creationId xmlns:a16="http://schemas.microsoft.com/office/drawing/2014/main" id="{B4146337-DF95-49F2-A50E-1191591B360A}"/>
                  </a:ext>
                </a:extLst>
              </p:cNvPr>
              <p:cNvSpPr>
                <a:spLocks noRot="1" noChangeAspect="1" noMove="1" noResize="1" noEditPoints="1" noAdjustHandles="1" noChangeArrowheads="1" noChangeShapeType="1" noTextEdit="1"/>
              </p:cNvSpPr>
              <p:nvPr/>
            </p:nvSpPr>
            <p:spPr bwMode="auto">
              <a:xfrm>
                <a:off x="765624" y="2884752"/>
                <a:ext cx="3240360" cy="792088"/>
              </a:xfrm>
              <a:prstGeom prst="rect">
                <a:avLst/>
              </a:prstGeom>
              <a:blipFill>
                <a:blip r:embed="rId4"/>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BBD1B3D-CE88-4025-96F4-D5DD803FAD0B}"/>
                  </a:ext>
                </a:extLst>
              </p:cNvPr>
              <p:cNvSpPr/>
              <p:nvPr/>
            </p:nvSpPr>
            <p:spPr bwMode="auto">
              <a:xfrm>
                <a:off x="729620" y="1375337"/>
                <a:ext cx="3240360" cy="714375"/>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sSup>
                      <m:sSupPr>
                        <m:ctrlPr>
                          <a:rPr lang="en-US" altLang="zh-CN" sz="2000" b="0" i="1" smtClean="0">
                            <a:latin typeface="Cambria Math" panose="02040503050406030204" pitchFamily="18" charset="0"/>
                            <a:ea typeface="Arial Unicode MS" pitchFamily="50" charset="-127"/>
                            <a:cs typeface="Arial Unicode MS" pitchFamily="50" charset="-127"/>
                          </a:rPr>
                        </m:ctrlPr>
                      </m:sSupPr>
                      <m:e>
                        <m:r>
                          <a:rPr lang="en-US" altLang="zh-CN" sz="2000" b="0" i="1" smtClean="0">
                            <a:latin typeface="Cambria Math" panose="02040503050406030204" pitchFamily="18" charset="0"/>
                            <a:ea typeface="Arial Unicode MS" pitchFamily="50" charset="-127"/>
                            <a:cs typeface="Arial Unicode MS" pitchFamily="50" charset="-127"/>
                          </a:rPr>
                          <m:t>𝑛</m:t>
                        </m:r>
                      </m:e>
                      <m:sup>
                        <m:r>
                          <a:rPr lang="en-US" altLang="zh-CN" sz="2000" b="0" i="1" smtClean="0">
                            <a:latin typeface="Cambria Math" panose="02040503050406030204" pitchFamily="18" charset="0"/>
                            <a:ea typeface="Arial Unicode MS" pitchFamily="50" charset="-127"/>
                            <a:cs typeface="Arial Unicode MS" pitchFamily="50" charset="-127"/>
                          </a:rPr>
                          <m:t>3</m:t>
                        </m:r>
                      </m:sup>
                    </m:sSup>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5" name="矩形 14">
                <a:extLst>
                  <a:ext uri="{FF2B5EF4-FFF2-40B4-BE49-F238E27FC236}">
                    <a16:creationId xmlns:a16="http://schemas.microsoft.com/office/drawing/2014/main" id="{1BBD1B3D-CE88-4025-96F4-D5DD803FAD0B}"/>
                  </a:ext>
                </a:extLst>
              </p:cNvPr>
              <p:cNvSpPr>
                <a:spLocks noRot="1" noChangeAspect="1" noMove="1" noResize="1" noEditPoints="1" noAdjustHandles="1" noChangeArrowheads="1" noChangeShapeType="1" noTextEdit="1"/>
              </p:cNvSpPr>
              <p:nvPr/>
            </p:nvSpPr>
            <p:spPr bwMode="auto">
              <a:xfrm>
                <a:off x="729620" y="1375337"/>
                <a:ext cx="3240360" cy="714375"/>
              </a:xfrm>
              <a:prstGeom prst="rect">
                <a:avLst/>
              </a:prstGeom>
              <a:blipFill>
                <a:blip r:embed="rId5"/>
                <a:stretch>
                  <a:fillRect/>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5788F40B-87A9-40B6-8645-79DEA8395C42}"/>
              </a:ext>
            </a:extLst>
          </p:cNvPr>
          <p:cNvSpPr txBox="1"/>
          <p:nvPr/>
        </p:nvSpPr>
        <p:spPr>
          <a:xfrm>
            <a:off x="1288078" y="5662685"/>
            <a:ext cx="2520280" cy="400110"/>
          </a:xfrm>
          <a:prstGeom prst="rect">
            <a:avLst/>
          </a:prstGeom>
          <a:noFill/>
        </p:spPr>
        <p:txBody>
          <a:bodyPr wrap="square" rtlCol="0">
            <a:spAutoFit/>
          </a:bodyPr>
          <a:lstStyle/>
          <a:p>
            <a:r>
              <a:rPr lang="en-US" altLang="zh-CN" sz="2000" dirty="0"/>
              <a:t>Basic Algorithm</a:t>
            </a:r>
            <a:endParaRPr lang="zh-CN" altLang="en-US" sz="2000" dirty="0"/>
          </a:p>
        </p:txBody>
      </p:sp>
      <p:sp>
        <p:nvSpPr>
          <p:cNvPr id="13" name="矩形 12">
            <a:extLst>
              <a:ext uri="{FF2B5EF4-FFF2-40B4-BE49-F238E27FC236}">
                <a16:creationId xmlns:a16="http://schemas.microsoft.com/office/drawing/2014/main" id="{BC1E7634-5777-49B3-8892-FCAC96C827CD}"/>
              </a:ext>
            </a:extLst>
          </p:cNvPr>
          <p:cNvSpPr/>
          <p:nvPr/>
        </p:nvSpPr>
        <p:spPr>
          <a:xfrm>
            <a:off x="2063282" y="3800826"/>
            <a:ext cx="647934" cy="646331"/>
          </a:xfrm>
          <a:prstGeom prst="rect">
            <a:avLst/>
          </a:prstGeom>
        </p:spPr>
        <p:txBody>
          <a:bodyPr wrap="none">
            <a:spAutoFit/>
          </a:bodyPr>
          <a:lstStyle/>
          <a:p>
            <a:r>
              <a:rPr lang="en-US" altLang="zh-CN" sz="3600" dirty="0">
                <a:solidFill>
                  <a:srgbClr val="FF0000"/>
                </a:solidFill>
              </a:rPr>
              <a:t>×</a:t>
            </a:r>
            <a:endParaRPr lang="zh-CN" altLang="en-US" sz="3600" dirty="0">
              <a:solidFill>
                <a:srgbClr val="FF0000"/>
              </a:solidFill>
            </a:endParaRPr>
          </a:p>
        </p:txBody>
      </p:sp>
      <p:sp>
        <p:nvSpPr>
          <p:cNvPr id="14" name="矩形 13">
            <a:extLst>
              <a:ext uri="{FF2B5EF4-FFF2-40B4-BE49-F238E27FC236}">
                <a16:creationId xmlns:a16="http://schemas.microsoft.com/office/drawing/2014/main" id="{693499CB-E167-4CC6-A851-ED4393AE472F}"/>
              </a:ext>
            </a:extLst>
          </p:cNvPr>
          <p:cNvSpPr/>
          <p:nvPr/>
        </p:nvSpPr>
        <p:spPr>
          <a:xfrm rot="16200000">
            <a:off x="2143599" y="2179292"/>
            <a:ext cx="453970" cy="646331"/>
          </a:xfrm>
          <a:prstGeom prst="rect">
            <a:avLst/>
          </a:prstGeom>
        </p:spPr>
        <p:txBody>
          <a:bodyPr wrap="none">
            <a:spAutoFit/>
          </a:bodyPr>
          <a:lstStyle/>
          <a:p>
            <a:r>
              <a:rPr lang="en-US" altLang="zh-CN" sz="3600" dirty="0">
                <a:solidFill>
                  <a:srgbClr val="FF0000"/>
                </a:solidFill>
              </a:rPr>
              <a:t>=</a:t>
            </a:r>
            <a:endParaRPr lang="zh-CN" altLang="en-US" sz="3600" dirty="0">
              <a:solidFill>
                <a:srgbClr val="FF0000"/>
              </a:solidFill>
            </a:endParaRPr>
          </a:p>
        </p:txBody>
      </p:sp>
    </p:spTree>
    <p:extLst>
      <p:ext uri="{BB962C8B-B14F-4D97-AF65-F5344CB8AC3E}">
        <p14:creationId xmlns:p14="http://schemas.microsoft.com/office/powerpoint/2010/main" val="1007092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Goal</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16</a:t>
            </a:fld>
            <a:endParaRPr lang="en-US" altLang="ko-KR"/>
          </a:p>
        </p:txBody>
      </p:sp>
      <p:sp>
        <p:nvSpPr>
          <p:cNvPr id="18" name="矩形 17">
            <a:extLst>
              <a:ext uri="{FF2B5EF4-FFF2-40B4-BE49-F238E27FC236}">
                <a16:creationId xmlns:a16="http://schemas.microsoft.com/office/drawing/2014/main" id="{758C7113-8D78-423B-B6B4-C03837C3FAFB}"/>
              </a:ext>
            </a:extLst>
          </p:cNvPr>
          <p:cNvSpPr/>
          <p:nvPr/>
        </p:nvSpPr>
        <p:spPr bwMode="auto">
          <a:xfrm>
            <a:off x="4989066" y="1035027"/>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dirty="0">
                <a:latin typeface="Arial" charset="0"/>
                <a:ea typeface="Arial Unicode MS" pitchFamily="50" charset="-127"/>
                <a:cs typeface="Arial Unicode MS" pitchFamily="50" charset="-127"/>
              </a:rPr>
              <a:t>How to reduce the </a:t>
            </a:r>
          </a:p>
          <a:p>
            <a:pPr algn="ctr" eaLnBrk="1" hangingPunct="1"/>
            <a:r>
              <a:rPr lang="en-US" altLang="zh-CN" sz="2800" dirty="0">
                <a:latin typeface="Arial" charset="0"/>
                <a:ea typeface="Arial Unicode MS" pitchFamily="50" charset="-127"/>
                <a:cs typeface="Arial Unicode MS" pitchFamily="50" charset="-127"/>
              </a:rPr>
              <a:t>time complexity?</a:t>
            </a:r>
            <a:endParaRPr lang="zh-CN" altLang="en-US" sz="2800" dirty="0">
              <a:latin typeface="Arial"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7" name="箭头: 右 6">
            <a:extLst>
              <a:ext uri="{FF2B5EF4-FFF2-40B4-BE49-F238E27FC236}">
                <a16:creationId xmlns:a16="http://schemas.microsoft.com/office/drawing/2014/main" id="{9BF160E8-A90E-47AA-831C-BB3AAF6FFCD0}"/>
              </a:ext>
            </a:extLst>
          </p:cNvPr>
          <p:cNvSpPr/>
          <p:nvPr/>
        </p:nvSpPr>
        <p:spPr bwMode="auto">
          <a:xfrm>
            <a:off x="4456496" y="3429000"/>
            <a:ext cx="360042" cy="432048"/>
          </a:xfrm>
          <a:prstGeom prst="rightArrow">
            <a:avLst/>
          </a:prstGeom>
          <a:solidFill>
            <a:srgbClr val="00B0F0"/>
          </a:solidFill>
          <a:ln>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9FBDE2E-0F96-433E-BC7E-FA8219E9AA0E}"/>
                  </a:ext>
                </a:extLst>
              </p:cNvPr>
              <p:cNvSpPr/>
              <p:nvPr/>
            </p:nvSpPr>
            <p:spPr bwMode="auto">
              <a:xfrm>
                <a:off x="765624" y="4468928"/>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4" name="矩形 13">
                <a:extLst>
                  <a:ext uri="{FF2B5EF4-FFF2-40B4-BE49-F238E27FC236}">
                    <a16:creationId xmlns:a16="http://schemas.microsoft.com/office/drawing/2014/main" id="{29FBDE2E-0F96-433E-BC7E-FA8219E9AA0E}"/>
                  </a:ext>
                </a:extLst>
              </p:cNvPr>
              <p:cNvSpPr>
                <a:spLocks noRot="1" noChangeAspect="1" noMove="1" noResize="1" noEditPoints="1" noAdjustHandles="1" noChangeArrowheads="1" noChangeShapeType="1" noTextEdit="1"/>
              </p:cNvSpPr>
              <p:nvPr/>
            </p:nvSpPr>
            <p:spPr bwMode="auto">
              <a:xfrm>
                <a:off x="765624" y="4468928"/>
                <a:ext cx="3240360" cy="792088"/>
              </a:xfrm>
              <a:prstGeom prst="rect">
                <a:avLst/>
              </a:prstGeom>
              <a:blipFill>
                <a:blip r:embed="rId3"/>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08894302-B244-46E3-9771-26AFD9D9A7D0}"/>
                  </a:ext>
                </a:extLst>
              </p:cNvPr>
              <p:cNvSpPr/>
              <p:nvPr/>
            </p:nvSpPr>
            <p:spPr bwMode="auto">
              <a:xfrm>
                <a:off x="765624" y="2884752"/>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Calculate objective and</a:t>
                </a:r>
              </a:p>
              <a:p>
                <a:pPr algn="ctr" eaLnBrk="1" hangingPunct="1"/>
                <a:r>
                  <a:rPr lang="en-US" altLang="zh-CN" sz="20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000" b="0" i="1">
                        <a:latin typeface="Cambria Math" panose="02040503050406030204" pitchFamily="18" charset="0"/>
                        <a:ea typeface="Arial Unicode MS" pitchFamily="50" charset="-127"/>
                        <a:cs typeface="Arial Unicode MS" pitchFamily="50" charset="-127"/>
                      </a:rPr>
                      <m:t>𝑂</m:t>
                    </m:r>
                    <m:r>
                      <a:rPr lang="en-US" altLang="zh-CN" sz="2000" b="0" i="1">
                        <a:latin typeface="Cambria Math" panose="02040503050406030204" pitchFamily="18" charset="0"/>
                        <a:ea typeface="Arial Unicode MS" pitchFamily="50" charset="-127"/>
                        <a:cs typeface="Arial Unicode MS" pitchFamily="50" charset="-127"/>
                      </a:rPr>
                      <m:t>(</m:t>
                    </m:r>
                    <m:r>
                      <a:rPr lang="en-US" altLang="zh-CN" sz="2000" b="0" i="1">
                        <a:latin typeface="Cambria Math" panose="02040503050406030204" pitchFamily="18" charset="0"/>
                        <a:ea typeface="Arial Unicode MS" pitchFamily="50" charset="-127"/>
                        <a:cs typeface="Arial Unicode MS" pitchFamily="50" charset="-127"/>
                      </a:rPr>
                      <m:t>𝑛</m:t>
                    </m:r>
                    <m:r>
                      <a:rPr lang="en-US" altLang="zh-CN" sz="2000" b="0" i="1">
                        <a:latin typeface="Cambria Math" panose="02040503050406030204" pitchFamily="18" charset="0"/>
                        <a:ea typeface="Arial Unicode MS" pitchFamily="50" charset="-127"/>
                        <a:cs typeface="Arial Unicode MS" pitchFamily="50" charset="-127"/>
                      </a:rPr>
                      <m:t>)</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16" name="矩形 15">
                <a:extLst>
                  <a:ext uri="{FF2B5EF4-FFF2-40B4-BE49-F238E27FC236}">
                    <a16:creationId xmlns:a16="http://schemas.microsoft.com/office/drawing/2014/main" id="{08894302-B244-46E3-9771-26AFD9D9A7D0}"/>
                  </a:ext>
                </a:extLst>
              </p:cNvPr>
              <p:cNvSpPr>
                <a:spLocks noRot="1" noChangeAspect="1" noMove="1" noResize="1" noEditPoints="1" noAdjustHandles="1" noChangeArrowheads="1" noChangeShapeType="1" noTextEdit="1"/>
              </p:cNvSpPr>
              <p:nvPr/>
            </p:nvSpPr>
            <p:spPr bwMode="auto">
              <a:xfrm>
                <a:off x="765624" y="2884752"/>
                <a:ext cx="3240360" cy="792088"/>
              </a:xfrm>
              <a:prstGeom prst="rect">
                <a:avLst/>
              </a:prstGeom>
              <a:blipFill>
                <a:blip r:embed="rId4"/>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57AF5035-C70E-45A5-84F4-4D8A70B59344}"/>
                  </a:ext>
                </a:extLst>
              </p:cNvPr>
              <p:cNvSpPr/>
              <p:nvPr/>
            </p:nvSpPr>
            <p:spPr bwMode="auto">
              <a:xfrm>
                <a:off x="729620" y="1375337"/>
                <a:ext cx="3240360" cy="714375"/>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sSup>
                      <m:sSupPr>
                        <m:ctrlPr>
                          <a:rPr lang="en-US" altLang="zh-CN" sz="2000" b="0" i="1" smtClean="0">
                            <a:latin typeface="Cambria Math" panose="02040503050406030204" pitchFamily="18" charset="0"/>
                            <a:ea typeface="Arial Unicode MS" pitchFamily="50" charset="-127"/>
                            <a:cs typeface="Arial Unicode MS" pitchFamily="50" charset="-127"/>
                          </a:rPr>
                        </m:ctrlPr>
                      </m:sSupPr>
                      <m:e>
                        <m:r>
                          <a:rPr lang="en-US" altLang="zh-CN" sz="2000" b="0" i="1" smtClean="0">
                            <a:latin typeface="Cambria Math" panose="02040503050406030204" pitchFamily="18" charset="0"/>
                            <a:ea typeface="Arial Unicode MS" pitchFamily="50" charset="-127"/>
                            <a:cs typeface="Arial Unicode MS" pitchFamily="50" charset="-127"/>
                          </a:rPr>
                          <m:t>𝑛</m:t>
                        </m:r>
                      </m:e>
                      <m:sup>
                        <m:r>
                          <a:rPr lang="en-US" altLang="zh-CN" sz="2000" b="0" i="1" smtClean="0">
                            <a:latin typeface="Cambria Math" panose="02040503050406030204" pitchFamily="18" charset="0"/>
                            <a:ea typeface="Arial Unicode MS" pitchFamily="50" charset="-127"/>
                            <a:cs typeface="Arial Unicode MS" pitchFamily="50" charset="-127"/>
                          </a:rPr>
                          <m:t>3</m:t>
                        </m:r>
                      </m:sup>
                    </m:sSup>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矩形 18">
                <a:extLst>
                  <a:ext uri="{FF2B5EF4-FFF2-40B4-BE49-F238E27FC236}">
                    <a16:creationId xmlns:a16="http://schemas.microsoft.com/office/drawing/2014/main" id="{57AF5035-C70E-45A5-84F4-4D8A70B59344}"/>
                  </a:ext>
                </a:extLst>
              </p:cNvPr>
              <p:cNvSpPr>
                <a:spLocks noRot="1" noChangeAspect="1" noMove="1" noResize="1" noEditPoints="1" noAdjustHandles="1" noChangeArrowheads="1" noChangeShapeType="1" noTextEdit="1"/>
              </p:cNvSpPr>
              <p:nvPr/>
            </p:nvSpPr>
            <p:spPr bwMode="auto">
              <a:xfrm>
                <a:off x="729620" y="1375337"/>
                <a:ext cx="3240360" cy="714375"/>
              </a:xfrm>
              <a:prstGeom prst="rect">
                <a:avLst/>
              </a:prstGeom>
              <a:blipFill>
                <a:blip r:embed="rId5"/>
                <a:stretch>
                  <a:fillRect/>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4B1641EE-11E9-49E6-B016-6F59570E5413}"/>
              </a:ext>
            </a:extLst>
          </p:cNvPr>
          <p:cNvCxnSpPr/>
          <p:nvPr/>
        </p:nvCxnSpPr>
        <p:spPr bwMode="auto">
          <a:xfrm flipV="1">
            <a:off x="2385801" y="2236680"/>
            <a:ext cx="0" cy="504056"/>
          </a:xfrm>
          <a:prstGeom prst="straightConnector1">
            <a:avLst/>
          </a:prstGeom>
          <a:solidFill>
            <a:srgbClr val="C0C0C0">
              <a:alpha val="0"/>
            </a:srgbClr>
          </a:solidFill>
          <a:ln w="19050" cap="flat" cmpd="sng" algn="ctr">
            <a:solidFill>
              <a:srgbClr val="FF0000"/>
            </a:solidFill>
            <a:prstDash val="solid"/>
            <a:round/>
            <a:headEnd type="none" w="med" len="med"/>
            <a:tailEnd type="triangle"/>
          </a:ln>
          <a:effectLst/>
        </p:spPr>
      </p:cxnSp>
      <p:cxnSp>
        <p:nvCxnSpPr>
          <p:cNvPr id="21" name="直接箭头连接符 20">
            <a:extLst>
              <a:ext uri="{FF2B5EF4-FFF2-40B4-BE49-F238E27FC236}">
                <a16:creationId xmlns:a16="http://schemas.microsoft.com/office/drawing/2014/main" id="{8E4A1F68-141F-4768-86F6-4B4C15C4AE6C}"/>
              </a:ext>
            </a:extLst>
          </p:cNvPr>
          <p:cNvCxnSpPr/>
          <p:nvPr/>
        </p:nvCxnSpPr>
        <p:spPr bwMode="auto">
          <a:xfrm flipV="1">
            <a:off x="2406212" y="3820856"/>
            <a:ext cx="0" cy="504056"/>
          </a:xfrm>
          <a:prstGeom prst="straightConnector1">
            <a:avLst/>
          </a:prstGeom>
          <a:solidFill>
            <a:srgbClr val="C0C0C0">
              <a:alpha val="0"/>
            </a:srgbClr>
          </a:solidFill>
          <a:ln w="19050" cap="flat" cmpd="sng" algn="ctr">
            <a:solidFill>
              <a:srgbClr val="FF0000"/>
            </a:solidFill>
            <a:prstDash val="solid"/>
            <a:round/>
            <a:headEnd type="none" w="med" len="med"/>
            <a:tailEnd type="triangle"/>
          </a:ln>
          <a:effectLst/>
        </p:spPr>
      </p:cxnSp>
      <p:sp>
        <p:nvSpPr>
          <p:cNvPr id="22" name="矩形 21">
            <a:extLst>
              <a:ext uri="{FF2B5EF4-FFF2-40B4-BE49-F238E27FC236}">
                <a16:creationId xmlns:a16="http://schemas.microsoft.com/office/drawing/2014/main" id="{43AA477E-1BE5-4DE1-ADFB-9B6653EA58ED}"/>
              </a:ext>
            </a:extLst>
          </p:cNvPr>
          <p:cNvSpPr/>
          <p:nvPr/>
        </p:nvSpPr>
        <p:spPr bwMode="auto">
          <a:xfrm>
            <a:off x="457200" y="1052736"/>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4" name="矩形 23">
            <a:extLst>
              <a:ext uri="{FF2B5EF4-FFF2-40B4-BE49-F238E27FC236}">
                <a16:creationId xmlns:a16="http://schemas.microsoft.com/office/drawing/2014/main" id="{E318B173-626F-4EA0-A9B3-8F6FBFE6AD85}"/>
              </a:ext>
            </a:extLst>
          </p:cNvPr>
          <p:cNvSpPr/>
          <p:nvPr/>
        </p:nvSpPr>
        <p:spPr bwMode="auto">
          <a:xfrm>
            <a:off x="729620" y="1375337"/>
            <a:ext cx="3276364" cy="3880002"/>
          </a:xfrm>
          <a:prstGeom prst="rect">
            <a:avLst/>
          </a:prstGeom>
          <a:solidFill>
            <a:srgbClr val="FFFFFF"/>
          </a:solidFill>
          <a:ln w="19050">
            <a:solidFill>
              <a:srgbClr val="FF000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consuming </a:t>
            </a:r>
            <a:endParaRPr kumimoji="0" lang="zh-CN" altLang="en-US" sz="28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5" name="文本框 24">
            <a:extLst>
              <a:ext uri="{FF2B5EF4-FFF2-40B4-BE49-F238E27FC236}">
                <a16:creationId xmlns:a16="http://schemas.microsoft.com/office/drawing/2014/main" id="{8C879D22-1F0B-4305-96D8-9451EE57FCB6}"/>
              </a:ext>
            </a:extLst>
          </p:cNvPr>
          <p:cNvSpPr txBox="1"/>
          <p:nvPr/>
        </p:nvSpPr>
        <p:spPr>
          <a:xfrm>
            <a:off x="1288078" y="5662685"/>
            <a:ext cx="2520280" cy="400110"/>
          </a:xfrm>
          <a:prstGeom prst="rect">
            <a:avLst/>
          </a:prstGeom>
          <a:noFill/>
        </p:spPr>
        <p:txBody>
          <a:bodyPr wrap="square" rtlCol="0">
            <a:spAutoFit/>
          </a:bodyPr>
          <a:lstStyle/>
          <a:p>
            <a:r>
              <a:rPr lang="en-US" altLang="zh-CN" sz="2000" dirty="0"/>
              <a:t>Basic Algorithm</a:t>
            </a:r>
            <a:endParaRPr lang="zh-CN" altLang="en-US" sz="2000" dirty="0"/>
          </a:p>
        </p:txBody>
      </p:sp>
    </p:spTree>
    <p:extLst>
      <p:ext uri="{BB962C8B-B14F-4D97-AF65-F5344CB8AC3E}">
        <p14:creationId xmlns:p14="http://schemas.microsoft.com/office/powerpoint/2010/main" val="302553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t>Background</a:t>
            </a:r>
          </a:p>
          <a:p>
            <a:pPr eaLnBrk="1" hangingPunct="1">
              <a:spcBef>
                <a:spcPts val="1000"/>
              </a:spcBef>
              <a:spcAft>
                <a:spcPts val="2000"/>
              </a:spcAft>
            </a:pPr>
            <a:r>
              <a:rPr lang="en-US" altLang="zh-CN" sz="3200" dirty="0"/>
              <a:t>Problem Statement</a:t>
            </a:r>
          </a:p>
          <a:p>
            <a:pPr eaLnBrk="1" hangingPunct="1">
              <a:spcBef>
                <a:spcPts val="1000"/>
              </a:spcBef>
              <a:spcAft>
                <a:spcPts val="2000"/>
              </a:spcAft>
            </a:pPr>
            <a:r>
              <a:rPr lang="en-US" altLang="zh-CN" sz="3200" dirty="0">
                <a:solidFill>
                  <a:srgbClr val="FF0000"/>
                </a:solidFill>
              </a:rPr>
              <a:t>Partition-based Framework</a:t>
            </a:r>
          </a:p>
          <a:p>
            <a:pPr eaLnBrk="1" hangingPunct="1">
              <a:spcBef>
                <a:spcPts val="1000"/>
              </a:spcBef>
              <a:spcAft>
                <a:spcPts val="2000"/>
              </a:spcAft>
            </a:pPr>
            <a:r>
              <a:rPr lang="en-US" altLang="zh-CN" sz="3200" dirty="0"/>
              <a:t>Segment-based DP Algorithm</a:t>
            </a:r>
          </a:p>
          <a:p>
            <a:pPr eaLnBrk="1" hangingPunct="1">
              <a:spcBef>
                <a:spcPts val="1000"/>
              </a:spcBef>
              <a:spcAft>
                <a:spcPts val="2000"/>
              </a:spcAft>
            </a:pPr>
            <a:r>
              <a:rPr lang="en-US" altLang="zh-CN" sz="3200" dirty="0"/>
              <a:t>Experiments</a:t>
            </a:r>
          </a:p>
          <a:p>
            <a:pPr eaLnBrk="1" hangingPunct="1">
              <a:spcBef>
                <a:spcPts val="1000"/>
              </a:spcBef>
              <a:spcAft>
                <a:spcPts val="2000"/>
              </a:spcAft>
            </a:pPr>
            <a:r>
              <a:rPr lang="en-US" altLang="zh-CN" sz="3200" dirty="0"/>
              <a:t>Conclusion</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17</a:t>
            </a:fld>
            <a:endParaRPr lang="en-US" altLang="ko-KR"/>
          </a:p>
        </p:txBody>
      </p:sp>
    </p:spTree>
    <p:extLst>
      <p:ext uri="{BB962C8B-B14F-4D97-AF65-F5344CB8AC3E}">
        <p14:creationId xmlns:p14="http://schemas.microsoft.com/office/powerpoint/2010/main" val="204564138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257D241B-AF27-4F98-A988-DF24F5DC0B29}"/>
              </a:ext>
            </a:extLst>
          </p:cNvPr>
          <p:cNvSpPr/>
          <p:nvPr/>
        </p:nvSpPr>
        <p:spPr bwMode="auto">
          <a:xfrm>
            <a:off x="4989066" y="1035027"/>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34" name="矩形 33">
            <a:extLst>
              <a:ext uri="{FF2B5EF4-FFF2-40B4-BE49-F238E27FC236}">
                <a16:creationId xmlns:a16="http://schemas.microsoft.com/office/drawing/2014/main" id="{8F69C04F-D6CD-4365-AFF5-E28AE2003D74}"/>
              </a:ext>
            </a:extLst>
          </p:cNvPr>
          <p:cNvSpPr/>
          <p:nvPr/>
        </p:nvSpPr>
        <p:spPr bwMode="auto">
          <a:xfrm>
            <a:off x="457200" y="1052736"/>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a:xfrm>
            <a:off x="457200" y="122238"/>
            <a:ext cx="8229600" cy="714375"/>
          </a:xfrm>
        </p:spPr>
        <p:txBody>
          <a:bodyPr/>
          <a:lstStyle/>
          <a:p>
            <a:r>
              <a:rPr lang="en-US" altLang="zh-CN" dirty="0"/>
              <a:t>Partition-based Framework </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18</a:t>
            </a:fld>
            <a:endParaRPr lang="en-US" altLang="ko-K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26A4AD1-B4D1-4BD0-B9A8-83A8473C2C97}"/>
                  </a:ext>
                </a:extLst>
              </p:cNvPr>
              <p:cNvSpPr/>
              <p:nvPr/>
            </p:nvSpPr>
            <p:spPr bwMode="auto">
              <a:xfrm>
                <a:off x="5287388" y="2439776"/>
                <a:ext cx="3230125" cy="792088"/>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Calculate objective and</a:t>
                </a:r>
              </a:p>
              <a:p>
                <a:pPr algn="ctr" eaLnBrk="1" hangingPunct="1"/>
                <a:r>
                  <a:rPr lang="en-US" altLang="zh-CN" sz="20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000" b="0" i="1">
                        <a:latin typeface="Cambria Math" panose="02040503050406030204" pitchFamily="18" charset="0"/>
                        <a:ea typeface="Arial Unicode MS" pitchFamily="50" charset="-127"/>
                        <a:cs typeface="Arial Unicode MS" pitchFamily="50" charset="-127"/>
                      </a:rPr>
                      <m:t>𝑂</m:t>
                    </m:r>
                    <m:r>
                      <a:rPr lang="en-US" altLang="zh-CN" sz="2000" b="0" i="1">
                        <a:latin typeface="Cambria Math" panose="02040503050406030204" pitchFamily="18" charset="0"/>
                        <a:ea typeface="Arial Unicode MS" pitchFamily="50" charset="-127"/>
                        <a:cs typeface="Arial Unicode MS" pitchFamily="50" charset="-127"/>
                      </a:rPr>
                      <m:t>(1)</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12" name="矩形 11">
                <a:extLst>
                  <a:ext uri="{FF2B5EF4-FFF2-40B4-BE49-F238E27FC236}">
                    <a16:creationId xmlns:a16="http://schemas.microsoft.com/office/drawing/2014/main" id="{626A4AD1-B4D1-4BD0-B9A8-83A8473C2C97}"/>
                  </a:ext>
                </a:extLst>
              </p:cNvPr>
              <p:cNvSpPr>
                <a:spLocks noRot="1" noChangeAspect="1" noMove="1" noResize="1" noEditPoints="1" noAdjustHandles="1" noChangeArrowheads="1" noChangeShapeType="1" noTextEdit="1"/>
              </p:cNvSpPr>
              <p:nvPr/>
            </p:nvSpPr>
            <p:spPr bwMode="auto">
              <a:xfrm>
                <a:off x="5287388" y="2439776"/>
                <a:ext cx="3230125" cy="792088"/>
              </a:xfrm>
              <a:prstGeom prst="rect">
                <a:avLst/>
              </a:prstGeom>
              <a:blipFill>
                <a:blip r:embed="rId3"/>
                <a:stretch>
                  <a:fillRect b="-751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C88E216-DF12-4DF1-826B-090173DF2B00}"/>
                  </a:ext>
                </a:extLst>
              </p:cNvPr>
              <p:cNvSpPr/>
              <p:nvPr/>
            </p:nvSpPr>
            <p:spPr bwMode="auto">
              <a:xfrm>
                <a:off x="5282270" y="4929448"/>
                <a:ext cx="3240360" cy="581546"/>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Pre-processing in </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4" name="矩形 13">
                <a:extLst>
                  <a:ext uri="{FF2B5EF4-FFF2-40B4-BE49-F238E27FC236}">
                    <a16:creationId xmlns:a16="http://schemas.microsoft.com/office/drawing/2014/main" id="{CC88E216-DF12-4DF1-826B-090173DF2B00}"/>
                  </a:ext>
                </a:extLst>
              </p:cNvPr>
              <p:cNvSpPr>
                <a:spLocks noRot="1" noChangeAspect="1" noMove="1" noResize="1" noEditPoints="1" noAdjustHandles="1" noChangeArrowheads="1" noChangeShapeType="1" noTextEdit="1"/>
              </p:cNvSpPr>
              <p:nvPr/>
            </p:nvSpPr>
            <p:spPr bwMode="auto">
              <a:xfrm>
                <a:off x="5282270" y="4929448"/>
                <a:ext cx="3240360" cy="581546"/>
              </a:xfrm>
              <a:prstGeom prst="rect">
                <a:avLst/>
              </a:prstGeom>
              <a:blipFill>
                <a:blip r:embed="rId4"/>
                <a:stretch>
                  <a:fillRect b="-204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2AA57B7-B4D2-487D-9271-964298880828}"/>
                  </a:ext>
                </a:extLst>
              </p:cNvPr>
              <p:cNvSpPr/>
              <p:nvPr/>
            </p:nvSpPr>
            <p:spPr bwMode="auto">
              <a:xfrm>
                <a:off x="5282270" y="3684612"/>
                <a:ext cx="3240360" cy="792088"/>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 all</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7" name="矩形 26">
                <a:extLst>
                  <a:ext uri="{FF2B5EF4-FFF2-40B4-BE49-F238E27FC236}">
                    <a16:creationId xmlns:a16="http://schemas.microsoft.com/office/drawing/2014/main" id="{02AA57B7-B4D2-487D-9271-964298880828}"/>
                  </a:ext>
                </a:extLst>
              </p:cNvPr>
              <p:cNvSpPr>
                <a:spLocks noRot="1" noChangeAspect="1" noMove="1" noResize="1" noEditPoints="1" noAdjustHandles="1" noChangeArrowheads="1" noChangeShapeType="1" noTextEdit="1"/>
              </p:cNvSpPr>
              <p:nvPr/>
            </p:nvSpPr>
            <p:spPr bwMode="auto">
              <a:xfrm>
                <a:off x="5282270" y="3684612"/>
                <a:ext cx="3240360" cy="792088"/>
              </a:xfrm>
              <a:prstGeom prst="rect">
                <a:avLst/>
              </a:prstGeom>
              <a:blipFill>
                <a:blip r:embed="rId5"/>
                <a:stretch>
                  <a:fillRect b="-751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E05E180-AE58-4D4F-8077-C4DC7462D772}"/>
                  </a:ext>
                </a:extLst>
              </p:cNvPr>
              <p:cNvSpPr/>
              <p:nvPr/>
            </p:nvSpPr>
            <p:spPr bwMode="auto">
              <a:xfrm>
                <a:off x="5287388" y="1405481"/>
                <a:ext cx="3230125" cy="581547"/>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sSup>
                      <m:sSupPr>
                        <m:ctrlPr>
                          <a:rPr lang="en-US" altLang="zh-CN" sz="2000" b="0" i="1" smtClean="0">
                            <a:latin typeface="Cambria Math" panose="02040503050406030204" pitchFamily="18" charset="0"/>
                            <a:ea typeface="Arial Unicode MS" pitchFamily="50" charset="-127"/>
                            <a:cs typeface="Arial Unicode MS" pitchFamily="50" charset="-127"/>
                          </a:rPr>
                        </m:ctrlPr>
                      </m:sSupPr>
                      <m:e>
                        <m:r>
                          <a:rPr lang="en-US" altLang="zh-CN" sz="2000" b="0" i="1" smtClean="0">
                            <a:latin typeface="Cambria Math" panose="02040503050406030204" pitchFamily="18" charset="0"/>
                            <a:ea typeface="Arial Unicode MS" pitchFamily="50" charset="-127"/>
                            <a:cs typeface="Arial Unicode MS" pitchFamily="50" charset="-127"/>
                          </a:rPr>
                          <m:t>𝑛</m:t>
                        </m:r>
                      </m:e>
                      <m:sup>
                        <m:r>
                          <a:rPr lang="en-US" altLang="zh-CN" sz="2000" b="0" i="1" smtClean="0">
                            <a:latin typeface="Cambria Math" panose="02040503050406030204" pitchFamily="18" charset="0"/>
                            <a:ea typeface="Arial Unicode MS" pitchFamily="50" charset="-127"/>
                            <a:cs typeface="Arial Unicode MS" pitchFamily="50" charset="-127"/>
                          </a:rPr>
                          <m:t>2</m:t>
                        </m:r>
                      </m:sup>
                    </m:sSup>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8" name="矩形 27">
                <a:extLst>
                  <a:ext uri="{FF2B5EF4-FFF2-40B4-BE49-F238E27FC236}">
                    <a16:creationId xmlns:a16="http://schemas.microsoft.com/office/drawing/2014/main" id="{2E05E180-AE58-4D4F-8077-C4DC7462D772}"/>
                  </a:ext>
                </a:extLst>
              </p:cNvPr>
              <p:cNvSpPr>
                <a:spLocks noRot="1" noChangeAspect="1" noMove="1" noResize="1" noEditPoints="1" noAdjustHandles="1" noChangeArrowheads="1" noChangeShapeType="1" noTextEdit="1"/>
              </p:cNvSpPr>
              <p:nvPr/>
            </p:nvSpPr>
            <p:spPr bwMode="auto">
              <a:xfrm>
                <a:off x="5287388" y="1405481"/>
                <a:ext cx="3230125" cy="581547"/>
              </a:xfrm>
              <a:prstGeom prst="rect">
                <a:avLst/>
              </a:prstGeom>
              <a:blipFill>
                <a:blip r:embed="rId6"/>
                <a:stretch>
                  <a:fillRect b="-204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64C12D4F-20AA-4B30-A959-01FA45145BA6}"/>
                  </a:ext>
                </a:extLst>
              </p:cNvPr>
              <p:cNvSpPr/>
              <p:nvPr/>
            </p:nvSpPr>
            <p:spPr bwMode="auto">
              <a:xfrm>
                <a:off x="750404" y="4725144"/>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0" name="矩形 19">
                <a:extLst>
                  <a:ext uri="{FF2B5EF4-FFF2-40B4-BE49-F238E27FC236}">
                    <a16:creationId xmlns:a16="http://schemas.microsoft.com/office/drawing/2014/main" id="{64C12D4F-20AA-4B30-A959-01FA45145BA6}"/>
                  </a:ext>
                </a:extLst>
              </p:cNvPr>
              <p:cNvSpPr>
                <a:spLocks noRot="1" noChangeAspect="1" noMove="1" noResize="1" noEditPoints="1" noAdjustHandles="1" noChangeArrowheads="1" noChangeShapeType="1" noTextEdit="1"/>
              </p:cNvSpPr>
              <p:nvPr/>
            </p:nvSpPr>
            <p:spPr bwMode="auto">
              <a:xfrm>
                <a:off x="750404" y="4725144"/>
                <a:ext cx="3240360" cy="792088"/>
              </a:xfrm>
              <a:prstGeom prst="rect">
                <a:avLst/>
              </a:prstGeom>
              <a:blipFill>
                <a:blip r:embed="rId7"/>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1DEB6756-4EBC-4F3B-8F81-2C7ADE0FEBA0}"/>
                  </a:ext>
                </a:extLst>
              </p:cNvPr>
              <p:cNvSpPr/>
              <p:nvPr/>
            </p:nvSpPr>
            <p:spPr bwMode="auto">
              <a:xfrm>
                <a:off x="750404" y="2915204"/>
                <a:ext cx="3240360" cy="792088"/>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Calculate objective and</a:t>
                </a:r>
              </a:p>
              <a:p>
                <a:pPr algn="ctr" eaLnBrk="1" hangingPunct="1"/>
                <a:r>
                  <a:rPr lang="en-US" altLang="zh-CN" sz="20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000" b="0" i="1">
                        <a:latin typeface="Cambria Math" panose="02040503050406030204" pitchFamily="18" charset="0"/>
                        <a:ea typeface="Arial Unicode MS" pitchFamily="50" charset="-127"/>
                        <a:cs typeface="Arial Unicode MS" pitchFamily="50" charset="-127"/>
                      </a:rPr>
                      <m:t>𝑂</m:t>
                    </m:r>
                    <m:r>
                      <a:rPr lang="en-US" altLang="zh-CN" sz="2000" b="0" i="1">
                        <a:latin typeface="Cambria Math" panose="02040503050406030204" pitchFamily="18" charset="0"/>
                        <a:ea typeface="Arial Unicode MS" pitchFamily="50" charset="-127"/>
                        <a:cs typeface="Arial Unicode MS" pitchFamily="50" charset="-127"/>
                      </a:rPr>
                      <m:t>(</m:t>
                    </m:r>
                    <m:r>
                      <a:rPr lang="en-US" altLang="zh-CN" sz="2000" b="0" i="1">
                        <a:latin typeface="Cambria Math" panose="02040503050406030204" pitchFamily="18" charset="0"/>
                        <a:ea typeface="Arial Unicode MS" pitchFamily="50" charset="-127"/>
                        <a:cs typeface="Arial Unicode MS" pitchFamily="50" charset="-127"/>
                      </a:rPr>
                      <m:t>𝑛</m:t>
                    </m:r>
                    <m:r>
                      <a:rPr lang="en-US" altLang="zh-CN" sz="2000" b="0" i="1">
                        <a:latin typeface="Cambria Math" panose="02040503050406030204" pitchFamily="18" charset="0"/>
                        <a:ea typeface="Arial Unicode MS" pitchFamily="50" charset="-127"/>
                        <a:cs typeface="Arial Unicode MS" pitchFamily="50" charset="-127"/>
                      </a:rPr>
                      <m:t>)</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21" name="矩形 20">
                <a:extLst>
                  <a:ext uri="{FF2B5EF4-FFF2-40B4-BE49-F238E27FC236}">
                    <a16:creationId xmlns:a16="http://schemas.microsoft.com/office/drawing/2014/main" id="{1DEB6756-4EBC-4F3B-8F81-2C7ADE0FEBA0}"/>
                  </a:ext>
                </a:extLst>
              </p:cNvPr>
              <p:cNvSpPr>
                <a:spLocks noRot="1" noChangeAspect="1" noMove="1" noResize="1" noEditPoints="1" noAdjustHandles="1" noChangeArrowheads="1" noChangeShapeType="1" noTextEdit="1"/>
              </p:cNvSpPr>
              <p:nvPr/>
            </p:nvSpPr>
            <p:spPr bwMode="auto">
              <a:xfrm>
                <a:off x="750404" y="2915204"/>
                <a:ext cx="3240360" cy="792088"/>
              </a:xfrm>
              <a:prstGeom prst="rect">
                <a:avLst/>
              </a:prstGeom>
              <a:blipFill>
                <a:blip r:embed="rId8"/>
                <a:stretch>
                  <a:fillRect b="-7519"/>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CD89D1C-1A3F-477F-A9A4-F16F118A4CFC}"/>
                  </a:ext>
                </a:extLst>
              </p:cNvPr>
              <p:cNvSpPr/>
              <p:nvPr/>
            </p:nvSpPr>
            <p:spPr bwMode="auto">
              <a:xfrm>
                <a:off x="750404" y="1375337"/>
                <a:ext cx="3240360" cy="714375"/>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sSup>
                      <m:sSupPr>
                        <m:ctrlPr>
                          <a:rPr lang="en-US" altLang="zh-CN" sz="2000" b="0" i="1" smtClean="0">
                            <a:latin typeface="Cambria Math" panose="02040503050406030204" pitchFamily="18" charset="0"/>
                            <a:ea typeface="Arial Unicode MS" pitchFamily="50" charset="-127"/>
                            <a:cs typeface="Arial Unicode MS" pitchFamily="50" charset="-127"/>
                          </a:rPr>
                        </m:ctrlPr>
                      </m:sSupPr>
                      <m:e>
                        <m:r>
                          <a:rPr lang="en-US" altLang="zh-CN" sz="2000" b="0" i="1" smtClean="0">
                            <a:latin typeface="Cambria Math" panose="02040503050406030204" pitchFamily="18" charset="0"/>
                            <a:ea typeface="Arial Unicode MS" pitchFamily="50" charset="-127"/>
                            <a:cs typeface="Arial Unicode MS" pitchFamily="50" charset="-127"/>
                          </a:rPr>
                          <m:t>𝑛</m:t>
                        </m:r>
                      </m:e>
                      <m:sup>
                        <m:r>
                          <a:rPr lang="en-US" altLang="zh-CN" sz="2000" b="0" i="1" smtClean="0">
                            <a:latin typeface="Cambria Math" panose="02040503050406030204" pitchFamily="18" charset="0"/>
                            <a:ea typeface="Arial Unicode MS" pitchFamily="50" charset="-127"/>
                            <a:cs typeface="Arial Unicode MS" pitchFamily="50" charset="-127"/>
                          </a:rPr>
                          <m:t>3</m:t>
                        </m:r>
                      </m:sup>
                    </m:sSup>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2" name="矩形 21">
                <a:extLst>
                  <a:ext uri="{FF2B5EF4-FFF2-40B4-BE49-F238E27FC236}">
                    <a16:creationId xmlns:a16="http://schemas.microsoft.com/office/drawing/2014/main" id="{BCD89D1C-1A3F-477F-A9A4-F16F118A4CFC}"/>
                  </a:ext>
                </a:extLst>
              </p:cNvPr>
              <p:cNvSpPr>
                <a:spLocks noRot="1" noChangeAspect="1" noMove="1" noResize="1" noEditPoints="1" noAdjustHandles="1" noChangeArrowheads="1" noChangeShapeType="1" noTextEdit="1"/>
              </p:cNvSpPr>
              <p:nvPr/>
            </p:nvSpPr>
            <p:spPr bwMode="auto">
              <a:xfrm>
                <a:off x="750404" y="1375337"/>
                <a:ext cx="3240360" cy="714375"/>
              </a:xfrm>
              <a:prstGeom prst="rect">
                <a:avLst/>
              </a:prstGeom>
              <a:blipFill>
                <a:blip r:embed="rId9"/>
                <a:stretch>
                  <a:fillRect/>
                </a:stretch>
              </a:blipFill>
              <a:ln w="19050"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803EC01A-DC47-427E-B30D-6B82AE3CD221}"/>
              </a:ext>
            </a:extLst>
          </p:cNvPr>
          <p:cNvSpPr txBox="1"/>
          <p:nvPr/>
        </p:nvSpPr>
        <p:spPr>
          <a:xfrm>
            <a:off x="1110444" y="5662685"/>
            <a:ext cx="2520280" cy="400110"/>
          </a:xfrm>
          <a:prstGeom prst="rect">
            <a:avLst/>
          </a:prstGeom>
          <a:noFill/>
        </p:spPr>
        <p:txBody>
          <a:bodyPr wrap="square" rtlCol="0">
            <a:spAutoFit/>
          </a:bodyPr>
          <a:lstStyle/>
          <a:p>
            <a:pPr algn="ctr"/>
            <a:r>
              <a:rPr lang="en-US" altLang="zh-CN" sz="2000" dirty="0"/>
              <a:t>Basic Algorithm</a:t>
            </a:r>
            <a:endParaRPr lang="zh-CN" altLang="en-US" sz="2000" dirty="0"/>
          </a:p>
        </p:txBody>
      </p:sp>
      <p:sp>
        <p:nvSpPr>
          <p:cNvPr id="8" name="矩形 7">
            <a:extLst>
              <a:ext uri="{FF2B5EF4-FFF2-40B4-BE49-F238E27FC236}">
                <a16:creationId xmlns:a16="http://schemas.microsoft.com/office/drawing/2014/main" id="{F3D941B4-53F9-4A6D-A96B-8AF5924930EA}"/>
              </a:ext>
            </a:extLst>
          </p:cNvPr>
          <p:cNvSpPr/>
          <p:nvPr/>
        </p:nvSpPr>
        <p:spPr>
          <a:xfrm>
            <a:off x="5122956" y="5662685"/>
            <a:ext cx="3558988" cy="400110"/>
          </a:xfrm>
          <a:prstGeom prst="rect">
            <a:avLst/>
          </a:prstGeom>
        </p:spPr>
        <p:txBody>
          <a:bodyPr wrap="none">
            <a:spAutoFit/>
          </a:bodyPr>
          <a:lstStyle/>
          <a:p>
            <a:r>
              <a:rPr lang="en-US" altLang="zh-CN" sz="2000" dirty="0"/>
              <a:t>Partition-based Framework </a:t>
            </a:r>
            <a:endParaRPr lang="zh-CN" altLang="en-US" sz="2000" dirty="0"/>
          </a:p>
        </p:txBody>
      </p:sp>
      <p:sp>
        <p:nvSpPr>
          <p:cNvPr id="43" name="箭头: 右 42">
            <a:extLst>
              <a:ext uri="{FF2B5EF4-FFF2-40B4-BE49-F238E27FC236}">
                <a16:creationId xmlns:a16="http://schemas.microsoft.com/office/drawing/2014/main" id="{0E5B567E-550C-4914-BA22-B6E2D2760B2A}"/>
              </a:ext>
            </a:extLst>
          </p:cNvPr>
          <p:cNvSpPr/>
          <p:nvPr/>
        </p:nvSpPr>
        <p:spPr bwMode="auto">
          <a:xfrm>
            <a:off x="4456496" y="3429000"/>
            <a:ext cx="360042" cy="432048"/>
          </a:xfrm>
          <a:prstGeom prst="rightArrow">
            <a:avLst/>
          </a:prstGeom>
          <a:solidFill>
            <a:srgbClr val="00B0F0"/>
          </a:solidFill>
          <a:ln>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矩形 5">
            <a:extLst>
              <a:ext uri="{FF2B5EF4-FFF2-40B4-BE49-F238E27FC236}">
                <a16:creationId xmlns:a16="http://schemas.microsoft.com/office/drawing/2014/main" id="{19C2ED1B-7142-492B-A74C-DE0CBF01BD41}"/>
              </a:ext>
            </a:extLst>
          </p:cNvPr>
          <p:cNvSpPr/>
          <p:nvPr/>
        </p:nvSpPr>
        <p:spPr>
          <a:xfrm>
            <a:off x="2046617" y="3893053"/>
            <a:ext cx="647934" cy="646331"/>
          </a:xfrm>
          <a:prstGeom prst="rect">
            <a:avLst/>
          </a:prstGeom>
        </p:spPr>
        <p:txBody>
          <a:bodyPr wrap="none">
            <a:spAutoFit/>
          </a:bodyPr>
          <a:lstStyle/>
          <a:p>
            <a:r>
              <a:rPr lang="en-US" altLang="zh-CN" sz="3600" dirty="0">
                <a:solidFill>
                  <a:srgbClr val="FF0000"/>
                </a:solidFill>
              </a:rPr>
              <a:t>×</a:t>
            </a:r>
            <a:endParaRPr lang="zh-CN" altLang="en-US" sz="3600" dirty="0">
              <a:solidFill>
                <a:srgbClr val="FF0000"/>
              </a:solidFill>
            </a:endParaRPr>
          </a:p>
        </p:txBody>
      </p:sp>
      <p:sp>
        <p:nvSpPr>
          <p:cNvPr id="26" name="矩形 25">
            <a:extLst>
              <a:ext uri="{FF2B5EF4-FFF2-40B4-BE49-F238E27FC236}">
                <a16:creationId xmlns:a16="http://schemas.microsoft.com/office/drawing/2014/main" id="{45160CF1-B6D5-422A-B6C7-330FE643E411}"/>
              </a:ext>
            </a:extLst>
          </p:cNvPr>
          <p:cNvSpPr/>
          <p:nvPr/>
        </p:nvSpPr>
        <p:spPr>
          <a:xfrm>
            <a:off x="6492376" y="4443075"/>
            <a:ext cx="820148" cy="523220"/>
          </a:xfrm>
          <a:prstGeom prst="rect">
            <a:avLst/>
          </a:prstGeom>
        </p:spPr>
        <p:txBody>
          <a:bodyPr wrap="square" anchor="ctr" anchorCtr="0">
            <a:spAutoFit/>
          </a:bodyPr>
          <a:lstStyle/>
          <a:p>
            <a:pPr algn="ctr"/>
            <a:r>
              <a:rPr lang="zh-CN" altLang="en-US" sz="2800" dirty="0">
                <a:solidFill>
                  <a:srgbClr val="00B0F0"/>
                </a:solidFill>
              </a:rPr>
              <a:t>＋</a:t>
            </a:r>
          </a:p>
        </p:txBody>
      </p:sp>
      <p:sp>
        <p:nvSpPr>
          <p:cNvPr id="29" name="矩形 28">
            <a:extLst>
              <a:ext uri="{FF2B5EF4-FFF2-40B4-BE49-F238E27FC236}">
                <a16:creationId xmlns:a16="http://schemas.microsoft.com/office/drawing/2014/main" id="{97A1723F-5A62-44CD-B43E-52847AF9B5A1}"/>
              </a:ext>
            </a:extLst>
          </p:cNvPr>
          <p:cNvSpPr/>
          <p:nvPr/>
        </p:nvSpPr>
        <p:spPr>
          <a:xfrm>
            <a:off x="6578483" y="3150483"/>
            <a:ext cx="647934"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30" name="矩形 29">
            <a:extLst>
              <a:ext uri="{FF2B5EF4-FFF2-40B4-BE49-F238E27FC236}">
                <a16:creationId xmlns:a16="http://schemas.microsoft.com/office/drawing/2014/main" id="{F0B87328-0F4A-4958-8531-D2853FDA2789}"/>
              </a:ext>
            </a:extLst>
          </p:cNvPr>
          <p:cNvSpPr/>
          <p:nvPr/>
        </p:nvSpPr>
        <p:spPr>
          <a:xfrm rot="16200000">
            <a:off x="6675465" y="1925560"/>
            <a:ext cx="453970"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31" name="矩形 30">
            <a:extLst>
              <a:ext uri="{FF2B5EF4-FFF2-40B4-BE49-F238E27FC236}">
                <a16:creationId xmlns:a16="http://schemas.microsoft.com/office/drawing/2014/main" id="{579BC5BA-A44F-4982-A134-EBF2B136C8C0}"/>
              </a:ext>
            </a:extLst>
          </p:cNvPr>
          <p:cNvSpPr/>
          <p:nvPr/>
        </p:nvSpPr>
        <p:spPr>
          <a:xfrm rot="16200000">
            <a:off x="2143599" y="2179292"/>
            <a:ext cx="453970" cy="646331"/>
          </a:xfrm>
          <a:prstGeom prst="rect">
            <a:avLst/>
          </a:prstGeom>
        </p:spPr>
        <p:txBody>
          <a:bodyPr wrap="none">
            <a:spAutoFit/>
          </a:bodyPr>
          <a:lstStyle/>
          <a:p>
            <a:r>
              <a:rPr lang="en-US" altLang="zh-CN" sz="3600" dirty="0">
                <a:solidFill>
                  <a:srgbClr val="FF0000"/>
                </a:solidFill>
              </a:rPr>
              <a:t>=</a:t>
            </a:r>
            <a:endParaRPr lang="zh-CN" altLang="en-US" sz="3600" dirty="0">
              <a:solidFill>
                <a:srgbClr val="FF0000"/>
              </a:solidFill>
            </a:endParaRPr>
          </a:p>
        </p:txBody>
      </p:sp>
    </p:spTree>
    <p:extLst>
      <p:ext uri="{BB962C8B-B14F-4D97-AF65-F5344CB8AC3E}">
        <p14:creationId xmlns:p14="http://schemas.microsoft.com/office/powerpoint/2010/main" val="307678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altLang="zh-CN" dirty="0"/>
                  <a:t>Insertion</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2519" t="-11111" b="-3504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19</a:t>
            </a:fld>
            <a:endParaRPr lang="en-US" altLang="ko-KR"/>
          </a:p>
        </p:txBody>
      </p:sp>
      <p:pic>
        <p:nvPicPr>
          <p:cNvPr id="6" name="图片 5">
            <a:extLst>
              <a:ext uri="{FF2B5EF4-FFF2-40B4-BE49-F238E27FC236}">
                <a16:creationId xmlns:a16="http://schemas.microsoft.com/office/drawing/2014/main" id="{CBEFD39B-D86F-4641-85B6-B7C80B9B28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9672" y="2924944"/>
            <a:ext cx="6177003" cy="1728192"/>
          </a:xfrm>
          <a:prstGeom prst="rect">
            <a:avLst/>
          </a:prstGeom>
        </p:spPr>
      </p:pic>
      <mc:AlternateContent xmlns:mc="http://schemas.openxmlformats.org/markup-compatibility/2006" xmlns:a14="http://schemas.microsoft.com/office/drawing/2010/main">
        <mc:Choice Requires="a14">
          <p:sp>
            <p:nvSpPr>
              <p:cNvPr id="62" name="对话气泡: 矩形 61">
                <a:extLst>
                  <a:ext uri="{FF2B5EF4-FFF2-40B4-BE49-F238E27FC236}">
                    <a16:creationId xmlns:a16="http://schemas.microsoft.com/office/drawing/2014/main" id="{AE494C7B-2EDD-4CB0-A2F8-817B9FE69760}"/>
                  </a:ext>
                </a:extLst>
              </p:cNvPr>
              <p:cNvSpPr/>
              <p:nvPr/>
            </p:nvSpPr>
            <p:spPr bwMode="auto">
              <a:xfrm>
                <a:off x="2843808" y="1628800"/>
                <a:ext cx="2497589" cy="706233"/>
              </a:xfrm>
              <a:prstGeom prst="wedgeRectCallout">
                <a:avLst>
                  <a:gd name="adj1" fmla="val -634"/>
                  <a:gd name="adj2" fmla="val 10796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800" b="0" u="none" strike="noStrike" cap="none" normalizeH="0" baseline="0" dirty="0">
                    <a:ln>
                      <a:noFill/>
                    </a:ln>
                    <a:solidFill>
                      <a:schemeClr val="tx1"/>
                    </a:solidFill>
                    <a:effectLst/>
                    <a:ea typeface="Arial Unicode MS" pitchFamily="50" charset="-127"/>
                    <a:cs typeface="Arial Unicode MS" pitchFamily="50" charset="-127"/>
                  </a:rPr>
                  <a:t>insertion</a:t>
                </a:r>
                <a14:m>
                  <m:oMath xmlns:m="http://schemas.openxmlformats.org/officeDocument/2006/math">
                    <m:r>
                      <a:rPr kumimoji="0" lang="en-US" altLang="zh-CN" sz="28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lang="en-US" altLang="zh-CN" sz="2800" b="0" i="1" dirty="0" err="1">
                        <a:solidFill>
                          <a:schemeClr val="tx1"/>
                        </a:solidFill>
                        <a:latin typeface="Cambria Math" panose="02040503050406030204" pitchFamily="18" charset="0"/>
                        <a:ea typeface="Arial Unicode MS" pitchFamily="50" charset="-127"/>
                        <a:cs typeface="Arial Unicode MS" pitchFamily="50" charset="-127"/>
                      </a:rPr>
                      <m:t>𝑖</m:t>
                    </m:r>
                    <m:r>
                      <a:rPr kumimoji="0" lang="en-US" altLang="zh-CN" sz="2800" b="0" i="1" u="none" strike="noStrike" cap="none" normalizeH="0" baseline="0" dirty="0" err="1"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2800" b="0" i="1" u="none" strike="noStrike" cap="none" normalizeH="0" baseline="0" dirty="0" err="1"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r>
                      <a:rPr kumimoji="0" lang="en-US" altLang="zh-CN" sz="28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en-US" altLang="zh-CN" sz="28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2" name="对话气泡: 矩形 61">
                <a:extLst>
                  <a:ext uri="{FF2B5EF4-FFF2-40B4-BE49-F238E27FC236}">
                    <a16:creationId xmlns:a16="http://schemas.microsoft.com/office/drawing/2014/main" id="{AE494C7B-2EDD-4CB0-A2F8-817B9FE69760}"/>
                  </a:ext>
                </a:extLst>
              </p:cNvPr>
              <p:cNvSpPr>
                <a:spLocks noRot="1" noChangeAspect="1" noMove="1" noResize="1" noEditPoints="1" noAdjustHandles="1" noChangeArrowheads="1" noChangeShapeType="1" noTextEdit="1"/>
              </p:cNvSpPr>
              <p:nvPr/>
            </p:nvSpPr>
            <p:spPr bwMode="auto">
              <a:xfrm>
                <a:off x="2843808" y="1628800"/>
                <a:ext cx="2497589" cy="706233"/>
              </a:xfrm>
              <a:prstGeom prst="wedgeRectCallout">
                <a:avLst>
                  <a:gd name="adj1" fmla="val -634"/>
                  <a:gd name="adj2" fmla="val 107961"/>
                </a:avLst>
              </a:prstGeom>
              <a:blipFill>
                <a:blip r:embed="rId5"/>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对话气泡: 矩形 62">
                <a:extLst>
                  <a:ext uri="{FF2B5EF4-FFF2-40B4-BE49-F238E27FC236}">
                    <a16:creationId xmlns:a16="http://schemas.microsoft.com/office/drawing/2014/main" id="{70FFCA0C-2E69-46E4-99DB-45595B8D69AB}"/>
                  </a:ext>
                </a:extLst>
              </p:cNvPr>
              <p:cNvSpPr/>
              <p:nvPr/>
            </p:nvSpPr>
            <p:spPr bwMode="auto">
              <a:xfrm>
                <a:off x="1835697" y="5351133"/>
                <a:ext cx="2437366" cy="562217"/>
              </a:xfrm>
              <a:prstGeom prst="wedgeRectCallout">
                <a:avLst>
                  <a:gd name="adj1" fmla="val 39341"/>
                  <a:gd name="adj2" fmla="val -139763"/>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ea typeface="Arial Unicode MS" pitchFamily="50" charset="-127"/>
                    <a:cs typeface="Arial Unicode MS" pitchFamily="50" charset="-127"/>
                  </a:rPr>
                  <a:t>i</a:t>
                </a:r>
                <a:r>
                  <a:rPr kumimoji="0" lang="en-US" altLang="zh-CN" sz="2400" b="0" u="none" strike="noStrike" cap="none" normalizeH="0" baseline="0" dirty="0">
                    <a:ln>
                      <a:noFill/>
                    </a:ln>
                    <a:solidFill>
                      <a:schemeClr val="tx1"/>
                    </a:solidFill>
                    <a:effectLst/>
                    <a:ea typeface="Arial Unicode MS" pitchFamily="50" charset="-127"/>
                    <a:cs typeface="Arial Unicode MS" pitchFamily="50" charset="-127"/>
                  </a:rPr>
                  <a:t>nsert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𝑜</m:t>
                        </m:r>
                      </m:e>
                      <m:sub>
                        <m:sSup>
                          <m:sSup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𝑟</m:t>
                            </m:r>
                          </m:e>
                          <m:sup>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sub>
                    </m:sSub>
                  </m:oMath>
                </a14:m>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after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𝑙</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𝑖</m:t>
                        </m:r>
                      </m:sub>
                    </m:sSub>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3" name="对话气泡: 矩形 62">
                <a:extLst>
                  <a:ext uri="{FF2B5EF4-FFF2-40B4-BE49-F238E27FC236}">
                    <a16:creationId xmlns:a16="http://schemas.microsoft.com/office/drawing/2014/main" id="{70FFCA0C-2E69-46E4-99DB-45595B8D69AB}"/>
                  </a:ext>
                </a:extLst>
              </p:cNvPr>
              <p:cNvSpPr>
                <a:spLocks noRot="1" noChangeAspect="1" noMove="1" noResize="1" noEditPoints="1" noAdjustHandles="1" noChangeArrowheads="1" noChangeShapeType="1" noTextEdit="1"/>
              </p:cNvSpPr>
              <p:nvPr/>
            </p:nvSpPr>
            <p:spPr bwMode="auto">
              <a:xfrm>
                <a:off x="1835697" y="5351133"/>
                <a:ext cx="2437366" cy="562217"/>
              </a:xfrm>
              <a:prstGeom prst="wedgeRectCallout">
                <a:avLst>
                  <a:gd name="adj1" fmla="val 39341"/>
                  <a:gd name="adj2" fmla="val -139763"/>
                </a:avLst>
              </a:prstGeom>
              <a:blipFill>
                <a:blip r:embed="rId6"/>
                <a:stretch>
                  <a:fillRect l="-1485" b="-6704"/>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对话气泡: 矩形 63">
                <a:extLst>
                  <a:ext uri="{FF2B5EF4-FFF2-40B4-BE49-F238E27FC236}">
                    <a16:creationId xmlns:a16="http://schemas.microsoft.com/office/drawing/2014/main" id="{CE0E9A77-7389-4737-A435-5166F310C85C}"/>
                  </a:ext>
                </a:extLst>
              </p:cNvPr>
              <p:cNvSpPr/>
              <p:nvPr/>
            </p:nvSpPr>
            <p:spPr bwMode="auto">
              <a:xfrm>
                <a:off x="5903709" y="5373216"/>
                <a:ext cx="2437366" cy="562217"/>
              </a:xfrm>
              <a:prstGeom prst="wedgeRectCallout">
                <a:avLst>
                  <a:gd name="adj1" fmla="val -36821"/>
                  <a:gd name="adj2" fmla="val -13801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insert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𝑑</m:t>
                        </m:r>
                      </m:e>
                      <m:sub>
                        <m:sSup>
                          <m:sSup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𝑟</m:t>
                            </m:r>
                          </m:e>
                          <m:sup>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sub>
                    </m:sSub>
                  </m:oMath>
                </a14:m>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after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𝑙</m:t>
                        </m:r>
                      </m:e>
                      <m:sub>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sub>
                    </m:sSub>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4" name="对话气泡: 矩形 63">
                <a:extLst>
                  <a:ext uri="{FF2B5EF4-FFF2-40B4-BE49-F238E27FC236}">
                    <a16:creationId xmlns:a16="http://schemas.microsoft.com/office/drawing/2014/main" id="{CE0E9A77-7389-4737-A435-5166F310C85C}"/>
                  </a:ext>
                </a:extLst>
              </p:cNvPr>
              <p:cNvSpPr>
                <a:spLocks noRot="1" noChangeAspect="1" noMove="1" noResize="1" noEditPoints="1" noAdjustHandles="1" noChangeArrowheads="1" noChangeShapeType="1" noTextEdit="1"/>
              </p:cNvSpPr>
              <p:nvPr/>
            </p:nvSpPr>
            <p:spPr bwMode="auto">
              <a:xfrm>
                <a:off x="5903709" y="5373216"/>
                <a:ext cx="2437366" cy="562217"/>
              </a:xfrm>
              <a:prstGeom prst="wedgeRectCallout">
                <a:avLst>
                  <a:gd name="adj1" fmla="val -36821"/>
                  <a:gd name="adj2" fmla="val -138014"/>
                </a:avLst>
              </a:prstGeom>
              <a:blipFill>
                <a:blip r:embed="rId7"/>
                <a:stretch>
                  <a:fillRect l="-1733" b="-5028"/>
                </a:stretch>
              </a:blipFill>
              <a:ln>
                <a:solidFill>
                  <a:srgbClr val="FFC000"/>
                </a:solidFill>
                <a:headEnd type="none" w="med" len="med"/>
                <a:tailEnd type="none" w="med" len="med"/>
              </a:ln>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EF1DAA15-5D47-4883-857B-429DE60F63CA}"/>
              </a:ext>
            </a:extLst>
          </p:cNvPr>
          <p:cNvSpPr/>
          <p:nvPr/>
        </p:nvSpPr>
        <p:spPr bwMode="auto">
          <a:xfrm>
            <a:off x="3793265" y="3669792"/>
            <a:ext cx="455647" cy="2038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矩形 8">
            <a:extLst>
              <a:ext uri="{FF2B5EF4-FFF2-40B4-BE49-F238E27FC236}">
                <a16:creationId xmlns:a16="http://schemas.microsoft.com/office/drawing/2014/main" id="{B45C7056-72C5-4A94-AD57-99AF3523FC83}"/>
              </a:ext>
            </a:extLst>
          </p:cNvPr>
          <p:cNvSpPr/>
          <p:nvPr/>
        </p:nvSpPr>
        <p:spPr bwMode="auto">
          <a:xfrm>
            <a:off x="5919215" y="3677024"/>
            <a:ext cx="514605" cy="2038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266154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2</a:t>
            </a:fld>
            <a:endParaRPr lang="en-US" altLang="ko-KR"/>
          </a:p>
        </p:txBody>
      </p:sp>
      <p:sp>
        <p:nvSpPr>
          <p:cNvPr id="8" name="Content Placeholder 2">
            <a:extLst>
              <a:ext uri="{FF2B5EF4-FFF2-40B4-BE49-F238E27FC236}">
                <a16:creationId xmlns:a16="http://schemas.microsoft.com/office/drawing/2014/main" id="{BBF6AF8E-AED2-4C91-8B13-787B83C49F0E}"/>
              </a:ext>
            </a:extLst>
          </p:cNvPr>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solidFill>
                  <a:srgbClr val="FF0000"/>
                </a:solidFill>
              </a:rPr>
              <a:t>Background</a:t>
            </a:r>
          </a:p>
          <a:p>
            <a:pPr eaLnBrk="1" hangingPunct="1">
              <a:spcBef>
                <a:spcPts val="1000"/>
              </a:spcBef>
              <a:spcAft>
                <a:spcPts val="2000"/>
              </a:spcAft>
            </a:pPr>
            <a:r>
              <a:rPr lang="en-US" altLang="zh-CN" sz="3200" dirty="0"/>
              <a:t>Problem Statement</a:t>
            </a:r>
          </a:p>
          <a:p>
            <a:pPr eaLnBrk="1" hangingPunct="1">
              <a:spcBef>
                <a:spcPts val="1000"/>
              </a:spcBef>
              <a:spcAft>
                <a:spcPts val="2000"/>
              </a:spcAft>
            </a:pPr>
            <a:r>
              <a:rPr lang="en-US" altLang="zh-CN" sz="3200" dirty="0"/>
              <a:t>Partition-based Framework</a:t>
            </a:r>
          </a:p>
          <a:p>
            <a:pPr eaLnBrk="1" hangingPunct="1">
              <a:spcBef>
                <a:spcPts val="1000"/>
              </a:spcBef>
              <a:spcAft>
                <a:spcPts val="2000"/>
              </a:spcAft>
            </a:pPr>
            <a:r>
              <a:rPr lang="en-US" altLang="zh-CN" sz="3200" dirty="0"/>
              <a:t>Segment-based DP Algorithm</a:t>
            </a:r>
          </a:p>
          <a:p>
            <a:pPr eaLnBrk="1" hangingPunct="1">
              <a:spcBef>
                <a:spcPts val="1000"/>
              </a:spcBef>
              <a:spcAft>
                <a:spcPts val="2000"/>
              </a:spcAft>
            </a:pPr>
            <a:r>
              <a:rPr lang="en-US" altLang="zh-CN" sz="3200" dirty="0"/>
              <a:t>Experiments</a:t>
            </a:r>
          </a:p>
          <a:p>
            <a:pPr eaLnBrk="1" hangingPunct="1">
              <a:spcBef>
                <a:spcPts val="1000"/>
              </a:spcBef>
              <a:spcAft>
                <a:spcPts val="2000"/>
              </a:spcAft>
            </a:pPr>
            <a:r>
              <a:rPr lang="en-US" altLang="zh-CN" sz="3200" dirty="0"/>
              <a:t>Conclusion</a:t>
            </a:r>
          </a:p>
        </p:txBody>
      </p:sp>
    </p:spTree>
    <p:extLst>
      <p:ext uri="{BB962C8B-B14F-4D97-AF65-F5344CB8AC3E}">
        <p14:creationId xmlns:p14="http://schemas.microsoft.com/office/powerpoint/2010/main" val="39382416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Partition-based Framework</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578850" cy="5688360"/>
              </a:xfrm>
            </p:spPr>
            <p:txBody>
              <a:bodyPr/>
              <a:lstStyle/>
              <a:p>
                <a:r>
                  <a:rPr lang="en-US" altLang="zh-CN" dirty="0"/>
                  <a:t>Basic idea</a:t>
                </a:r>
                <a:r>
                  <a:rPr lang="zh-CN" altLang="en-US" dirty="0"/>
                  <a:t>：</a:t>
                </a:r>
                <a:endParaRPr lang="en-US" altLang="zh-CN" dirty="0"/>
              </a:p>
              <a:p>
                <a:pPr lvl="1"/>
                <a:r>
                  <a:rPr lang="en-US" altLang="zh-CN" dirty="0"/>
                  <a:t>Partition the set of requests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oMath>
                </a14:m>
                <a:r>
                  <a:rPr lang="zh-CN" altLang="en-US" dirty="0"/>
                  <a:t> </a:t>
                </a:r>
                <a:r>
                  <a:rPr lang="en-US" altLang="zh-CN" dirty="0"/>
                  <a:t>into four parts</a:t>
                </a: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oMath>
                </a14:m>
                <a:r>
                  <a:rPr lang="en-US" altLang="zh-CN" dirty="0"/>
                  <a:t>: requests delivered before </a:t>
                </a:r>
                <a14:m>
                  <m:oMath xmlns:m="http://schemas.openxmlformats.org/officeDocument/2006/math">
                    <m:r>
                      <a:rPr lang="en-US" altLang="zh-CN" b="0" i="1" smtClean="0">
                        <a:latin typeface="Cambria Math" panose="02040503050406030204" pitchFamily="18" charset="0"/>
                      </a:rPr>
                      <m:t>𝑖</m:t>
                    </m:r>
                  </m:oMath>
                </a14:m>
                <a:r>
                  <a:rPr lang="zh-CN" altLang="en-US" dirty="0"/>
                  <a:t>-</a:t>
                </a:r>
                <a14:m>
                  <m:oMath xmlns:m="http://schemas.openxmlformats.org/officeDocument/2006/math">
                    <m:r>
                      <a:rPr lang="en-US" altLang="zh-CN" b="0" i="1" smtClean="0">
                        <a:latin typeface="Cambria Math" panose="02040503050406030204" pitchFamily="18" charset="0"/>
                      </a:rPr>
                      <m:t>𝑡h</m:t>
                    </m:r>
                  </m:oMath>
                </a14:m>
                <a:r>
                  <a:rPr lang="zh-CN" altLang="en-US" dirty="0"/>
                  <a:t> </a:t>
                </a:r>
                <a:r>
                  <a:rPr lang="en-US" altLang="zh-CN" dirty="0"/>
                  <a:t>location</a:t>
                </a: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oMath>
                </a14:m>
                <a:r>
                  <a:rPr lang="en-US" altLang="zh-CN" dirty="0"/>
                  <a:t>: requests delivered between </a:t>
                </a:r>
                <a14:m>
                  <m:oMath xmlns:m="http://schemas.openxmlformats.org/officeDocument/2006/math">
                    <m:r>
                      <a:rPr lang="en-US" altLang="zh-CN" b="0" i="1" smtClean="0">
                        <a:latin typeface="Cambria Math" panose="02040503050406030204" pitchFamily="18" charset="0"/>
                      </a:rPr>
                      <m:t>𝑖</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𝑗</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en-US" altLang="zh-CN" b="0" dirty="0"/>
                  <a:t> location</a:t>
                </a: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3</m:t>
                        </m:r>
                      </m:sub>
                    </m:sSub>
                  </m:oMath>
                </a14:m>
                <a:r>
                  <a:rPr lang="en-US" altLang="zh-CN" b="0" dirty="0"/>
                  <a:t>: requests </a:t>
                </a:r>
                <a:r>
                  <a:rPr lang="en-US" altLang="zh-CN" dirty="0"/>
                  <a:t>delivered </a:t>
                </a:r>
                <a:r>
                  <a:rPr lang="en-US" altLang="zh-CN" b="0" dirty="0"/>
                  <a:t>after </a:t>
                </a:r>
                <a14:m>
                  <m:oMath xmlns:m="http://schemas.openxmlformats.org/officeDocument/2006/math">
                    <m:r>
                      <a:rPr lang="en-US" altLang="zh-CN" b="0" i="1" smtClean="0">
                        <a:latin typeface="Cambria Math" panose="02040503050406030204" pitchFamily="18" charset="0"/>
                      </a:rPr>
                      <m:t>𝑗</m:t>
                    </m:r>
                  </m:oMath>
                </a14:m>
                <a:r>
                  <a:rPr lang="en-US" altLang="zh-CN" b="0" dirty="0"/>
                  <a:t>-</a:t>
                </a:r>
                <a14:m>
                  <m:oMath xmlns:m="http://schemas.openxmlformats.org/officeDocument/2006/math">
                    <m:r>
                      <a:rPr lang="en-US" altLang="zh-CN" b="0" i="1" dirty="0" smtClean="0">
                        <a:latin typeface="Cambria Math" panose="02040503050406030204" pitchFamily="18" charset="0"/>
                      </a:rPr>
                      <m:t>𝑡h</m:t>
                    </m:r>
                  </m:oMath>
                </a14:m>
                <a:r>
                  <a:rPr lang="en-US" altLang="zh-CN" b="0" dirty="0"/>
                  <a:t> location</a:t>
                </a: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4</m:t>
                        </m:r>
                      </m:sub>
                    </m:sSub>
                  </m:oMath>
                </a14:m>
                <a:r>
                  <a:rPr lang="en-US" altLang="zh-CN" b="0" dirty="0"/>
                  <a:t>: new request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endParaRPr lang="en-US" altLang="zh-CN" b="0" dirty="0"/>
              </a:p>
              <a:p>
                <a:pPr lvl="1"/>
                <a:r>
                  <a:rPr lang="en-US" altLang="zh-CN" dirty="0"/>
                  <a:t>Objective calculation:</a:t>
                </a:r>
              </a:p>
              <a:p>
                <a:pPr lvl="2"/>
                <a:r>
                  <a:rPr lang="en-US" altLang="zh-CN" dirty="0"/>
                  <a:t>OBJ</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ub>
                        </m:sSub>
                      </m:e>
                    </m:d>
                    <m:r>
                      <a:rPr lang="en-US" altLang="zh-CN">
                        <a:latin typeface="Cambria Math" panose="02040503050406030204" pitchFamily="18" charset="0"/>
                      </a:rPr>
                      <m:t>=</m:t>
                    </m:r>
                    <m:r>
                      <m:rPr>
                        <m:sty m:val="p"/>
                      </m:rPr>
                      <a:rPr lang="en-US" altLang="zh-CN">
                        <a:latin typeface="Cambria Math" panose="02040503050406030204" pitchFamily="18" charset="0"/>
                      </a:rPr>
                      <m:t>max</m:t>
                    </m:r>
                    <m:r>
                      <a:rPr lang="en-US" altLang="zh-CN">
                        <a:latin typeface="Cambria Math" panose="02040503050406030204" pitchFamily="18" charset="0"/>
                      </a:rPr>
                      <m:t>{</m:t>
                    </m:r>
                    <m:r>
                      <a:rPr lang="en-US" altLang="zh-CN" i="1">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4</m:t>
                        </m:r>
                      </m:sub>
                    </m:sSub>
                    <m:r>
                      <a:rPr lang="en-US" altLang="zh-CN">
                        <a:latin typeface="Cambria Math" panose="02040503050406030204" pitchFamily="18" charset="0"/>
                      </a:rPr>
                      <m:t>}</m:t>
                    </m:r>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578850" cy="5688360"/>
              </a:xfrm>
              <a:blipFill>
                <a:blip r:embed="rId3"/>
                <a:stretch>
                  <a:fillRect l="-711" t="-171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20</a:t>
            </a:fld>
            <a:endParaRPr lang="en-US" altLang="ko-KR"/>
          </a:p>
        </p:txBody>
      </p:sp>
      <p:grpSp>
        <p:nvGrpSpPr>
          <p:cNvPr id="5" name="组合 4">
            <a:extLst>
              <a:ext uri="{FF2B5EF4-FFF2-40B4-BE49-F238E27FC236}">
                <a16:creationId xmlns:a16="http://schemas.microsoft.com/office/drawing/2014/main" id="{61BF4607-6ED8-4741-88C5-ED74FFC3EB0D}"/>
              </a:ext>
            </a:extLst>
          </p:cNvPr>
          <p:cNvGrpSpPr/>
          <p:nvPr/>
        </p:nvGrpSpPr>
        <p:grpSpPr>
          <a:xfrm>
            <a:off x="3923928" y="5199843"/>
            <a:ext cx="4650953" cy="1518336"/>
            <a:chOff x="2267743" y="4895706"/>
            <a:chExt cx="5155009" cy="1740529"/>
          </a:xfrm>
        </p:grpSpPr>
        <p:pic>
          <p:nvPicPr>
            <p:cNvPr id="6" name="图片 5">
              <a:extLst>
                <a:ext uri="{FF2B5EF4-FFF2-40B4-BE49-F238E27FC236}">
                  <a16:creationId xmlns:a16="http://schemas.microsoft.com/office/drawing/2014/main" id="{B23A4730-06D7-401A-9593-9BE90E4F30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7743" y="4895706"/>
              <a:ext cx="5155009" cy="1740529"/>
            </a:xfrm>
            <a:prstGeom prst="rect">
              <a:avLst/>
            </a:prstGeom>
          </p:spPr>
        </p:pic>
        <p:sp>
          <p:nvSpPr>
            <p:cNvPr id="9" name="矩形 8">
              <a:extLst>
                <a:ext uri="{FF2B5EF4-FFF2-40B4-BE49-F238E27FC236}">
                  <a16:creationId xmlns:a16="http://schemas.microsoft.com/office/drawing/2014/main" id="{3589FB71-46B0-4F9F-A188-6518B64B517C}"/>
                </a:ext>
              </a:extLst>
            </p:cNvPr>
            <p:cNvSpPr/>
            <p:nvPr/>
          </p:nvSpPr>
          <p:spPr bwMode="auto">
            <a:xfrm>
              <a:off x="4073278" y="5686842"/>
              <a:ext cx="378902" cy="156644"/>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矩形 9">
              <a:extLst>
                <a:ext uri="{FF2B5EF4-FFF2-40B4-BE49-F238E27FC236}">
                  <a16:creationId xmlns:a16="http://schemas.microsoft.com/office/drawing/2014/main" id="{B00E4D03-7AA5-4652-9526-F6320A8DF2D2}"/>
                </a:ext>
              </a:extLst>
            </p:cNvPr>
            <p:cNvSpPr/>
            <p:nvPr/>
          </p:nvSpPr>
          <p:spPr bwMode="auto">
            <a:xfrm>
              <a:off x="5860261" y="5720628"/>
              <a:ext cx="441953" cy="156644"/>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mc:AlternateContent xmlns:mc="http://schemas.openxmlformats.org/markup-compatibility/2006" xmlns:a14="http://schemas.microsoft.com/office/drawing/2010/main">
        <mc:Choice Requires="a14">
          <p:sp>
            <p:nvSpPr>
              <p:cNvPr id="11" name="对话气泡: 矩形 10">
                <a:extLst>
                  <a:ext uri="{FF2B5EF4-FFF2-40B4-BE49-F238E27FC236}">
                    <a16:creationId xmlns:a16="http://schemas.microsoft.com/office/drawing/2014/main" id="{6DD8825F-171A-4F37-AE5C-3E4156833AEE}"/>
                  </a:ext>
                </a:extLst>
              </p:cNvPr>
              <p:cNvSpPr/>
              <p:nvPr/>
            </p:nvSpPr>
            <p:spPr bwMode="auto">
              <a:xfrm>
                <a:off x="804170" y="4630866"/>
                <a:ext cx="3942455" cy="933596"/>
              </a:xfrm>
              <a:prstGeom prst="wedgeRectCallout">
                <a:avLst>
                  <a:gd name="adj1" fmla="val 55940"/>
                  <a:gd name="adj2" fmla="val 38280"/>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 xmlns:m="http://schemas.openxmlformats.org/officeDocument/2006/math">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1</m:t>
                        </m:r>
                      </m:sub>
                    </m:sSub>
                  </m:oMath>
                </a14:m>
                <a:r>
                  <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 the maximum flow time</a:t>
                </a:r>
              </a:p>
              <a:p>
                <a:pPr algn="ctr" eaLnBrk="1" hangingPunct="1"/>
                <a:r>
                  <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  of all requests in </a:t>
                </a:r>
                <a14:m>
                  <m:oMath xmlns:m="http://schemas.openxmlformats.org/officeDocument/2006/math">
                    <m:sSub>
                      <m:sSubPr>
                        <m:ctrlPr>
                          <a:rPr kumimoji="0" lang="en-US" altLang="zh-CN" sz="23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3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𝑅</m:t>
                        </m:r>
                      </m:e>
                      <m:sub>
                        <m:r>
                          <a:rPr kumimoji="0" lang="en-US" altLang="zh-CN" sz="23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1</m:t>
                        </m:r>
                      </m:sub>
                    </m:sSub>
                  </m:oMath>
                </a14:m>
                <a:endPar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1" name="对话气泡: 矩形 10">
                <a:extLst>
                  <a:ext uri="{FF2B5EF4-FFF2-40B4-BE49-F238E27FC236}">
                    <a16:creationId xmlns:a16="http://schemas.microsoft.com/office/drawing/2014/main" id="{6DD8825F-171A-4F37-AE5C-3E4156833AEE}"/>
                  </a:ext>
                </a:extLst>
              </p:cNvPr>
              <p:cNvSpPr>
                <a:spLocks noRot="1" noChangeAspect="1" noMove="1" noResize="1" noEditPoints="1" noAdjustHandles="1" noChangeArrowheads="1" noChangeShapeType="1" noTextEdit="1"/>
              </p:cNvSpPr>
              <p:nvPr/>
            </p:nvSpPr>
            <p:spPr bwMode="auto">
              <a:xfrm>
                <a:off x="804170" y="4630866"/>
                <a:ext cx="3942455" cy="933596"/>
              </a:xfrm>
              <a:prstGeom prst="wedgeRectCallout">
                <a:avLst>
                  <a:gd name="adj1" fmla="val 55940"/>
                  <a:gd name="adj2" fmla="val 38280"/>
                </a:avLst>
              </a:prstGeom>
              <a:blipFill>
                <a:blip r:embed="rId5"/>
                <a:stretch>
                  <a:fillRect b="-5096"/>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对话气泡: 矩形 14">
                <a:extLst>
                  <a:ext uri="{FF2B5EF4-FFF2-40B4-BE49-F238E27FC236}">
                    <a16:creationId xmlns:a16="http://schemas.microsoft.com/office/drawing/2014/main" id="{110DDC83-739E-4504-9B55-798ACAAD885A}"/>
                  </a:ext>
                </a:extLst>
              </p:cNvPr>
              <p:cNvSpPr/>
              <p:nvPr/>
            </p:nvSpPr>
            <p:spPr bwMode="auto">
              <a:xfrm>
                <a:off x="6132880" y="4652447"/>
                <a:ext cx="1008113" cy="463551"/>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2</m:t>
                          </m:r>
                        </m:sub>
                      </m:sSub>
                    </m:oMath>
                  </m:oMathPara>
                </a14:m>
                <a:endPar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5" name="对话气泡: 矩形 14">
                <a:extLst>
                  <a:ext uri="{FF2B5EF4-FFF2-40B4-BE49-F238E27FC236}">
                    <a16:creationId xmlns:a16="http://schemas.microsoft.com/office/drawing/2014/main" id="{110DDC83-739E-4504-9B55-798ACAAD885A}"/>
                  </a:ext>
                </a:extLst>
              </p:cNvPr>
              <p:cNvSpPr>
                <a:spLocks noRot="1" noChangeAspect="1" noMove="1" noResize="1" noEditPoints="1" noAdjustHandles="1" noChangeArrowheads="1" noChangeShapeType="1" noTextEdit="1"/>
              </p:cNvSpPr>
              <p:nvPr/>
            </p:nvSpPr>
            <p:spPr bwMode="auto">
              <a:xfrm>
                <a:off x="6132880" y="4652447"/>
                <a:ext cx="1008113" cy="463551"/>
              </a:xfrm>
              <a:prstGeom prst="wedgeRectCallout">
                <a:avLst>
                  <a:gd name="adj1" fmla="val -12200"/>
                  <a:gd name="adj2" fmla="val 86619"/>
                </a:avLst>
              </a:prstGeom>
              <a:blipFill>
                <a:blip r:embed="rId6"/>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对话气泡: 矩形 15">
                <a:extLst>
                  <a:ext uri="{FF2B5EF4-FFF2-40B4-BE49-F238E27FC236}">
                    <a16:creationId xmlns:a16="http://schemas.microsoft.com/office/drawing/2014/main" id="{F6BC8B14-4316-451B-AD9C-7F72C5D8DC45}"/>
                  </a:ext>
                </a:extLst>
              </p:cNvPr>
              <p:cNvSpPr/>
              <p:nvPr/>
            </p:nvSpPr>
            <p:spPr bwMode="auto">
              <a:xfrm>
                <a:off x="7678687" y="4648111"/>
                <a:ext cx="1008113" cy="449553"/>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3</m:t>
                          </m:r>
                        </m:sub>
                      </m:sSub>
                    </m:oMath>
                  </m:oMathPara>
                </a14:m>
                <a:endPar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6" name="对话气泡: 矩形 15">
                <a:extLst>
                  <a:ext uri="{FF2B5EF4-FFF2-40B4-BE49-F238E27FC236}">
                    <a16:creationId xmlns:a16="http://schemas.microsoft.com/office/drawing/2014/main" id="{F6BC8B14-4316-451B-AD9C-7F72C5D8DC45}"/>
                  </a:ext>
                </a:extLst>
              </p:cNvPr>
              <p:cNvSpPr>
                <a:spLocks noRot="1" noChangeAspect="1" noMove="1" noResize="1" noEditPoints="1" noAdjustHandles="1" noChangeArrowheads="1" noChangeShapeType="1" noTextEdit="1"/>
              </p:cNvSpPr>
              <p:nvPr/>
            </p:nvSpPr>
            <p:spPr bwMode="auto">
              <a:xfrm>
                <a:off x="7678687" y="4648111"/>
                <a:ext cx="1008113" cy="449553"/>
              </a:xfrm>
              <a:prstGeom prst="wedgeRectCallout">
                <a:avLst>
                  <a:gd name="adj1" fmla="val -12200"/>
                  <a:gd name="adj2" fmla="val 86619"/>
                </a:avLst>
              </a:prstGeom>
              <a:blipFill>
                <a:blip r:embed="rId7"/>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对话气泡: 矩形 16">
                <a:extLst>
                  <a:ext uri="{FF2B5EF4-FFF2-40B4-BE49-F238E27FC236}">
                    <a16:creationId xmlns:a16="http://schemas.microsoft.com/office/drawing/2014/main" id="{28385DF0-17D3-45D2-BFAD-2AA2E4408583}"/>
                  </a:ext>
                </a:extLst>
              </p:cNvPr>
              <p:cNvSpPr/>
              <p:nvPr/>
            </p:nvSpPr>
            <p:spPr bwMode="auto">
              <a:xfrm>
                <a:off x="3923928" y="6262792"/>
                <a:ext cx="1008114" cy="449554"/>
              </a:xfrm>
              <a:prstGeom prst="wedgeRectCallout">
                <a:avLst>
                  <a:gd name="adj1" fmla="val 71012"/>
                  <a:gd name="adj2" fmla="val 13846"/>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3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4</m:t>
                          </m:r>
                        </m:sub>
                      </m:sSub>
                    </m:oMath>
                  </m:oMathPara>
                </a14:m>
                <a:endParaRPr kumimoji="0" lang="en-US" altLang="zh-CN" sz="23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7" name="对话气泡: 矩形 16">
                <a:extLst>
                  <a:ext uri="{FF2B5EF4-FFF2-40B4-BE49-F238E27FC236}">
                    <a16:creationId xmlns:a16="http://schemas.microsoft.com/office/drawing/2014/main" id="{28385DF0-17D3-45D2-BFAD-2AA2E4408583}"/>
                  </a:ext>
                </a:extLst>
              </p:cNvPr>
              <p:cNvSpPr>
                <a:spLocks noRot="1" noChangeAspect="1" noMove="1" noResize="1" noEditPoints="1" noAdjustHandles="1" noChangeArrowheads="1" noChangeShapeType="1" noTextEdit="1"/>
              </p:cNvSpPr>
              <p:nvPr/>
            </p:nvSpPr>
            <p:spPr bwMode="auto">
              <a:xfrm>
                <a:off x="3923928" y="6262792"/>
                <a:ext cx="1008114" cy="449554"/>
              </a:xfrm>
              <a:prstGeom prst="wedgeRectCallout">
                <a:avLst>
                  <a:gd name="adj1" fmla="val 71012"/>
                  <a:gd name="adj2" fmla="val 13846"/>
                </a:avLst>
              </a:prstGeom>
              <a:blipFill>
                <a:blip r:embed="rId8"/>
                <a:stretch>
                  <a:fillRect b="-15385"/>
                </a:stretch>
              </a:blipFill>
              <a:ln>
                <a:solidFill>
                  <a:srgbClr val="FFC000"/>
                </a:solidFill>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3353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19E7F3DE-2643-424B-81FD-83F05F36CB5A}"/>
              </a:ext>
            </a:extLst>
          </p:cNvPr>
          <p:cNvSpPr/>
          <p:nvPr/>
        </p:nvSpPr>
        <p:spPr bwMode="auto">
          <a:xfrm>
            <a:off x="486106" y="5567517"/>
            <a:ext cx="8171788" cy="803011"/>
          </a:xfrm>
          <a:prstGeom prst="roundRect">
            <a:avLst>
              <a:gd name="adj" fmla="val 11987"/>
            </a:avLst>
          </a:prstGeom>
          <a:solidFill>
            <a:schemeClr val="bg1">
              <a:alpha val="0"/>
            </a:schemeClr>
          </a:solidFill>
          <a:ln w="38100"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a:xfrm>
            <a:off x="457200" y="122238"/>
            <a:ext cx="8229600" cy="714375"/>
          </a:xfrm>
        </p:spPr>
        <p:txBody>
          <a:bodyPr/>
          <a:lstStyle/>
          <a:p>
            <a:r>
              <a:rPr lang="en-US" altLang="zh-CN" dirty="0"/>
              <a:t>Partition-based Framework </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21</a:t>
            </a:fld>
            <a:endParaRPr lang="en-US" altLang="ko-K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26A4AD1-B4D1-4BD0-B9A8-83A8473C2C97}"/>
                  </a:ext>
                </a:extLst>
              </p:cNvPr>
              <p:cNvSpPr/>
              <p:nvPr/>
            </p:nvSpPr>
            <p:spPr bwMode="auto">
              <a:xfrm>
                <a:off x="588180" y="2761879"/>
                <a:ext cx="7967640" cy="914909"/>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latin typeface="Arial" charset="0"/>
                    <a:ea typeface="Arial Unicode MS" pitchFamily="50" charset="-127"/>
                    <a:cs typeface="Arial Unicode MS" pitchFamily="50" charset="-127"/>
                  </a:rPr>
                  <a:t>Calculate objective and</a:t>
                </a:r>
              </a:p>
              <a:p>
                <a:pPr algn="ctr" eaLnBrk="1" hangingPunct="1"/>
                <a:r>
                  <a:rPr lang="en-US" altLang="zh-CN" sz="28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800" b="0" i="1">
                        <a:latin typeface="Cambria Math" panose="02040503050406030204" pitchFamily="18" charset="0"/>
                        <a:ea typeface="Arial Unicode MS" pitchFamily="50" charset="-127"/>
                        <a:cs typeface="Arial Unicode MS" pitchFamily="50" charset="-127"/>
                      </a:rPr>
                      <m:t>𝑂</m:t>
                    </m:r>
                    <m:r>
                      <a:rPr lang="en-US" altLang="zh-CN" sz="2800" b="0" i="1">
                        <a:latin typeface="Cambria Math" panose="02040503050406030204" pitchFamily="18" charset="0"/>
                        <a:ea typeface="Arial Unicode MS" pitchFamily="50" charset="-127"/>
                        <a:cs typeface="Arial Unicode MS" pitchFamily="50" charset="-127"/>
                      </a:rPr>
                      <m:t>(1)</m:t>
                    </m:r>
                  </m:oMath>
                </a14:m>
                <a:endParaRPr lang="zh-CN" altLang="en-US" sz="2800" b="0" dirty="0">
                  <a:latin typeface="Arial" charset="0"/>
                  <a:ea typeface="Arial Unicode MS" pitchFamily="50" charset="-127"/>
                  <a:cs typeface="Arial Unicode MS" pitchFamily="50" charset="-127"/>
                </a:endParaRPr>
              </a:p>
            </p:txBody>
          </p:sp>
        </mc:Choice>
        <mc:Fallback xmlns="">
          <p:sp>
            <p:nvSpPr>
              <p:cNvPr id="12" name="矩形 11">
                <a:extLst>
                  <a:ext uri="{FF2B5EF4-FFF2-40B4-BE49-F238E27FC236}">
                    <a16:creationId xmlns:a16="http://schemas.microsoft.com/office/drawing/2014/main" id="{626A4AD1-B4D1-4BD0-B9A8-83A8473C2C97}"/>
                  </a:ext>
                </a:extLst>
              </p:cNvPr>
              <p:cNvSpPr>
                <a:spLocks noRot="1" noChangeAspect="1" noMove="1" noResize="1" noEditPoints="1" noAdjustHandles="1" noChangeArrowheads="1" noChangeShapeType="1" noTextEdit="1"/>
              </p:cNvSpPr>
              <p:nvPr/>
            </p:nvSpPr>
            <p:spPr bwMode="auto">
              <a:xfrm>
                <a:off x="588180" y="2761879"/>
                <a:ext cx="7967640" cy="914909"/>
              </a:xfrm>
              <a:prstGeom prst="rect">
                <a:avLst/>
              </a:prstGeom>
              <a:blipFill>
                <a:blip r:embed="rId3"/>
                <a:stretch>
                  <a:fillRect t="-7843" b="-18954"/>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C88E216-DF12-4DF1-826B-090173DF2B00}"/>
                  </a:ext>
                </a:extLst>
              </p:cNvPr>
              <p:cNvSpPr/>
              <p:nvPr/>
            </p:nvSpPr>
            <p:spPr bwMode="auto">
              <a:xfrm>
                <a:off x="575557" y="5637599"/>
                <a:ext cx="7992887" cy="671721"/>
              </a:xfrm>
              <a:prstGeom prst="rect">
                <a:avLst/>
              </a:prstGeom>
              <a:solidFill>
                <a:schemeClr val="accent2">
                  <a:lumMod val="40000"/>
                  <a:lumOff val="6000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latin typeface="Arial" charset="0"/>
                    <a:ea typeface="Arial Unicode MS" pitchFamily="50" charset="-127"/>
                  </a:rPr>
                  <a:t>Pre-processing in </a:t>
                </a:r>
                <a14:m>
                  <m:oMath xmlns:m="http://schemas.openxmlformats.org/officeDocument/2006/math">
                    <m:r>
                      <a:rPr lang="en-US" altLang="zh-CN" sz="2800" b="0">
                        <a:latin typeface="Cambria Math" panose="02040503050406030204" pitchFamily="18" charset="0"/>
                      </a:rPr>
                      <m:t>𝑂</m:t>
                    </m:r>
                    <m:r>
                      <a:rPr lang="en-US" altLang="zh-CN" sz="2800" b="0">
                        <a:latin typeface="Cambria Math" panose="02040503050406030204" pitchFamily="18" charset="0"/>
                      </a:rPr>
                      <m:t>(</m:t>
                    </m:r>
                    <m:sSup>
                      <m:sSupPr>
                        <m:ctrlPr>
                          <a:rPr lang="en-US" altLang="zh-CN" sz="2800" b="0" i="1">
                            <a:latin typeface="Cambria Math" panose="02040503050406030204" pitchFamily="18" charset="0"/>
                          </a:rPr>
                        </m:ctrlPr>
                      </m:sSupPr>
                      <m:e>
                        <m:r>
                          <a:rPr lang="en-US" altLang="zh-CN" sz="2800" b="0">
                            <a:latin typeface="Cambria Math" panose="02040503050406030204" pitchFamily="18" charset="0"/>
                          </a:rPr>
                          <m:t>𝑛</m:t>
                        </m:r>
                      </m:e>
                      <m:sup>
                        <m:r>
                          <a:rPr lang="en-US" altLang="zh-CN" sz="2800" b="0">
                            <a:latin typeface="Cambria Math" panose="02040503050406030204" pitchFamily="18" charset="0"/>
                          </a:rPr>
                          <m:t>2</m:t>
                        </m:r>
                      </m:sup>
                    </m:sSup>
                    <m:r>
                      <a:rPr lang="en-US" altLang="zh-CN" sz="2800" b="0">
                        <a:latin typeface="Cambria Math" panose="02040503050406030204" pitchFamily="18" charset="0"/>
                      </a:rPr>
                      <m:t>)</m:t>
                    </m:r>
                  </m:oMath>
                </a14:m>
                <a:endParaRPr lang="zh-CN" altLang="en-US" sz="2800" b="0" dirty="0">
                  <a:latin typeface="Arial" charset="0"/>
                </a:endParaRPr>
              </a:p>
            </p:txBody>
          </p:sp>
        </mc:Choice>
        <mc:Fallback xmlns="">
          <p:sp>
            <p:nvSpPr>
              <p:cNvPr id="14" name="矩形 13">
                <a:extLst>
                  <a:ext uri="{FF2B5EF4-FFF2-40B4-BE49-F238E27FC236}">
                    <a16:creationId xmlns:a16="http://schemas.microsoft.com/office/drawing/2014/main" id="{CC88E216-DF12-4DF1-826B-090173DF2B00}"/>
                  </a:ext>
                </a:extLst>
              </p:cNvPr>
              <p:cNvSpPr>
                <a:spLocks noRot="1" noChangeAspect="1" noMove="1" noResize="1" noEditPoints="1" noAdjustHandles="1" noChangeArrowheads="1" noChangeShapeType="1" noTextEdit="1"/>
              </p:cNvSpPr>
              <p:nvPr/>
            </p:nvSpPr>
            <p:spPr bwMode="auto">
              <a:xfrm>
                <a:off x="575557" y="5637599"/>
                <a:ext cx="7992887" cy="671721"/>
              </a:xfrm>
              <a:prstGeom prst="rect">
                <a:avLst/>
              </a:prstGeom>
              <a:blipFill>
                <a:blip r:embed="rId4"/>
                <a:stretch>
                  <a:fillRect b="-1238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2AA57B7-B4D2-487D-9271-964298880828}"/>
                  </a:ext>
                </a:extLst>
              </p:cNvPr>
              <p:cNvSpPr/>
              <p:nvPr/>
            </p:nvSpPr>
            <p:spPr bwMode="auto">
              <a:xfrm>
                <a:off x="575557" y="4199739"/>
                <a:ext cx="7992887" cy="914909"/>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b="0" dirty="0">
                    <a:ea typeface="Arial Unicode MS" pitchFamily="50" charset="-127"/>
                    <a:cs typeface="Arial Unicode MS" pitchFamily="50" charset="-127"/>
                  </a:rPr>
                  <a:t>E</a:t>
                </a:r>
                <a:r>
                  <a:rPr kumimoji="0" lang="en-US" altLang="zh-CN" sz="28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8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7" name="矩形 26">
                <a:extLst>
                  <a:ext uri="{FF2B5EF4-FFF2-40B4-BE49-F238E27FC236}">
                    <a16:creationId xmlns:a16="http://schemas.microsoft.com/office/drawing/2014/main" id="{02AA57B7-B4D2-487D-9271-964298880828}"/>
                  </a:ext>
                </a:extLst>
              </p:cNvPr>
              <p:cNvSpPr>
                <a:spLocks noRot="1" noChangeAspect="1" noMove="1" noResize="1" noEditPoints="1" noAdjustHandles="1" noChangeArrowheads="1" noChangeShapeType="1" noTextEdit="1"/>
              </p:cNvSpPr>
              <p:nvPr/>
            </p:nvSpPr>
            <p:spPr bwMode="auto">
              <a:xfrm>
                <a:off x="575557" y="4199739"/>
                <a:ext cx="7992887" cy="914909"/>
              </a:xfrm>
              <a:prstGeom prst="rect">
                <a:avLst/>
              </a:prstGeom>
              <a:blipFill>
                <a:blip r:embed="rId5"/>
                <a:stretch>
                  <a:fillRect t="-7843" b="-1830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E05E180-AE58-4D4F-8077-C4DC7462D772}"/>
                  </a:ext>
                </a:extLst>
              </p:cNvPr>
              <p:cNvSpPr/>
              <p:nvPr/>
            </p:nvSpPr>
            <p:spPr bwMode="auto">
              <a:xfrm>
                <a:off x="588180" y="1567206"/>
                <a:ext cx="7967640" cy="671722"/>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800" b="0" dirty="0">
                    <a:latin typeface="Arial" charset="0"/>
                    <a:ea typeface="Arial Unicode MS" pitchFamily="50" charset="-127"/>
                    <a:cs typeface="Arial Unicode MS" pitchFamily="50" charset="-127"/>
                  </a:rPr>
                  <a:t>:</a:t>
                </a:r>
                <a14:m>
                  <m:oMath xmlns:m="http://schemas.openxmlformats.org/officeDocument/2006/math">
                    <m:r>
                      <a:rPr lang="en-US" altLang="zh-CN" sz="2800" b="0" i="1" smtClean="0">
                        <a:latin typeface="Cambria Math" panose="02040503050406030204" pitchFamily="18" charset="0"/>
                        <a:ea typeface="Arial Unicode MS" pitchFamily="50" charset="-127"/>
                        <a:cs typeface="Arial Unicode MS" pitchFamily="50" charset="-127"/>
                      </a:rPr>
                      <m:t>𝑂</m:t>
                    </m:r>
                    <m:r>
                      <a:rPr lang="en-US" altLang="zh-CN" sz="2800" b="0" i="1" smtClean="0">
                        <a:latin typeface="Cambria Math" panose="02040503050406030204" pitchFamily="18" charset="0"/>
                        <a:ea typeface="Arial Unicode MS" pitchFamily="50" charset="-127"/>
                        <a:cs typeface="Arial Unicode MS" pitchFamily="50" charset="-127"/>
                      </a:rPr>
                      <m:t>(</m:t>
                    </m:r>
                    <m:sSup>
                      <m:sSupPr>
                        <m:ctrlPr>
                          <a:rPr lang="en-US" altLang="zh-CN" sz="2800" b="0" i="1" smtClean="0">
                            <a:latin typeface="Cambria Math" panose="02040503050406030204" pitchFamily="18" charset="0"/>
                            <a:ea typeface="Arial Unicode MS" pitchFamily="50" charset="-127"/>
                            <a:cs typeface="Arial Unicode MS" pitchFamily="50" charset="-127"/>
                          </a:rPr>
                        </m:ctrlPr>
                      </m:sSupPr>
                      <m:e>
                        <m:r>
                          <a:rPr lang="en-US" altLang="zh-CN" sz="2800" b="0" i="1" smtClean="0">
                            <a:latin typeface="Cambria Math" panose="02040503050406030204" pitchFamily="18" charset="0"/>
                            <a:ea typeface="Arial Unicode MS" pitchFamily="50" charset="-127"/>
                            <a:cs typeface="Arial Unicode MS" pitchFamily="50" charset="-127"/>
                          </a:rPr>
                          <m:t>𝑛</m:t>
                        </m:r>
                      </m:e>
                      <m:sup>
                        <m:r>
                          <a:rPr lang="en-US" altLang="zh-CN" sz="2800" b="0" i="1" smtClean="0">
                            <a:latin typeface="Cambria Math" panose="02040503050406030204" pitchFamily="18" charset="0"/>
                            <a:ea typeface="Arial Unicode MS" pitchFamily="50" charset="-127"/>
                            <a:cs typeface="Arial Unicode MS" pitchFamily="50" charset="-127"/>
                          </a:rPr>
                          <m:t>2</m:t>
                        </m:r>
                      </m:sup>
                    </m:sSup>
                    <m:r>
                      <a:rPr lang="en-US" altLang="zh-CN" sz="2800" b="0" i="1" smtClean="0">
                        <a:latin typeface="Cambria Math" panose="02040503050406030204" pitchFamily="18" charset="0"/>
                        <a:ea typeface="Arial Unicode MS" pitchFamily="50" charset="-127"/>
                        <a:cs typeface="Arial Unicode MS" pitchFamily="50" charset="-127"/>
                      </a:rPr>
                      <m:t>)</m:t>
                    </m:r>
                  </m:oMath>
                </a14:m>
                <a:endParaRPr kumimoji="0" lang="zh-CN" altLang="en-US" sz="2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8" name="矩形 27">
                <a:extLst>
                  <a:ext uri="{FF2B5EF4-FFF2-40B4-BE49-F238E27FC236}">
                    <a16:creationId xmlns:a16="http://schemas.microsoft.com/office/drawing/2014/main" id="{2E05E180-AE58-4D4F-8077-C4DC7462D772}"/>
                  </a:ext>
                </a:extLst>
              </p:cNvPr>
              <p:cNvSpPr>
                <a:spLocks noRot="1" noChangeAspect="1" noMove="1" noResize="1" noEditPoints="1" noAdjustHandles="1" noChangeArrowheads="1" noChangeShapeType="1" noTextEdit="1"/>
              </p:cNvSpPr>
              <p:nvPr/>
            </p:nvSpPr>
            <p:spPr bwMode="auto">
              <a:xfrm>
                <a:off x="588180" y="1567206"/>
                <a:ext cx="7967640" cy="671722"/>
              </a:xfrm>
              <a:prstGeom prst="rect">
                <a:avLst/>
              </a:prstGeom>
              <a:blipFill>
                <a:blip r:embed="rId6"/>
                <a:stretch>
                  <a:fillRect b="-1238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B43E6091-6CCC-4212-855F-B5D79B9CB9E3}"/>
              </a:ext>
            </a:extLst>
          </p:cNvPr>
          <p:cNvSpPr/>
          <p:nvPr/>
        </p:nvSpPr>
        <p:spPr>
          <a:xfrm>
            <a:off x="4161926" y="5123227"/>
            <a:ext cx="820148" cy="523220"/>
          </a:xfrm>
          <a:prstGeom prst="rect">
            <a:avLst/>
          </a:prstGeom>
        </p:spPr>
        <p:txBody>
          <a:bodyPr wrap="square" anchor="ctr" anchorCtr="0">
            <a:spAutoFit/>
          </a:bodyPr>
          <a:lstStyle/>
          <a:p>
            <a:pPr algn="ctr"/>
            <a:r>
              <a:rPr lang="zh-CN" altLang="en-US" sz="2800" dirty="0">
                <a:solidFill>
                  <a:srgbClr val="00B0F0"/>
                </a:solidFill>
              </a:rPr>
              <a:t>＋</a:t>
            </a:r>
          </a:p>
        </p:txBody>
      </p:sp>
      <p:sp>
        <p:nvSpPr>
          <p:cNvPr id="17" name="矩形 16">
            <a:extLst>
              <a:ext uri="{FF2B5EF4-FFF2-40B4-BE49-F238E27FC236}">
                <a16:creationId xmlns:a16="http://schemas.microsoft.com/office/drawing/2014/main" id="{964EBFAA-BD75-42ED-8D0F-1A426A54D722}"/>
              </a:ext>
            </a:extLst>
          </p:cNvPr>
          <p:cNvSpPr/>
          <p:nvPr/>
        </p:nvSpPr>
        <p:spPr>
          <a:xfrm rot="16200000">
            <a:off x="4345015" y="2177485"/>
            <a:ext cx="453970"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18" name="矩形 17">
            <a:extLst>
              <a:ext uri="{FF2B5EF4-FFF2-40B4-BE49-F238E27FC236}">
                <a16:creationId xmlns:a16="http://schemas.microsoft.com/office/drawing/2014/main" id="{2E665C47-5143-42C6-8969-23302C61AF88}"/>
              </a:ext>
            </a:extLst>
          </p:cNvPr>
          <p:cNvSpPr/>
          <p:nvPr/>
        </p:nvSpPr>
        <p:spPr>
          <a:xfrm>
            <a:off x="4248033" y="3615098"/>
            <a:ext cx="647934"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Tree>
    <p:extLst>
      <p:ext uri="{BB962C8B-B14F-4D97-AF65-F5344CB8AC3E}">
        <p14:creationId xmlns:p14="http://schemas.microsoft.com/office/powerpoint/2010/main" val="297288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Pre-processing</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22</a:t>
            </a:fld>
            <a:endParaRPr lang="en-US" altLang="ko-KR"/>
          </a:p>
        </p:txBody>
      </p:sp>
      <p:grpSp>
        <p:nvGrpSpPr>
          <p:cNvPr id="39" name="组合 38">
            <a:extLst>
              <a:ext uri="{FF2B5EF4-FFF2-40B4-BE49-F238E27FC236}">
                <a16:creationId xmlns:a16="http://schemas.microsoft.com/office/drawing/2014/main" id="{5A28F091-8378-4798-AA75-EB3552D3C4A9}"/>
              </a:ext>
            </a:extLst>
          </p:cNvPr>
          <p:cNvGrpSpPr/>
          <p:nvPr/>
        </p:nvGrpSpPr>
        <p:grpSpPr>
          <a:xfrm>
            <a:off x="41969" y="3717032"/>
            <a:ext cx="4276776" cy="2919743"/>
            <a:chOff x="1512605" y="244742"/>
            <a:chExt cx="5630667" cy="3965989"/>
          </a:xfrm>
        </p:grpSpPr>
        <p:grpSp>
          <p:nvGrpSpPr>
            <p:cNvPr id="40" name="组合 39">
              <a:extLst>
                <a:ext uri="{FF2B5EF4-FFF2-40B4-BE49-F238E27FC236}">
                  <a16:creationId xmlns:a16="http://schemas.microsoft.com/office/drawing/2014/main" id="{37FE0FB0-C823-4CDE-8FE3-C01962E1F3EE}"/>
                </a:ext>
              </a:extLst>
            </p:cNvPr>
            <p:cNvGrpSpPr/>
            <p:nvPr/>
          </p:nvGrpSpPr>
          <p:grpSpPr>
            <a:xfrm>
              <a:off x="1512605" y="244742"/>
              <a:ext cx="5630667" cy="3965989"/>
              <a:chOff x="1512605" y="244742"/>
              <a:chExt cx="5630667" cy="3965989"/>
            </a:xfrm>
          </p:grpSpPr>
          <p:cxnSp>
            <p:nvCxnSpPr>
              <p:cNvPr id="48" name="直接箭头连接符 47">
                <a:extLst>
                  <a:ext uri="{FF2B5EF4-FFF2-40B4-BE49-F238E27FC236}">
                    <a16:creationId xmlns:a16="http://schemas.microsoft.com/office/drawing/2014/main" id="{DE560B35-909D-4A12-B4AD-C1B1DC82C5BE}"/>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6F7F9A7-6AFE-41E6-8983-D8A3358EF96A}"/>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8497BA2B-4C31-4CA3-ADBB-6BB7F63595FA}"/>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52" name="椭圆 51">
                <a:extLst>
                  <a:ext uri="{FF2B5EF4-FFF2-40B4-BE49-F238E27FC236}">
                    <a16:creationId xmlns:a16="http://schemas.microsoft.com/office/drawing/2014/main" id="{1421126A-F5FC-43AC-8171-F28C15566FEB}"/>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53" name="椭圆 52">
                <a:extLst>
                  <a:ext uri="{FF2B5EF4-FFF2-40B4-BE49-F238E27FC236}">
                    <a16:creationId xmlns:a16="http://schemas.microsoft.com/office/drawing/2014/main" id="{34E35CF0-AB3A-45F2-9717-F177E872E354}"/>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54" name="椭圆 53">
                <a:extLst>
                  <a:ext uri="{FF2B5EF4-FFF2-40B4-BE49-F238E27FC236}">
                    <a16:creationId xmlns:a16="http://schemas.microsoft.com/office/drawing/2014/main" id="{C9ADF779-F4A5-4125-931A-94AE663B1EBB}"/>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55" name="直接箭头连接符 54">
                <a:extLst>
                  <a:ext uri="{FF2B5EF4-FFF2-40B4-BE49-F238E27FC236}">
                    <a16:creationId xmlns:a16="http://schemas.microsoft.com/office/drawing/2014/main" id="{35F0C620-9BAA-4516-A89A-4CDAFCA0AF79}"/>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25B9ADB-377D-46BC-9EB7-C1B5C50941B0}"/>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53EEA8E-AFFB-45A3-BF21-7BC2A712DE70}"/>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EDFC2A2-5721-48CF-847A-BBEFB2B12135}"/>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A88F74C-3BD7-4EDD-A7B2-2AF57AF216C5}"/>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59" name="文本框 58">
                    <a:extLst>
                      <a:ext uri="{FF2B5EF4-FFF2-40B4-BE49-F238E27FC236}">
                        <a16:creationId xmlns:a16="http://schemas.microsoft.com/office/drawing/2014/main" id="{BA88F74C-3BD7-4EDD-A7B2-2AF57AF216C5}"/>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B169A4F3-893C-48F9-B424-C62D67E64C0C}"/>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86" name="文本框 85">
                    <a:extLst>
                      <a:ext uri="{FF2B5EF4-FFF2-40B4-BE49-F238E27FC236}">
                        <a16:creationId xmlns:a16="http://schemas.microsoft.com/office/drawing/2014/main" id="{B169A4F3-893C-48F9-B424-C62D67E64C0C}"/>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4"/>
                    <a:stretch>
                      <a:fillRect/>
                    </a:stretch>
                  </a:blipFill>
                </p:spPr>
                <p:txBody>
                  <a:bodyPr/>
                  <a:lstStyle/>
                  <a:p>
                    <a:r>
                      <a:rPr lang="zh-CN" altLang="en-US">
                        <a:noFill/>
                      </a:rPr>
                      <a:t> </a:t>
                    </a:r>
                  </a:p>
                </p:txBody>
              </p:sp>
            </mc:Fallback>
          </mc:AlternateContent>
          <p:sp>
            <p:nvSpPr>
              <p:cNvPr id="87" name="椭圆 86">
                <a:extLst>
                  <a:ext uri="{FF2B5EF4-FFF2-40B4-BE49-F238E27FC236}">
                    <a16:creationId xmlns:a16="http://schemas.microsoft.com/office/drawing/2014/main" id="{5FB1CBF2-07CF-4019-9AB5-EEBD2230C061}"/>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88" name="椭圆 87">
                <a:extLst>
                  <a:ext uri="{FF2B5EF4-FFF2-40B4-BE49-F238E27FC236}">
                    <a16:creationId xmlns:a16="http://schemas.microsoft.com/office/drawing/2014/main" id="{D6D44206-D691-41E8-9A0E-1396552CFAB1}"/>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7" name="直接箭头连接符 96">
                <a:extLst>
                  <a:ext uri="{FF2B5EF4-FFF2-40B4-BE49-F238E27FC236}">
                    <a16:creationId xmlns:a16="http://schemas.microsoft.com/office/drawing/2014/main" id="{EFD2AB27-BB52-425E-BE3F-3D4852FE874C}"/>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B70575E-ED29-4D17-8A40-898ED1A00631}"/>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99" name="图片 98">
                <a:extLst>
                  <a:ext uri="{FF2B5EF4-FFF2-40B4-BE49-F238E27FC236}">
                    <a16:creationId xmlns:a16="http://schemas.microsoft.com/office/drawing/2014/main" id="{7333AE4F-49A7-41CB-A345-5C4258AD75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00" name="椭圆 99">
                <a:extLst>
                  <a:ext uri="{FF2B5EF4-FFF2-40B4-BE49-F238E27FC236}">
                    <a16:creationId xmlns:a16="http://schemas.microsoft.com/office/drawing/2014/main" id="{27D5E823-E9AE-4CC4-9BCC-88CEA05BFB9A}"/>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9390623-D74C-4ABF-8165-A3B49008A693}"/>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2" name="组合 101">
                <a:extLst>
                  <a:ext uri="{FF2B5EF4-FFF2-40B4-BE49-F238E27FC236}">
                    <a16:creationId xmlns:a16="http://schemas.microsoft.com/office/drawing/2014/main" id="{B87011E4-1FE2-439C-B9DB-8564D67484F3}"/>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B7069A57-8BC2-4559-B68F-59ECBCF29B71}"/>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540DEF0-FCBB-4337-93C1-2B8E8776A2C1}"/>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01B004C0-DD85-468B-8ED6-6F470E2D7739}"/>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8"/>
                      <a:stretch>
                        <a:fillRect/>
                      </a:stretch>
                    </a:blipFill>
                  </p:spPr>
                  <p:txBody>
                    <a:bodyPr/>
                    <a:lstStyle/>
                    <a:p>
                      <a:r>
                        <a:rPr lang="zh-CN" altLang="en-US">
                          <a:noFill/>
                        </a:rPr>
                        <a:t> </a:t>
                      </a:r>
                    </a:p>
                  </p:txBody>
                </p:sp>
              </mc:Fallback>
            </mc:AlternateContent>
          </p:grpSp>
        </p:grpSp>
        <p:grpSp>
          <p:nvGrpSpPr>
            <p:cNvPr id="41" name="组合 40">
              <a:extLst>
                <a:ext uri="{FF2B5EF4-FFF2-40B4-BE49-F238E27FC236}">
                  <a16:creationId xmlns:a16="http://schemas.microsoft.com/office/drawing/2014/main" id="{105CD934-19E1-4B8C-BB98-13D559C72C47}"/>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50105CD-5126-4557-9E4D-4A092A725182}"/>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29CAEBB-6957-4B35-BE68-DEB9277C188B}"/>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6679B7C-803E-4F07-BCB5-25187D366F2F}"/>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C47AF1C-502C-4F70-93D6-C7EA0D4C4A5B}"/>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62">
                    <a:extLst>
                      <a:ext uri="{FF2B5EF4-FFF2-40B4-BE49-F238E27FC236}">
                        <a16:creationId xmlns:a16="http://schemas.microsoft.com/office/drawing/2014/main" id="{DA95E124-A6FA-4EE6-B4E8-B7699409104A}"/>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62">
                    <a:extLst>
                      <a:ext uri="{FF2B5EF4-FFF2-40B4-BE49-F238E27FC236}">
                        <a16:creationId xmlns:a16="http://schemas.microsoft.com/office/drawing/2014/main" id="{92B9CEF1-B04D-44E3-B3FC-437E3B6D79B7}"/>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2258500"/>
              </a:xfrm>
            </p:spPr>
            <p:txBody>
              <a:bodyPr/>
              <a:lstStyle/>
              <a:p>
                <a:r>
                  <a:rPr lang="en-US" altLang="zh-CN" dirty="0"/>
                  <a:t>A matrix </a:t>
                </a:r>
                <a14:m>
                  <m:oMath xmlns:m="http://schemas.openxmlformats.org/officeDocument/2006/math">
                    <m:r>
                      <a:rPr lang="en-US" altLang="zh-CN" b="0" i="1" smtClean="0">
                        <a:latin typeface="Cambria Math" panose="02040503050406030204" pitchFamily="18" charset="0"/>
                      </a:rPr>
                      <m:t>𝑚𝑜𝑏𝑗</m:t>
                    </m:r>
                  </m:oMath>
                </a14:m>
                <a:endParaRPr lang="en-US" altLang="zh-CN" dirty="0"/>
              </a:p>
              <a:p>
                <a:pPr lvl="1" algn="just"/>
                <a14:m>
                  <m:oMath xmlns:m="http://schemas.openxmlformats.org/officeDocument/2006/math">
                    <m:r>
                      <a:rPr lang="en-US" altLang="zh-CN" b="0" i="1" smtClean="0">
                        <a:latin typeface="Cambria Math" panose="02040503050406030204" pitchFamily="18" charset="0"/>
                      </a:rPr>
                      <m:t>𝑚𝑜𝑏𝑗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en-US" altLang="zh-CN" dirty="0"/>
                  <a:t>: the maximum flow time for requests between </a:t>
                </a:r>
                <a14:m>
                  <m:oMath xmlns:m="http://schemas.openxmlformats.org/officeDocument/2006/math">
                    <m:r>
                      <a:rPr lang="en-US" altLang="zh-CN" b="0" i="1" smtClean="0">
                        <a:latin typeface="Cambria Math" panose="02040503050406030204" pitchFamily="18" charset="0"/>
                      </a:rPr>
                      <m:t>𝑖</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en-US" altLang="zh-CN" dirty="0"/>
                  <a:t> and </a:t>
                </a:r>
                <a14:m>
                  <m:oMath xmlns:m="http://schemas.openxmlformats.org/officeDocument/2006/math">
                    <m:r>
                      <a:rPr lang="en-US" altLang="zh-CN" b="0" i="1" smtClean="0">
                        <a:latin typeface="Cambria Math" panose="02040503050406030204" pitchFamily="18" charset="0"/>
                      </a:rPr>
                      <m:t>𝑗</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en-US" altLang="zh-CN" dirty="0"/>
                  <a:t> location</a:t>
                </a:r>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2258500"/>
              </a:xfrm>
              <a:blipFill>
                <a:blip r:embed="rId19"/>
                <a:stretch>
                  <a:fillRect l="-741" t="-3514" r="-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B09EA06-52E4-4318-8DDF-0E20EC847241}"/>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3" name="文本框 2">
                <a:extLst>
                  <a:ext uri="{FF2B5EF4-FFF2-40B4-BE49-F238E27FC236}">
                    <a16:creationId xmlns:a16="http://schemas.microsoft.com/office/drawing/2014/main" id="{CB09EA06-52E4-4318-8DDF-0E20EC847241}"/>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0"/>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91E4789D-5C1C-466A-AD89-8BD7CBD7933B}"/>
                  </a:ext>
                </a:extLst>
              </p:cNvPr>
              <p:cNvGraphicFramePr>
                <a:graphicFrameLocks noGrp="1"/>
              </p:cNvGraphicFramePr>
              <p:nvPr>
                <p:extLst>
                  <p:ext uri="{D42A27DB-BD31-4B8C-83A1-F6EECF244321}">
                    <p14:modId xmlns:p14="http://schemas.microsoft.com/office/powerpoint/2010/main" val="1425332761"/>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5" name="表格 4">
                <a:extLst>
                  <a:ext uri="{FF2B5EF4-FFF2-40B4-BE49-F238E27FC236}">
                    <a16:creationId xmlns:a16="http://schemas.microsoft.com/office/drawing/2014/main" id="{91E4789D-5C1C-466A-AD89-8BD7CBD7933B}"/>
                  </a:ext>
                </a:extLst>
              </p:cNvPr>
              <p:cNvGraphicFramePr>
                <a:graphicFrameLocks noGrp="1"/>
              </p:cNvGraphicFramePr>
              <p:nvPr>
                <p:extLst>
                  <p:ext uri="{D42A27DB-BD31-4B8C-83A1-F6EECF244321}">
                    <p14:modId xmlns:p14="http://schemas.microsoft.com/office/powerpoint/2010/main" val="1425332761"/>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21"/>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2183BD-A418-4C42-B4B3-9A374F3A6151}"/>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65" name="文本框 64">
                <a:extLst>
                  <a:ext uri="{FF2B5EF4-FFF2-40B4-BE49-F238E27FC236}">
                    <a16:creationId xmlns:a16="http://schemas.microsoft.com/office/drawing/2014/main" id="{B22183BD-A418-4C42-B4B3-9A374F3A6151}"/>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186B1E6-71E9-41AF-9218-6C0D4EA86A37}"/>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66" name="文本框 65">
                <a:extLst>
                  <a:ext uri="{FF2B5EF4-FFF2-40B4-BE49-F238E27FC236}">
                    <a16:creationId xmlns:a16="http://schemas.microsoft.com/office/drawing/2014/main" id="{8186B1E6-71E9-41AF-9218-6C0D4EA86A37}"/>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BB49E22-0AF7-455E-9A97-857BA584101D}"/>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67" name="文本框 66">
                <a:extLst>
                  <a:ext uri="{FF2B5EF4-FFF2-40B4-BE49-F238E27FC236}">
                    <a16:creationId xmlns:a16="http://schemas.microsoft.com/office/drawing/2014/main" id="{CBB49E22-0AF7-455E-9A97-857BA584101D}"/>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ECC1569E-63EF-4EB4-B307-52299B648BBD}"/>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68" name="文本框 67">
                <a:extLst>
                  <a:ext uri="{FF2B5EF4-FFF2-40B4-BE49-F238E27FC236}">
                    <a16:creationId xmlns:a16="http://schemas.microsoft.com/office/drawing/2014/main" id="{ECC1569E-63EF-4EB4-B307-52299B648BBD}"/>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58507758-84AD-45FC-A3F5-DDCDFB848158}"/>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69" name="文本框 68">
                <a:extLst>
                  <a:ext uri="{FF2B5EF4-FFF2-40B4-BE49-F238E27FC236}">
                    <a16:creationId xmlns:a16="http://schemas.microsoft.com/office/drawing/2014/main" id="{58507758-84AD-45FC-A3F5-DDCDFB848158}"/>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BCF677D-9110-4102-8176-0513B6A3F5DF}"/>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70" name="文本框 69">
                <a:extLst>
                  <a:ext uri="{FF2B5EF4-FFF2-40B4-BE49-F238E27FC236}">
                    <a16:creationId xmlns:a16="http://schemas.microsoft.com/office/drawing/2014/main" id="{9BCF677D-9110-4102-8176-0513B6A3F5DF}"/>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1436090-C91E-43D9-9BF9-AF56774B23D4}"/>
                  </a:ext>
                </a:extLst>
              </p:cNvPr>
              <p:cNvSpPr/>
              <p:nvPr/>
            </p:nvSpPr>
            <p:spPr>
              <a:xfrm>
                <a:off x="499937" y="2681324"/>
                <a:ext cx="8229601" cy="7887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𝑚𝑜𝑏𝑗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𝑖</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𝑚𝑎𝑥</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𝑚𝑜𝑏𝑗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𝑖</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𝑗</m:t>
                      </m:r>
                      <m:r>
                        <a:rPr lang="zh-CN" altLang="en-US" sz="2200" b="0" i="1" dirty="0" smtClean="0">
                          <a:latin typeface="Cambria Math" panose="02040503050406030204" pitchFamily="18" charset="0"/>
                        </a:rPr>
                        <m:t>−1),</m:t>
                      </m:r>
                      <m:r>
                        <a:rPr lang="zh-CN" altLang="en-US" sz="2200" b="0" i="1" dirty="0" smtClean="0">
                          <a:latin typeface="Cambria Math" panose="02040503050406030204" pitchFamily="18" charset="0"/>
                        </a:rPr>
                        <m:t>𝑓𝑙𝑜𝑤</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𝑡𝑖𝑚𝑒</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𝑜𝑓</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𝑟𝑒𝑞𝑢𝑒𝑠𝑡</m:t>
                      </m:r>
                      <m:r>
                        <a:rPr lang="en-US" altLang="zh-CN" sz="2200" b="0" i="1" dirty="0" smtClean="0">
                          <a:latin typeface="Cambria Math" panose="02040503050406030204" pitchFamily="18" charset="0"/>
                        </a:rPr>
                        <m:t> </m:t>
                      </m:r>
                      <m:r>
                        <a:rPr lang="zh-CN" altLang="en-US" sz="2200" b="0" i="1" dirty="0" smtClean="0">
                          <a:latin typeface="Cambria Math" panose="02040503050406030204" pitchFamily="18" charset="0"/>
                        </a:rPr>
                        <m:t>𝑤𝑖𝑡h</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𝑑𝑒𝑠𝑡𝑖𝑛𝑎𝑡𝑖𝑜𝑛</m:t>
                      </m:r>
                      <m:r>
                        <a:rPr lang="zh-CN" altLang="en-US" sz="2200" b="0" i="1" dirty="0" smtClean="0">
                          <a:latin typeface="Cambria Math" panose="02040503050406030204" pitchFamily="18" charset="0"/>
                        </a:rPr>
                        <m:t> </m:t>
                      </m:r>
                      <m:sSub>
                        <m:sSubPr>
                          <m:ctrlPr>
                            <a:rPr lang="zh-CN" altLang="en-US" sz="2200" b="0" i="1" dirty="0" smtClean="0">
                              <a:latin typeface="Cambria Math" panose="02040503050406030204" pitchFamily="18" charset="0"/>
                            </a:rPr>
                          </m:ctrlPr>
                        </m:sSubPr>
                        <m:e>
                          <m:r>
                            <a:rPr lang="zh-CN" altLang="en-US" sz="2200" b="0" i="1" dirty="0" smtClean="0">
                              <a:latin typeface="Cambria Math" panose="02040503050406030204" pitchFamily="18" charset="0"/>
                            </a:rPr>
                            <m:t>𝑙</m:t>
                          </m:r>
                        </m:e>
                        <m:sub>
                          <m:r>
                            <a:rPr lang="zh-CN" altLang="en-US" sz="2200" b="0" i="1" dirty="0" smtClean="0">
                              <a:latin typeface="Cambria Math" panose="02040503050406030204" pitchFamily="18" charset="0"/>
                            </a:rPr>
                            <m:t>𝑗</m:t>
                          </m:r>
                        </m:sub>
                      </m:sSub>
                      <m:r>
                        <a:rPr lang="zh-CN" altLang="en-US" sz="2200" b="0" i="1" dirty="0" smtClean="0">
                          <a:latin typeface="Cambria Math" panose="02040503050406030204" pitchFamily="18" charset="0"/>
                        </a:rPr>
                        <m:t>}</m:t>
                      </m:r>
                    </m:oMath>
                  </m:oMathPara>
                </a14:m>
                <a:endParaRPr lang="zh-CN" altLang="en-US" sz="2200" b="0" dirty="0"/>
              </a:p>
            </p:txBody>
          </p:sp>
        </mc:Choice>
        <mc:Fallback xmlns="">
          <p:sp>
            <p:nvSpPr>
              <p:cNvPr id="6" name="矩形 5">
                <a:extLst>
                  <a:ext uri="{FF2B5EF4-FFF2-40B4-BE49-F238E27FC236}">
                    <a16:creationId xmlns:a16="http://schemas.microsoft.com/office/drawing/2014/main" id="{51436090-C91E-43D9-9BF9-AF56774B23D4}"/>
                  </a:ext>
                </a:extLst>
              </p:cNvPr>
              <p:cNvSpPr>
                <a:spLocks noRot="1" noChangeAspect="1" noMove="1" noResize="1" noEditPoints="1" noAdjustHandles="1" noChangeArrowheads="1" noChangeShapeType="1" noTextEdit="1"/>
              </p:cNvSpPr>
              <p:nvPr/>
            </p:nvSpPr>
            <p:spPr>
              <a:xfrm>
                <a:off x="499937" y="2681324"/>
                <a:ext cx="8229601" cy="788742"/>
              </a:xfrm>
              <a:prstGeom prst="rect">
                <a:avLst/>
              </a:prstGeom>
              <a:blipFill>
                <a:blip r:embed="rId28"/>
                <a:stretch>
                  <a:fillRect b="-6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5CDBC99-69CA-4A78-A83A-5FEBED130FCD}"/>
                  </a:ext>
                </a:extLst>
              </p:cNvPr>
              <p:cNvSpPr/>
              <p:nvPr/>
            </p:nvSpPr>
            <p:spPr>
              <a:xfrm>
                <a:off x="7659852" y="2577943"/>
                <a:ext cx="113387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FF0000"/>
                          </a:solidFill>
                          <a:latin typeface="Cambria Math" panose="02040503050406030204" pitchFamily="18" charset="0"/>
                        </a:rPr>
                        <m:t>𝑂</m:t>
                      </m:r>
                      <m:r>
                        <a:rPr lang="en-US" altLang="zh-CN" sz="2400" b="0" i="1" dirty="0" smtClean="0">
                          <a:solidFill>
                            <a:srgbClr val="FF0000"/>
                          </a:solidFill>
                          <a:latin typeface="Cambria Math" panose="02040503050406030204" pitchFamily="18" charset="0"/>
                        </a:rPr>
                        <m:t>(</m:t>
                      </m:r>
                      <m:sSup>
                        <m:sSupPr>
                          <m:ctrlPr>
                            <a:rPr lang="en-US" altLang="zh-CN" sz="2400" b="0" i="1" dirty="0" smtClean="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𝑛</m:t>
                          </m:r>
                        </m:e>
                        <m:sup>
                          <m:r>
                            <a:rPr lang="en-US" altLang="zh-CN" sz="2400" b="0" i="1" dirty="0" smtClean="0">
                              <a:solidFill>
                                <a:srgbClr val="FF0000"/>
                              </a:solidFill>
                              <a:latin typeface="Cambria Math" panose="02040503050406030204" pitchFamily="18" charset="0"/>
                            </a:rPr>
                            <m:t>2</m:t>
                          </m:r>
                        </m:sup>
                      </m:sSup>
                      <m:r>
                        <a:rPr lang="en-US" altLang="zh-CN" sz="2400" b="0" i="1" dirty="0"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7" name="矩形 6">
                <a:extLst>
                  <a:ext uri="{FF2B5EF4-FFF2-40B4-BE49-F238E27FC236}">
                    <a16:creationId xmlns:a16="http://schemas.microsoft.com/office/drawing/2014/main" id="{85CDBC99-69CA-4A78-A83A-5FEBED130FCD}"/>
                  </a:ext>
                </a:extLst>
              </p:cNvPr>
              <p:cNvSpPr>
                <a:spLocks noRot="1" noChangeAspect="1" noMove="1" noResize="1" noEditPoints="1" noAdjustHandles="1" noChangeArrowheads="1" noChangeShapeType="1" noTextEdit="1"/>
              </p:cNvSpPr>
              <p:nvPr/>
            </p:nvSpPr>
            <p:spPr>
              <a:xfrm>
                <a:off x="7659852" y="2577943"/>
                <a:ext cx="1133872" cy="461665"/>
              </a:xfrm>
              <a:prstGeom prst="rect">
                <a:avLst/>
              </a:prstGeom>
              <a:blipFill>
                <a:blip r:embed="rId29"/>
                <a:stretch>
                  <a:fillRect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514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Pre-processing</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23</a:t>
            </a:fld>
            <a:endParaRPr lang="en-US" altLang="ko-KR"/>
          </a:p>
        </p:txBody>
      </p:sp>
      <p:grpSp>
        <p:nvGrpSpPr>
          <p:cNvPr id="39" name="组合 38">
            <a:extLst>
              <a:ext uri="{FF2B5EF4-FFF2-40B4-BE49-F238E27FC236}">
                <a16:creationId xmlns:a16="http://schemas.microsoft.com/office/drawing/2014/main" id="{5A28F091-8378-4798-AA75-EB3552D3C4A9}"/>
              </a:ext>
            </a:extLst>
          </p:cNvPr>
          <p:cNvGrpSpPr/>
          <p:nvPr/>
        </p:nvGrpSpPr>
        <p:grpSpPr>
          <a:xfrm>
            <a:off x="41969" y="3717032"/>
            <a:ext cx="4276776" cy="2919743"/>
            <a:chOff x="1512605" y="244742"/>
            <a:chExt cx="5630667" cy="3965989"/>
          </a:xfrm>
        </p:grpSpPr>
        <p:grpSp>
          <p:nvGrpSpPr>
            <p:cNvPr id="40" name="组合 39">
              <a:extLst>
                <a:ext uri="{FF2B5EF4-FFF2-40B4-BE49-F238E27FC236}">
                  <a16:creationId xmlns:a16="http://schemas.microsoft.com/office/drawing/2014/main" id="{37FE0FB0-C823-4CDE-8FE3-C01962E1F3EE}"/>
                </a:ext>
              </a:extLst>
            </p:cNvPr>
            <p:cNvGrpSpPr/>
            <p:nvPr/>
          </p:nvGrpSpPr>
          <p:grpSpPr>
            <a:xfrm>
              <a:off x="1512605" y="244742"/>
              <a:ext cx="5630667" cy="3965989"/>
              <a:chOff x="1512605" y="244742"/>
              <a:chExt cx="5630667" cy="3965989"/>
            </a:xfrm>
          </p:grpSpPr>
          <p:cxnSp>
            <p:nvCxnSpPr>
              <p:cNvPr id="48" name="直接箭头连接符 47">
                <a:extLst>
                  <a:ext uri="{FF2B5EF4-FFF2-40B4-BE49-F238E27FC236}">
                    <a16:creationId xmlns:a16="http://schemas.microsoft.com/office/drawing/2014/main" id="{DE560B35-909D-4A12-B4AD-C1B1DC82C5BE}"/>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6F7F9A7-6AFE-41E6-8983-D8A3358EF96A}"/>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8497BA2B-4C31-4CA3-ADBB-6BB7F63595FA}"/>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52" name="椭圆 51">
                <a:extLst>
                  <a:ext uri="{FF2B5EF4-FFF2-40B4-BE49-F238E27FC236}">
                    <a16:creationId xmlns:a16="http://schemas.microsoft.com/office/drawing/2014/main" id="{1421126A-F5FC-43AC-8171-F28C15566FEB}"/>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53" name="椭圆 52">
                <a:extLst>
                  <a:ext uri="{FF2B5EF4-FFF2-40B4-BE49-F238E27FC236}">
                    <a16:creationId xmlns:a16="http://schemas.microsoft.com/office/drawing/2014/main" id="{34E35CF0-AB3A-45F2-9717-F177E872E354}"/>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54" name="椭圆 53">
                <a:extLst>
                  <a:ext uri="{FF2B5EF4-FFF2-40B4-BE49-F238E27FC236}">
                    <a16:creationId xmlns:a16="http://schemas.microsoft.com/office/drawing/2014/main" id="{C9ADF779-F4A5-4125-931A-94AE663B1EBB}"/>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55" name="直接箭头连接符 54">
                <a:extLst>
                  <a:ext uri="{FF2B5EF4-FFF2-40B4-BE49-F238E27FC236}">
                    <a16:creationId xmlns:a16="http://schemas.microsoft.com/office/drawing/2014/main" id="{35F0C620-9BAA-4516-A89A-4CDAFCA0AF79}"/>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25B9ADB-377D-46BC-9EB7-C1B5C50941B0}"/>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53EEA8E-AFFB-45A3-BF21-7BC2A712DE70}"/>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EDFC2A2-5721-48CF-847A-BBEFB2B12135}"/>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A88F74C-3BD7-4EDD-A7B2-2AF57AF216C5}"/>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59" name="文本框 58">
                    <a:extLst>
                      <a:ext uri="{FF2B5EF4-FFF2-40B4-BE49-F238E27FC236}">
                        <a16:creationId xmlns:a16="http://schemas.microsoft.com/office/drawing/2014/main" id="{BA88F74C-3BD7-4EDD-A7B2-2AF57AF216C5}"/>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B169A4F3-893C-48F9-B424-C62D67E64C0C}"/>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86" name="文本框 85">
                    <a:extLst>
                      <a:ext uri="{FF2B5EF4-FFF2-40B4-BE49-F238E27FC236}">
                        <a16:creationId xmlns:a16="http://schemas.microsoft.com/office/drawing/2014/main" id="{B169A4F3-893C-48F9-B424-C62D67E64C0C}"/>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4"/>
                    <a:stretch>
                      <a:fillRect/>
                    </a:stretch>
                  </a:blipFill>
                </p:spPr>
                <p:txBody>
                  <a:bodyPr/>
                  <a:lstStyle/>
                  <a:p>
                    <a:r>
                      <a:rPr lang="zh-CN" altLang="en-US">
                        <a:noFill/>
                      </a:rPr>
                      <a:t> </a:t>
                    </a:r>
                  </a:p>
                </p:txBody>
              </p:sp>
            </mc:Fallback>
          </mc:AlternateContent>
          <p:sp>
            <p:nvSpPr>
              <p:cNvPr id="87" name="椭圆 86">
                <a:extLst>
                  <a:ext uri="{FF2B5EF4-FFF2-40B4-BE49-F238E27FC236}">
                    <a16:creationId xmlns:a16="http://schemas.microsoft.com/office/drawing/2014/main" id="{5FB1CBF2-07CF-4019-9AB5-EEBD2230C061}"/>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88" name="椭圆 87">
                <a:extLst>
                  <a:ext uri="{FF2B5EF4-FFF2-40B4-BE49-F238E27FC236}">
                    <a16:creationId xmlns:a16="http://schemas.microsoft.com/office/drawing/2014/main" id="{D6D44206-D691-41E8-9A0E-1396552CFAB1}"/>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7" name="直接箭头连接符 96">
                <a:extLst>
                  <a:ext uri="{FF2B5EF4-FFF2-40B4-BE49-F238E27FC236}">
                    <a16:creationId xmlns:a16="http://schemas.microsoft.com/office/drawing/2014/main" id="{EFD2AB27-BB52-425E-BE3F-3D4852FE874C}"/>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B70575E-ED29-4D17-8A40-898ED1A00631}"/>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99" name="图片 98">
                <a:extLst>
                  <a:ext uri="{FF2B5EF4-FFF2-40B4-BE49-F238E27FC236}">
                    <a16:creationId xmlns:a16="http://schemas.microsoft.com/office/drawing/2014/main" id="{7333AE4F-49A7-41CB-A345-5C4258AD75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00" name="椭圆 99">
                <a:extLst>
                  <a:ext uri="{FF2B5EF4-FFF2-40B4-BE49-F238E27FC236}">
                    <a16:creationId xmlns:a16="http://schemas.microsoft.com/office/drawing/2014/main" id="{27D5E823-E9AE-4CC4-9BCC-88CEA05BFB9A}"/>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9390623-D74C-4ABF-8165-A3B49008A693}"/>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2" name="组合 101">
                <a:extLst>
                  <a:ext uri="{FF2B5EF4-FFF2-40B4-BE49-F238E27FC236}">
                    <a16:creationId xmlns:a16="http://schemas.microsoft.com/office/drawing/2014/main" id="{B87011E4-1FE2-439C-B9DB-8564D67484F3}"/>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B7069A57-8BC2-4559-B68F-59ECBCF29B71}"/>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540DEF0-FCBB-4337-93C1-2B8E8776A2C1}"/>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01B004C0-DD85-468B-8ED6-6F470E2D7739}"/>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8"/>
                      <a:stretch>
                        <a:fillRect/>
                      </a:stretch>
                    </a:blipFill>
                  </p:spPr>
                  <p:txBody>
                    <a:bodyPr/>
                    <a:lstStyle/>
                    <a:p>
                      <a:r>
                        <a:rPr lang="zh-CN" altLang="en-US">
                          <a:noFill/>
                        </a:rPr>
                        <a:t> </a:t>
                      </a:r>
                    </a:p>
                  </p:txBody>
                </p:sp>
              </mc:Fallback>
            </mc:AlternateContent>
          </p:grpSp>
        </p:grpSp>
        <p:grpSp>
          <p:nvGrpSpPr>
            <p:cNvPr id="41" name="组合 40">
              <a:extLst>
                <a:ext uri="{FF2B5EF4-FFF2-40B4-BE49-F238E27FC236}">
                  <a16:creationId xmlns:a16="http://schemas.microsoft.com/office/drawing/2014/main" id="{105CD934-19E1-4B8C-BB98-13D559C72C47}"/>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50105CD-5126-4557-9E4D-4A092A725182}"/>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29CAEBB-6957-4B35-BE68-DEB9277C188B}"/>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6679B7C-803E-4F07-BCB5-25187D366F2F}"/>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C47AF1C-502C-4F70-93D6-C7EA0D4C4A5B}"/>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62">
                    <a:extLst>
                      <a:ext uri="{FF2B5EF4-FFF2-40B4-BE49-F238E27FC236}">
                        <a16:creationId xmlns:a16="http://schemas.microsoft.com/office/drawing/2014/main" id="{DA95E124-A6FA-4EE6-B4E8-B7699409104A}"/>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62">
                    <a:extLst>
                      <a:ext uri="{FF2B5EF4-FFF2-40B4-BE49-F238E27FC236}">
                        <a16:creationId xmlns:a16="http://schemas.microsoft.com/office/drawing/2014/main" id="{92B9CEF1-B04D-44E3-B3FC-437E3B6D79B7}"/>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2258500"/>
              </a:xfrm>
            </p:spPr>
            <p:txBody>
              <a:bodyPr/>
              <a:lstStyle/>
              <a:p>
                <a:r>
                  <a:rPr lang="en-US" altLang="zh-CN" dirty="0"/>
                  <a:t>A matrix </a:t>
                </a:r>
                <a14:m>
                  <m:oMath xmlns:m="http://schemas.openxmlformats.org/officeDocument/2006/math">
                    <m:r>
                      <a:rPr lang="en-US" altLang="zh-CN" b="0" i="1" smtClean="0">
                        <a:latin typeface="Cambria Math" panose="02040503050406030204" pitchFamily="18" charset="0"/>
                      </a:rPr>
                      <m:t>𝑚𝑜𝑏𝑗</m:t>
                    </m:r>
                  </m:oMath>
                </a14:m>
                <a:endParaRPr lang="en-US" altLang="zh-CN" dirty="0"/>
              </a:p>
              <a:p>
                <a:pPr lvl="1"/>
                <a14:m>
                  <m:oMath xmlns:m="http://schemas.openxmlformats.org/officeDocument/2006/math">
                    <m:r>
                      <a:rPr lang="en-US" altLang="zh-CN" b="0" i="1" smtClean="0">
                        <a:latin typeface="Cambria Math" panose="02040503050406030204" pitchFamily="18" charset="0"/>
                      </a:rPr>
                      <m:t>𝑚𝑜𝑏𝑗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en-US" altLang="zh-CN" dirty="0"/>
                  <a:t>: the maximum objective for requests between </a:t>
                </a:r>
                <a14:m>
                  <m:oMath xmlns:m="http://schemas.openxmlformats.org/officeDocument/2006/math">
                    <m:r>
                      <a:rPr lang="en-US" altLang="zh-CN" b="0" i="1" smtClean="0">
                        <a:latin typeface="Cambria Math" panose="02040503050406030204" pitchFamily="18" charset="0"/>
                      </a:rPr>
                      <m:t>𝑖</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en-US" altLang="zh-CN" dirty="0"/>
                  <a:t> and </a:t>
                </a:r>
                <a14:m>
                  <m:oMath xmlns:m="http://schemas.openxmlformats.org/officeDocument/2006/math">
                    <m:r>
                      <a:rPr lang="en-US" altLang="zh-CN" b="0" i="1" smtClean="0">
                        <a:latin typeface="Cambria Math" panose="02040503050406030204" pitchFamily="18" charset="0"/>
                      </a:rPr>
                      <m:t>𝑗</m:t>
                    </m:r>
                  </m:oMath>
                </a14:m>
                <a:r>
                  <a:rPr lang="en-US" altLang="zh-CN" dirty="0"/>
                  <a:t>-</a:t>
                </a:r>
                <a14:m>
                  <m:oMath xmlns:m="http://schemas.openxmlformats.org/officeDocument/2006/math">
                    <m:r>
                      <a:rPr lang="en-US" altLang="zh-CN" b="0" i="1" dirty="0" smtClean="0">
                        <a:latin typeface="Cambria Math" panose="02040503050406030204" pitchFamily="18" charset="0"/>
                      </a:rPr>
                      <m:t>𝑡h</m:t>
                    </m:r>
                  </m:oMath>
                </a14:m>
                <a:r>
                  <a:rPr lang="en-US" altLang="zh-CN" dirty="0"/>
                  <a:t> location</a:t>
                </a:r>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2258500"/>
              </a:xfrm>
              <a:blipFill>
                <a:blip r:embed="rId19"/>
                <a:stretch>
                  <a:fillRect l="-741" t="-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B09EA06-52E4-4318-8DDF-0E20EC847241}"/>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3" name="文本框 2">
                <a:extLst>
                  <a:ext uri="{FF2B5EF4-FFF2-40B4-BE49-F238E27FC236}">
                    <a16:creationId xmlns:a16="http://schemas.microsoft.com/office/drawing/2014/main" id="{CB09EA06-52E4-4318-8DDF-0E20EC847241}"/>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0"/>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2183BD-A418-4C42-B4B3-9A374F3A6151}"/>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65" name="文本框 64">
                <a:extLst>
                  <a:ext uri="{FF2B5EF4-FFF2-40B4-BE49-F238E27FC236}">
                    <a16:creationId xmlns:a16="http://schemas.microsoft.com/office/drawing/2014/main" id="{B22183BD-A418-4C42-B4B3-9A374F3A6151}"/>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186B1E6-71E9-41AF-9218-6C0D4EA86A37}"/>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66" name="文本框 65">
                <a:extLst>
                  <a:ext uri="{FF2B5EF4-FFF2-40B4-BE49-F238E27FC236}">
                    <a16:creationId xmlns:a16="http://schemas.microsoft.com/office/drawing/2014/main" id="{8186B1E6-71E9-41AF-9218-6C0D4EA86A37}"/>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BB49E22-0AF7-455E-9A97-857BA584101D}"/>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67" name="文本框 66">
                <a:extLst>
                  <a:ext uri="{FF2B5EF4-FFF2-40B4-BE49-F238E27FC236}">
                    <a16:creationId xmlns:a16="http://schemas.microsoft.com/office/drawing/2014/main" id="{CBB49E22-0AF7-455E-9A97-857BA584101D}"/>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ECC1569E-63EF-4EB4-B307-52299B648BBD}"/>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68" name="文本框 67">
                <a:extLst>
                  <a:ext uri="{FF2B5EF4-FFF2-40B4-BE49-F238E27FC236}">
                    <a16:creationId xmlns:a16="http://schemas.microsoft.com/office/drawing/2014/main" id="{ECC1569E-63EF-4EB4-B307-52299B648BBD}"/>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58507758-84AD-45FC-A3F5-DDCDFB848158}"/>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69" name="文本框 68">
                <a:extLst>
                  <a:ext uri="{FF2B5EF4-FFF2-40B4-BE49-F238E27FC236}">
                    <a16:creationId xmlns:a16="http://schemas.microsoft.com/office/drawing/2014/main" id="{58507758-84AD-45FC-A3F5-DDCDFB848158}"/>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BCF677D-9110-4102-8176-0513B6A3F5DF}"/>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70" name="文本框 69">
                <a:extLst>
                  <a:ext uri="{FF2B5EF4-FFF2-40B4-BE49-F238E27FC236}">
                    <a16:creationId xmlns:a16="http://schemas.microsoft.com/office/drawing/2014/main" id="{9BCF677D-9110-4102-8176-0513B6A3F5DF}"/>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对话气泡: 矩形 70">
                <a:extLst>
                  <a:ext uri="{FF2B5EF4-FFF2-40B4-BE49-F238E27FC236}">
                    <a16:creationId xmlns:a16="http://schemas.microsoft.com/office/drawing/2014/main" id="{145FFAF1-AD80-4F29-A328-CA3FEAE8B892}"/>
                  </a:ext>
                </a:extLst>
              </p:cNvPr>
              <p:cNvSpPr/>
              <p:nvPr/>
            </p:nvSpPr>
            <p:spPr bwMode="auto">
              <a:xfrm>
                <a:off x="2395077" y="3208024"/>
                <a:ext cx="6202150" cy="706233"/>
              </a:xfrm>
              <a:prstGeom prst="wedgeRectCallout">
                <a:avLst>
                  <a:gd name="adj1" fmla="val 21622"/>
                  <a:gd name="adj2" fmla="val 26883"/>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𝑚𝑜𝑏𝑗</m:t>
                      </m:r>
                      <m:d>
                        <m:d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ctrlPr>
                        </m:d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t>1,4</m:t>
                          </m:r>
                        </m:e>
                      </m:d>
                      <m:r>
                        <a:rPr lang="en-US" altLang="zh-CN" sz="2000" b="0" i="1" dirty="0">
                          <a:solidFill>
                            <a:schemeClr val="tx1"/>
                          </a:solidFill>
                          <a:latin typeface="Cambria Math" panose="02040503050406030204" pitchFamily="18" charset="0"/>
                          <a:ea typeface="Arial Unicode MS" pitchFamily="50" charset="-127"/>
                          <a:cs typeface="Arial Unicode MS" pitchFamily="50" charset="-127"/>
                        </a:rPr>
                        <m:t>=</m:t>
                      </m:r>
                      <m:func>
                        <m:funcPr>
                          <m:ctrlP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ctrlPr>
                        </m:funcPr>
                        <m:fName>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𝑚𝑎𝑥</m:t>
                          </m:r>
                        </m:fName>
                        <m:e>
                          <m:d>
                            <m:dPr>
                              <m:begChr m:val="{"/>
                              <m:endChr m:val="}"/>
                              <m:ctrlP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𝑚𝑜𝑏𝑗</m:t>
                              </m:r>
                              <m:d>
                                <m:dPr>
                                  <m:ctrlP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1,3</m:t>
                                  </m:r>
                                </m:e>
                              </m:d>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 0</m:t>
                              </m:r>
                            </m:e>
                          </m:d>
                        </m:e>
                      </m:func>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m:t>
                      </m:r>
                      <m:func>
                        <m:funcPr>
                          <m:ctrlP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ctrlPr>
                        </m:funcPr>
                        <m:fName>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𝑚𝑎𝑥</m:t>
                          </m:r>
                        </m:fName>
                        <m:e>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{12.2, 0}</m:t>
                          </m:r>
                        </m:e>
                      </m:func>
                      <m:r>
                        <a:rPr lang="en-US" altLang="zh-CN" sz="2000" b="0" i="1" dirty="0" smtClean="0">
                          <a:solidFill>
                            <a:schemeClr val="tx1"/>
                          </a:solidFill>
                          <a:latin typeface="Cambria Math" panose="02040503050406030204" pitchFamily="18" charset="0"/>
                          <a:ea typeface="Arial Unicode MS" pitchFamily="50" charset="-127"/>
                          <a:cs typeface="Arial Unicode MS" pitchFamily="50" charset="-127"/>
                        </a:rPr>
                        <m:t>=12.2</m:t>
                      </m:r>
                    </m:oMath>
                  </m:oMathPara>
                </a14:m>
                <a:endPar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71" name="对话气泡: 矩形 70">
                <a:extLst>
                  <a:ext uri="{FF2B5EF4-FFF2-40B4-BE49-F238E27FC236}">
                    <a16:creationId xmlns:a16="http://schemas.microsoft.com/office/drawing/2014/main" id="{145FFAF1-AD80-4F29-A328-CA3FEAE8B892}"/>
                  </a:ext>
                </a:extLst>
              </p:cNvPr>
              <p:cNvSpPr>
                <a:spLocks noRot="1" noChangeAspect="1" noMove="1" noResize="1" noEditPoints="1" noAdjustHandles="1" noChangeArrowheads="1" noChangeShapeType="1" noTextEdit="1"/>
              </p:cNvSpPr>
              <p:nvPr/>
            </p:nvSpPr>
            <p:spPr bwMode="auto">
              <a:xfrm>
                <a:off x="2395077" y="3208024"/>
                <a:ext cx="6202150" cy="706233"/>
              </a:xfrm>
              <a:prstGeom prst="wedgeRectCallout">
                <a:avLst>
                  <a:gd name="adj1" fmla="val 21622"/>
                  <a:gd name="adj2" fmla="val 26883"/>
                </a:avLst>
              </a:prstGeom>
              <a:blipFill>
                <a:blip r:embed="rId28"/>
                <a:stretch>
                  <a:fillRect l="-979"/>
                </a:stretch>
              </a:blipFill>
              <a:ln>
                <a:solidFill>
                  <a:srgbClr val="FFC000"/>
                </a:solidFill>
                <a:headEnd type="none" w="med" len="med"/>
                <a:tailEnd type="none" w="med" len="med"/>
              </a:ln>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597C230E-C10C-467F-973E-4C0ACA5A2E12}"/>
              </a:ext>
            </a:extLst>
          </p:cNvPr>
          <p:cNvSpPr/>
          <p:nvPr/>
        </p:nvSpPr>
        <p:spPr bwMode="auto">
          <a:xfrm>
            <a:off x="1158468" y="4007762"/>
            <a:ext cx="2369509" cy="1941518"/>
          </a:xfrm>
          <a:prstGeom prst="rect">
            <a:avLst/>
          </a:prstGeom>
          <a:noFill/>
          <a:ln w="38100">
            <a:solidFill>
              <a:srgbClr val="FFC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1436090-C91E-43D9-9BF9-AF56774B23D4}"/>
                  </a:ext>
                </a:extLst>
              </p:cNvPr>
              <p:cNvSpPr/>
              <p:nvPr/>
            </p:nvSpPr>
            <p:spPr>
              <a:xfrm>
                <a:off x="499937" y="2405543"/>
                <a:ext cx="8229601" cy="7887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𝑚𝑜𝑏𝑗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𝑖</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𝑚𝑎𝑥</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𝑚𝑜𝑏𝑗</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𝑖</m:t>
                      </m:r>
                      <m:r>
                        <a:rPr lang="zh-CN" altLang="en-US" sz="2200" b="0" i="1" dirty="0" smtClean="0">
                          <a:latin typeface="Cambria Math" panose="02040503050406030204" pitchFamily="18" charset="0"/>
                        </a:rPr>
                        <m:t>,</m:t>
                      </m:r>
                      <m:r>
                        <a:rPr lang="zh-CN" altLang="en-US" sz="2200" b="0" i="1" dirty="0" smtClean="0">
                          <a:latin typeface="Cambria Math" panose="02040503050406030204" pitchFamily="18" charset="0"/>
                        </a:rPr>
                        <m:t>𝑗</m:t>
                      </m:r>
                      <m:r>
                        <a:rPr lang="zh-CN" altLang="en-US" sz="2200" b="0" i="1" dirty="0" smtClean="0">
                          <a:latin typeface="Cambria Math" panose="02040503050406030204" pitchFamily="18" charset="0"/>
                        </a:rPr>
                        <m:t>−1),</m:t>
                      </m:r>
                      <m:r>
                        <a:rPr lang="zh-CN" altLang="en-US" sz="2200" b="0" i="1" dirty="0" smtClean="0">
                          <a:latin typeface="Cambria Math" panose="02040503050406030204" pitchFamily="18" charset="0"/>
                        </a:rPr>
                        <m:t>𝑓𝑙𝑜𝑤</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𝑡𝑖𝑚𝑒</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𝑜𝑓</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𝑟𝑒𝑞𝑢𝑒𝑠𝑡</m:t>
                      </m:r>
                      <m:r>
                        <a:rPr lang="en-US" altLang="zh-CN" sz="2200" b="0" i="1" dirty="0" smtClean="0">
                          <a:latin typeface="Cambria Math" panose="02040503050406030204" pitchFamily="18" charset="0"/>
                        </a:rPr>
                        <m:t> </m:t>
                      </m:r>
                      <m:r>
                        <a:rPr lang="zh-CN" altLang="en-US" sz="2200" b="0" i="1" dirty="0" smtClean="0">
                          <a:latin typeface="Cambria Math" panose="02040503050406030204" pitchFamily="18" charset="0"/>
                        </a:rPr>
                        <m:t>𝑤𝑖𝑡h</m:t>
                      </m:r>
                      <m:r>
                        <a:rPr lang="zh-CN" altLang="en-US" sz="2200" b="0" i="1" dirty="0" smtClean="0">
                          <a:latin typeface="Cambria Math" panose="02040503050406030204" pitchFamily="18" charset="0"/>
                        </a:rPr>
                        <m:t> </m:t>
                      </m:r>
                      <m:r>
                        <a:rPr lang="zh-CN" altLang="en-US" sz="2200" b="0" i="1" dirty="0" smtClean="0">
                          <a:latin typeface="Cambria Math" panose="02040503050406030204" pitchFamily="18" charset="0"/>
                        </a:rPr>
                        <m:t>𝑑𝑒𝑠𝑡𝑖𝑛𝑎𝑡𝑖𝑜𝑛</m:t>
                      </m:r>
                      <m:r>
                        <a:rPr lang="zh-CN" altLang="en-US" sz="2200" b="0" i="1" dirty="0" smtClean="0">
                          <a:latin typeface="Cambria Math" panose="02040503050406030204" pitchFamily="18" charset="0"/>
                        </a:rPr>
                        <m:t> </m:t>
                      </m:r>
                      <m:sSub>
                        <m:sSubPr>
                          <m:ctrlPr>
                            <a:rPr lang="zh-CN" altLang="en-US" sz="2200" b="0" i="1" dirty="0" smtClean="0">
                              <a:latin typeface="Cambria Math" panose="02040503050406030204" pitchFamily="18" charset="0"/>
                            </a:rPr>
                          </m:ctrlPr>
                        </m:sSubPr>
                        <m:e>
                          <m:r>
                            <a:rPr lang="zh-CN" altLang="en-US" sz="2200" b="0" i="1" dirty="0" smtClean="0">
                              <a:latin typeface="Cambria Math" panose="02040503050406030204" pitchFamily="18" charset="0"/>
                            </a:rPr>
                            <m:t>𝑙</m:t>
                          </m:r>
                        </m:e>
                        <m:sub>
                          <m:r>
                            <a:rPr lang="zh-CN" altLang="en-US" sz="2200" b="0" i="1" dirty="0" smtClean="0">
                              <a:latin typeface="Cambria Math" panose="02040503050406030204" pitchFamily="18" charset="0"/>
                            </a:rPr>
                            <m:t>𝑗</m:t>
                          </m:r>
                        </m:sub>
                      </m:sSub>
                      <m:r>
                        <a:rPr lang="zh-CN" altLang="en-US" sz="2200" b="0" i="1" dirty="0" smtClean="0">
                          <a:latin typeface="Cambria Math" panose="02040503050406030204" pitchFamily="18" charset="0"/>
                        </a:rPr>
                        <m:t>}</m:t>
                      </m:r>
                    </m:oMath>
                  </m:oMathPara>
                </a14:m>
                <a:endParaRPr lang="zh-CN" altLang="en-US" sz="2200" b="0" dirty="0"/>
              </a:p>
            </p:txBody>
          </p:sp>
        </mc:Choice>
        <mc:Fallback xmlns="">
          <p:sp>
            <p:nvSpPr>
              <p:cNvPr id="6" name="矩形 5">
                <a:extLst>
                  <a:ext uri="{FF2B5EF4-FFF2-40B4-BE49-F238E27FC236}">
                    <a16:creationId xmlns:a16="http://schemas.microsoft.com/office/drawing/2014/main" id="{51436090-C91E-43D9-9BF9-AF56774B23D4}"/>
                  </a:ext>
                </a:extLst>
              </p:cNvPr>
              <p:cNvSpPr>
                <a:spLocks noRot="1" noChangeAspect="1" noMove="1" noResize="1" noEditPoints="1" noAdjustHandles="1" noChangeArrowheads="1" noChangeShapeType="1" noTextEdit="1"/>
              </p:cNvSpPr>
              <p:nvPr/>
            </p:nvSpPr>
            <p:spPr>
              <a:xfrm>
                <a:off x="499937" y="2405543"/>
                <a:ext cx="8229601" cy="788742"/>
              </a:xfrm>
              <a:prstGeom prst="rect">
                <a:avLst/>
              </a:prstGeom>
              <a:blipFill>
                <a:blip r:embed="rId29"/>
                <a:stretch>
                  <a:fillRect b="-6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5CDBC99-69CA-4A78-A83A-5FEBED130FCD}"/>
                  </a:ext>
                </a:extLst>
              </p:cNvPr>
              <p:cNvSpPr/>
              <p:nvPr/>
            </p:nvSpPr>
            <p:spPr>
              <a:xfrm>
                <a:off x="7659852" y="2302162"/>
                <a:ext cx="113387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FF0000"/>
                          </a:solidFill>
                          <a:latin typeface="Cambria Math" panose="02040503050406030204" pitchFamily="18" charset="0"/>
                        </a:rPr>
                        <m:t>𝑂</m:t>
                      </m:r>
                      <m:r>
                        <a:rPr lang="en-US" altLang="zh-CN" sz="2400" b="0" i="1" dirty="0" smtClean="0">
                          <a:solidFill>
                            <a:srgbClr val="FF0000"/>
                          </a:solidFill>
                          <a:latin typeface="Cambria Math" panose="02040503050406030204" pitchFamily="18" charset="0"/>
                        </a:rPr>
                        <m:t>(</m:t>
                      </m:r>
                      <m:sSup>
                        <m:sSupPr>
                          <m:ctrlPr>
                            <a:rPr lang="en-US" altLang="zh-CN" sz="2400" b="0" i="1" dirty="0" smtClean="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𝑛</m:t>
                          </m:r>
                        </m:e>
                        <m:sup>
                          <m:r>
                            <a:rPr lang="en-US" altLang="zh-CN" sz="2400" b="0" i="1" dirty="0" smtClean="0">
                              <a:solidFill>
                                <a:srgbClr val="FF0000"/>
                              </a:solidFill>
                              <a:latin typeface="Cambria Math" panose="02040503050406030204" pitchFamily="18" charset="0"/>
                            </a:rPr>
                            <m:t>2</m:t>
                          </m:r>
                        </m:sup>
                      </m:sSup>
                      <m:r>
                        <a:rPr lang="en-US" altLang="zh-CN" sz="2400" b="0" i="1" dirty="0"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7" name="矩形 6">
                <a:extLst>
                  <a:ext uri="{FF2B5EF4-FFF2-40B4-BE49-F238E27FC236}">
                    <a16:creationId xmlns:a16="http://schemas.microsoft.com/office/drawing/2014/main" id="{85CDBC99-69CA-4A78-A83A-5FEBED130FCD}"/>
                  </a:ext>
                </a:extLst>
              </p:cNvPr>
              <p:cNvSpPr>
                <a:spLocks noRot="1" noChangeAspect="1" noMove="1" noResize="1" noEditPoints="1" noAdjustHandles="1" noChangeArrowheads="1" noChangeShapeType="1" noTextEdit="1"/>
              </p:cNvSpPr>
              <p:nvPr/>
            </p:nvSpPr>
            <p:spPr>
              <a:xfrm>
                <a:off x="7659852" y="2302162"/>
                <a:ext cx="1133872" cy="461665"/>
              </a:xfrm>
              <a:prstGeom prst="rect">
                <a:avLst/>
              </a:prstGeom>
              <a:blipFill>
                <a:blip r:embed="rId30"/>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9" name="表格 48">
                <a:extLst>
                  <a:ext uri="{FF2B5EF4-FFF2-40B4-BE49-F238E27FC236}">
                    <a16:creationId xmlns:a16="http://schemas.microsoft.com/office/drawing/2014/main" id="{35980DCA-3E8A-4F1E-B229-1AF60C8D9721}"/>
                  </a:ext>
                </a:extLst>
              </p:cNvPr>
              <p:cNvGraphicFramePr>
                <a:graphicFrameLocks noGrp="1"/>
              </p:cNvGraphicFramePr>
              <p:nvPr>
                <p:extLst>
                  <p:ext uri="{D42A27DB-BD31-4B8C-83A1-F6EECF244321}">
                    <p14:modId xmlns:p14="http://schemas.microsoft.com/office/powerpoint/2010/main" val="1331681019"/>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49" name="表格 48">
                <a:extLst>
                  <a:ext uri="{FF2B5EF4-FFF2-40B4-BE49-F238E27FC236}">
                    <a16:creationId xmlns:a16="http://schemas.microsoft.com/office/drawing/2014/main" id="{35980DCA-3E8A-4F1E-B229-1AF60C8D9721}"/>
                  </a:ext>
                </a:extLst>
              </p:cNvPr>
              <p:cNvGraphicFramePr>
                <a:graphicFrameLocks noGrp="1"/>
              </p:cNvGraphicFramePr>
              <p:nvPr>
                <p:extLst>
                  <p:ext uri="{D42A27DB-BD31-4B8C-83A1-F6EECF244321}">
                    <p14:modId xmlns:p14="http://schemas.microsoft.com/office/powerpoint/2010/main" val="1331681019"/>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31"/>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p:spTree>
    <p:extLst>
      <p:ext uri="{BB962C8B-B14F-4D97-AF65-F5344CB8AC3E}">
        <p14:creationId xmlns:p14="http://schemas.microsoft.com/office/powerpoint/2010/main" val="309351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19E7F3DE-2643-424B-81FD-83F05F36CB5A}"/>
              </a:ext>
            </a:extLst>
          </p:cNvPr>
          <p:cNvSpPr/>
          <p:nvPr/>
        </p:nvSpPr>
        <p:spPr bwMode="auto">
          <a:xfrm>
            <a:off x="486106" y="2689917"/>
            <a:ext cx="8171788" cy="2512397"/>
          </a:xfrm>
          <a:prstGeom prst="roundRect">
            <a:avLst>
              <a:gd name="adj" fmla="val 1740"/>
            </a:avLst>
          </a:prstGeom>
          <a:solidFill>
            <a:schemeClr val="bg1">
              <a:alpha val="0"/>
            </a:schemeClr>
          </a:solidFill>
          <a:ln w="38100"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a:xfrm>
            <a:off x="457200" y="122238"/>
            <a:ext cx="8229600" cy="714375"/>
          </a:xfrm>
        </p:spPr>
        <p:txBody>
          <a:bodyPr/>
          <a:lstStyle/>
          <a:p>
            <a:r>
              <a:rPr lang="en-US" altLang="zh-CN" dirty="0"/>
              <a:t>Partition-based Framework </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24</a:t>
            </a:fld>
            <a:endParaRPr lang="en-US" altLang="ko-K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26A4AD1-B4D1-4BD0-B9A8-83A8473C2C97}"/>
                  </a:ext>
                </a:extLst>
              </p:cNvPr>
              <p:cNvSpPr/>
              <p:nvPr/>
            </p:nvSpPr>
            <p:spPr bwMode="auto">
              <a:xfrm>
                <a:off x="588180" y="2761879"/>
                <a:ext cx="7967640" cy="914909"/>
              </a:xfrm>
              <a:prstGeom prst="rect">
                <a:avLst/>
              </a:prstGeom>
              <a:solidFill>
                <a:schemeClr val="accent2">
                  <a:lumMod val="40000"/>
                  <a:lumOff val="6000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latin typeface="Arial" charset="0"/>
                    <a:ea typeface="Arial Unicode MS" pitchFamily="50" charset="-127"/>
                    <a:cs typeface="Arial Unicode MS" pitchFamily="50" charset="-127"/>
                  </a:rPr>
                  <a:t>Calculate objective and</a:t>
                </a:r>
              </a:p>
              <a:p>
                <a:pPr algn="ctr" eaLnBrk="1" hangingPunct="1"/>
                <a:r>
                  <a:rPr lang="en-US" altLang="zh-CN" sz="28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800" b="0" i="1">
                        <a:latin typeface="Cambria Math" panose="02040503050406030204" pitchFamily="18" charset="0"/>
                        <a:ea typeface="Arial Unicode MS" pitchFamily="50" charset="-127"/>
                        <a:cs typeface="Arial Unicode MS" pitchFamily="50" charset="-127"/>
                      </a:rPr>
                      <m:t>𝑂</m:t>
                    </m:r>
                    <m:r>
                      <a:rPr lang="en-US" altLang="zh-CN" sz="2800" b="0" i="1">
                        <a:latin typeface="Cambria Math" panose="02040503050406030204" pitchFamily="18" charset="0"/>
                        <a:ea typeface="Arial Unicode MS" pitchFamily="50" charset="-127"/>
                        <a:cs typeface="Arial Unicode MS" pitchFamily="50" charset="-127"/>
                      </a:rPr>
                      <m:t>(1)</m:t>
                    </m:r>
                  </m:oMath>
                </a14:m>
                <a:endParaRPr lang="zh-CN" altLang="en-US" sz="2800" b="0" dirty="0">
                  <a:latin typeface="Arial" charset="0"/>
                  <a:ea typeface="Arial Unicode MS" pitchFamily="50" charset="-127"/>
                  <a:cs typeface="Arial Unicode MS" pitchFamily="50" charset="-127"/>
                </a:endParaRPr>
              </a:p>
            </p:txBody>
          </p:sp>
        </mc:Choice>
        <mc:Fallback xmlns="">
          <p:sp>
            <p:nvSpPr>
              <p:cNvPr id="12" name="矩形 11">
                <a:extLst>
                  <a:ext uri="{FF2B5EF4-FFF2-40B4-BE49-F238E27FC236}">
                    <a16:creationId xmlns:a16="http://schemas.microsoft.com/office/drawing/2014/main" id="{626A4AD1-B4D1-4BD0-B9A8-83A8473C2C97}"/>
                  </a:ext>
                </a:extLst>
              </p:cNvPr>
              <p:cNvSpPr>
                <a:spLocks noRot="1" noChangeAspect="1" noMove="1" noResize="1" noEditPoints="1" noAdjustHandles="1" noChangeArrowheads="1" noChangeShapeType="1" noTextEdit="1"/>
              </p:cNvSpPr>
              <p:nvPr/>
            </p:nvSpPr>
            <p:spPr bwMode="auto">
              <a:xfrm>
                <a:off x="588180" y="2761879"/>
                <a:ext cx="7967640" cy="914909"/>
              </a:xfrm>
              <a:prstGeom prst="rect">
                <a:avLst/>
              </a:prstGeom>
              <a:blipFill>
                <a:blip r:embed="rId3"/>
                <a:stretch>
                  <a:fillRect t="-7843" b="-18954"/>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C88E216-DF12-4DF1-826B-090173DF2B00}"/>
                  </a:ext>
                </a:extLst>
              </p:cNvPr>
              <p:cNvSpPr/>
              <p:nvPr/>
            </p:nvSpPr>
            <p:spPr bwMode="auto">
              <a:xfrm>
                <a:off x="575557" y="5637599"/>
                <a:ext cx="7992887" cy="671721"/>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ea typeface="Arial Unicode MS" pitchFamily="50" charset="-127"/>
                  </a:rPr>
                  <a:t>Pre-processing in </a:t>
                </a:r>
                <a14:m>
                  <m:oMath xmlns:m="http://schemas.openxmlformats.org/officeDocument/2006/math">
                    <m:r>
                      <a:rPr lang="en-US" altLang="zh-CN" sz="2800" b="0">
                        <a:latin typeface="Cambria Math" panose="02040503050406030204" pitchFamily="18" charset="0"/>
                      </a:rPr>
                      <m:t>𝑂</m:t>
                    </m:r>
                    <m:r>
                      <a:rPr lang="en-US" altLang="zh-CN" sz="2800" b="0">
                        <a:latin typeface="Cambria Math" panose="02040503050406030204" pitchFamily="18" charset="0"/>
                      </a:rPr>
                      <m:t>(</m:t>
                    </m:r>
                    <m:sSup>
                      <m:sSupPr>
                        <m:ctrlPr>
                          <a:rPr lang="en-US" altLang="zh-CN" sz="2800" b="0" i="1">
                            <a:latin typeface="Cambria Math" panose="02040503050406030204" pitchFamily="18" charset="0"/>
                          </a:rPr>
                        </m:ctrlPr>
                      </m:sSupPr>
                      <m:e>
                        <m:r>
                          <a:rPr lang="en-US" altLang="zh-CN" sz="2800" b="0">
                            <a:latin typeface="Cambria Math" panose="02040503050406030204" pitchFamily="18" charset="0"/>
                          </a:rPr>
                          <m:t>𝑛</m:t>
                        </m:r>
                      </m:e>
                      <m:sup>
                        <m:r>
                          <a:rPr lang="en-US" altLang="zh-CN" sz="2800" b="0">
                            <a:latin typeface="Cambria Math" panose="02040503050406030204" pitchFamily="18" charset="0"/>
                          </a:rPr>
                          <m:t>2</m:t>
                        </m:r>
                      </m:sup>
                    </m:sSup>
                    <m:r>
                      <a:rPr lang="en-US" altLang="zh-CN" sz="2800" b="0">
                        <a:latin typeface="Cambria Math" panose="02040503050406030204" pitchFamily="18" charset="0"/>
                      </a:rPr>
                      <m:t>)</m:t>
                    </m:r>
                  </m:oMath>
                </a14:m>
                <a:endParaRPr lang="zh-CN" altLang="en-US" sz="2800" b="0" dirty="0"/>
              </a:p>
            </p:txBody>
          </p:sp>
        </mc:Choice>
        <mc:Fallback xmlns="">
          <p:sp>
            <p:nvSpPr>
              <p:cNvPr id="14" name="矩形 13">
                <a:extLst>
                  <a:ext uri="{FF2B5EF4-FFF2-40B4-BE49-F238E27FC236}">
                    <a16:creationId xmlns:a16="http://schemas.microsoft.com/office/drawing/2014/main" id="{CC88E216-DF12-4DF1-826B-090173DF2B00}"/>
                  </a:ext>
                </a:extLst>
              </p:cNvPr>
              <p:cNvSpPr>
                <a:spLocks noRot="1" noChangeAspect="1" noMove="1" noResize="1" noEditPoints="1" noAdjustHandles="1" noChangeArrowheads="1" noChangeShapeType="1" noTextEdit="1"/>
              </p:cNvSpPr>
              <p:nvPr/>
            </p:nvSpPr>
            <p:spPr bwMode="auto">
              <a:xfrm>
                <a:off x="575557" y="5637599"/>
                <a:ext cx="7992887" cy="671721"/>
              </a:xfrm>
              <a:prstGeom prst="rect">
                <a:avLst/>
              </a:prstGeom>
              <a:blipFill>
                <a:blip r:embed="rId4"/>
                <a:stretch>
                  <a:fillRect b="-11504"/>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2AA57B7-B4D2-487D-9271-964298880828}"/>
                  </a:ext>
                </a:extLst>
              </p:cNvPr>
              <p:cNvSpPr/>
              <p:nvPr/>
            </p:nvSpPr>
            <p:spPr bwMode="auto">
              <a:xfrm>
                <a:off x="575557" y="4199739"/>
                <a:ext cx="7992887" cy="914909"/>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b="0" dirty="0">
                    <a:ea typeface="Arial Unicode MS" pitchFamily="50" charset="-127"/>
                    <a:cs typeface="Arial Unicode MS" pitchFamily="50" charset="-127"/>
                  </a:rPr>
                  <a:t>E</a:t>
                </a:r>
                <a:r>
                  <a:rPr kumimoji="0" lang="en-US" altLang="zh-CN" sz="28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8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7" name="矩形 26">
                <a:extLst>
                  <a:ext uri="{FF2B5EF4-FFF2-40B4-BE49-F238E27FC236}">
                    <a16:creationId xmlns:a16="http://schemas.microsoft.com/office/drawing/2014/main" id="{02AA57B7-B4D2-487D-9271-964298880828}"/>
                  </a:ext>
                </a:extLst>
              </p:cNvPr>
              <p:cNvSpPr>
                <a:spLocks noRot="1" noChangeAspect="1" noMove="1" noResize="1" noEditPoints="1" noAdjustHandles="1" noChangeArrowheads="1" noChangeShapeType="1" noTextEdit="1"/>
              </p:cNvSpPr>
              <p:nvPr/>
            </p:nvSpPr>
            <p:spPr bwMode="auto">
              <a:xfrm>
                <a:off x="575557" y="4199739"/>
                <a:ext cx="7992887" cy="914909"/>
              </a:xfrm>
              <a:prstGeom prst="rect">
                <a:avLst/>
              </a:prstGeom>
              <a:blipFill>
                <a:blip r:embed="rId5"/>
                <a:stretch>
                  <a:fillRect t="-7843" b="-1830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E05E180-AE58-4D4F-8077-C4DC7462D772}"/>
                  </a:ext>
                </a:extLst>
              </p:cNvPr>
              <p:cNvSpPr/>
              <p:nvPr/>
            </p:nvSpPr>
            <p:spPr bwMode="auto">
              <a:xfrm>
                <a:off x="588180" y="1567206"/>
                <a:ext cx="7967640" cy="671722"/>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800" b="0" dirty="0">
                    <a:latin typeface="Arial" charset="0"/>
                    <a:ea typeface="Arial Unicode MS" pitchFamily="50" charset="-127"/>
                    <a:cs typeface="Arial Unicode MS" pitchFamily="50" charset="-127"/>
                  </a:rPr>
                  <a:t>:</a:t>
                </a:r>
                <a14:m>
                  <m:oMath xmlns:m="http://schemas.openxmlformats.org/officeDocument/2006/math">
                    <m:r>
                      <a:rPr lang="en-US" altLang="zh-CN" sz="2800" b="0" i="1" smtClean="0">
                        <a:latin typeface="Cambria Math" panose="02040503050406030204" pitchFamily="18" charset="0"/>
                        <a:ea typeface="Arial Unicode MS" pitchFamily="50" charset="-127"/>
                        <a:cs typeface="Arial Unicode MS" pitchFamily="50" charset="-127"/>
                      </a:rPr>
                      <m:t>𝑂</m:t>
                    </m:r>
                    <m:r>
                      <a:rPr lang="en-US" altLang="zh-CN" sz="2800" b="0" i="1" smtClean="0">
                        <a:latin typeface="Cambria Math" panose="02040503050406030204" pitchFamily="18" charset="0"/>
                        <a:ea typeface="Arial Unicode MS" pitchFamily="50" charset="-127"/>
                        <a:cs typeface="Arial Unicode MS" pitchFamily="50" charset="-127"/>
                      </a:rPr>
                      <m:t>(</m:t>
                    </m:r>
                    <m:sSup>
                      <m:sSupPr>
                        <m:ctrlPr>
                          <a:rPr lang="en-US" altLang="zh-CN" sz="2800" b="0" i="1" smtClean="0">
                            <a:latin typeface="Cambria Math" panose="02040503050406030204" pitchFamily="18" charset="0"/>
                            <a:ea typeface="Arial Unicode MS" pitchFamily="50" charset="-127"/>
                            <a:cs typeface="Arial Unicode MS" pitchFamily="50" charset="-127"/>
                          </a:rPr>
                        </m:ctrlPr>
                      </m:sSupPr>
                      <m:e>
                        <m:r>
                          <a:rPr lang="en-US" altLang="zh-CN" sz="2800" b="0" i="1" smtClean="0">
                            <a:latin typeface="Cambria Math" panose="02040503050406030204" pitchFamily="18" charset="0"/>
                            <a:ea typeface="Arial Unicode MS" pitchFamily="50" charset="-127"/>
                            <a:cs typeface="Arial Unicode MS" pitchFamily="50" charset="-127"/>
                          </a:rPr>
                          <m:t>𝑛</m:t>
                        </m:r>
                      </m:e>
                      <m:sup>
                        <m:r>
                          <a:rPr lang="en-US" altLang="zh-CN" sz="2800" b="0" i="1" smtClean="0">
                            <a:latin typeface="Cambria Math" panose="02040503050406030204" pitchFamily="18" charset="0"/>
                            <a:ea typeface="Arial Unicode MS" pitchFamily="50" charset="-127"/>
                            <a:cs typeface="Arial Unicode MS" pitchFamily="50" charset="-127"/>
                          </a:rPr>
                          <m:t>2</m:t>
                        </m:r>
                      </m:sup>
                    </m:sSup>
                    <m:r>
                      <a:rPr lang="en-US" altLang="zh-CN" sz="2800" b="0" i="1" smtClean="0">
                        <a:latin typeface="Cambria Math" panose="02040503050406030204" pitchFamily="18" charset="0"/>
                        <a:ea typeface="Arial Unicode MS" pitchFamily="50" charset="-127"/>
                        <a:cs typeface="Arial Unicode MS" pitchFamily="50" charset="-127"/>
                      </a:rPr>
                      <m:t>)</m:t>
                    </m:r>
                  </m:oMath>
                </a14:m>
                <a:endParaRPr kumimoji="0" lang="zh-CN" altLang="en-US" sz="2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8" name="矩形 27">
                <a:extLst>
                  <a:ext uri="{FF2B5EF4-FFF2-40B4-BE49-F238E27FC236}">
                    <a16:creationId xmlns:a16="http://schemas.microsoft.com/office/drawing/2014/main" id="{2E05E180-AE58-4D4F-8077-C4DC7462D772}"/>
                  </a:ext>
                </a:extLst>
              </p:cNvPr>
              <p:cNvSpPr>
                <a:spLocks noRot="1" noChangeAspect="1" noMove="1" noResize="1" noEditPoints="1" noAdjustHandles="1" noChangeArrowheads="1" noChangeShapeType="1" noTextEdit="1"/>
              </p:cNvSpPr>
              <p:nvPr/>
            </p:nvSpPr>
            <p:spPr bwMode="auto">
              <a:xfrm>
                <a:off x="588180" y="1567206"/>
                <a:ext cx="7967640" cy="671722"/>
              </a:xfrm>
              <a:prstGeom prst="rect">
                <a:avLst/>
              </a:prstGeom>
              <a:blipFill>
                <a:blip r:embed="rId6"/>
                <a:stretch>
                  <a:fillRect b="-1238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CCE0DE23-6B58-4C13-A42B-FE3B1E84E61B}"/>
              </a:ext>
            </a:extLst>
          </p:cNvPr>
          <p:cNvSpPr/>
          <p:nvPr/>
        </p:nvSpPr>
        <p:spPr>
          <a:xfrm>
            <a:off x="4161926" y="5123227"/>
            <a:ext cx="820148" cy="523220"/>
          </a:xfrm>
          <a:prstGeom prst="rect">
            <a:avLst/>
          </a:prstGeom>
        </p:spPr>
        <p:txBody>
          <a:bodyPr wrap="square" anchor="ctr" anchorCtr="0">
            <a:spAutoFit/>
          </a:bodyPr>
          <a:lstStyle/>
          <a:p>
            <a:pPr algn="ctr"/>
            <a:r>
              <a:rPr lang="zh-CN" altLang="en-US" sz="2800" dirty="0">
                <a:solidFill>
                  <a:srgbClr val="00B0F0"/>
                </a:solidFill>
              </a:rPr>
              <a:t>＋</a:t>
            </a:r>
          </a:p>
        </p:txBody>
      </p:sp>
      <p:sp>
        <p:nvSpPr>
          <p:cNvPr id="15" name="矩形 14">
            <a:extLst>
              <a:ext uri="{FF2B5EF4-FFF2-40B4-BE49-F238E27FC236}">
                <a16:creationId xmlns:a16="http://schemas.microsoft.com/office/drawing/2014/main" id="{7E7EF595-E8F7-4BC6-B1C5-E1D6C447EB8B}"/>
              </a:ext>
            </a:extLst>
          </p:cNvPr>
          <p:cNvSpPr/>
          <p:nvPr/>
        </p:nvSpPr>
        <p:spPr>
          <a:xfrm rot="16200000">
            <a:off x="4345015" y="2177485"/>
            <a:ext cx="453970"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16" name="矩形 15">
            <a:extLst>
              <a:ext uri="{FF2B5EF4-FFF2-40B4-BE49-F238E27FC236}">
                <a16:creationId xmlns:a16="http://schemas.microsoft.com/office/drawing/2014/main" id="{4EE3B46B-A99A-4DCE-AD17-F6077F476FB5}"/>
              </a:ext>
            </a:extLst>
          </p:cNvPr>
          <p:cNvSpPr/>
          <p:nvPr/>
        </p:nvSpPr>
        <p:spPr>
          <a:xfrm>
            <a:off x="4248033" y="3615098"/>
            <a:ext cx="647934"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Tree>
    <p:extLst>
      <p:ext uri="{BB962C8B-B14F-4D97-AF65-F5344CB8AC3E}">
        <p14:creationId xmlns:p14="http://schemas.microsoft.com/office/powerpoint/2010/main" val="74105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The formulas of </a:t>
                </a:r>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4</m:t>
                        </m:r>
                      </m:sub>
                    </m:sSub>
                  </m:oMath>
                </a14:m>
                <a:r>
                  <a:rPr lang="en-US" altLang="zh-CN" dirty="0"/>
                  <a:t>:</a:t>
                </a:r>
              </a:p>
              <a:p>
                <a:pPr lvl="1"/>
                <a14:m>
                  <m:oMath xmlns:m="http://schemas.openxmlformats.org/officeDocument/2006/math">
                    <m:r>
                      <a:rPr lang="en-US" altLang="zh-CN" sz="2400" i="1">
                        <a:latin typeface="Cambria Math" panose="02040503050406030204" pitchFamily="18" charset="0"/>
                      </a:rPr>
                      <m:t>𝑚</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𝑚𝑜𝑏𝑗</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oMath>
                </a14:m>
                <a:endParaRPr lang="en-US" altLang="zh-CN" sz="2400" dirty="0"/>
              </a:p>
              <a:p>
                <a:pPr lvl="1"/>
                <a14:m>
                  <m:oMath xmlns:m="http://schemas.openxmlformats.org/officeDocument/2006/math">
                    <m:r>
                      <a:rPr lang="en-US" altLang="zh-CN" sz="2400" b="0" i="1" smtClean="0">
                        <a:latin typeface="Cambria Math" panose="02040503050406030204" pitchFamily="18" charset="0"/>
                      </a:rPr>
                      <m:t>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𝑑𝑒𝑡</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𝑚𝑜𝑏𝑗</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𝑗</m:t>
                        </m:r>
                      </m:e>
                    </m:d>
                  </m:oMath>
                </a14:m>
                <a:endParaRPr lang="en-US" altLang="zh-CN" sz="2400" dirty="0"/>
              </a:p>
              <a:p>
                <a:pPr lvl="1"/>
                <a14:m>
                  <m:oMath xmlns:m="http://schemas.openxmlformats.org/officeDocument/2006/math">
                    <m:r>
                      <a:rPr lang="en-US" altLang="zh-CN" sz="2400" b="0" i="1" smtClean="0">
                        <a:latin typeface="Cambria Math" panose="02040503050406030204" pitchFamily="18" charset="0"/>
                      </a:rPr>
                      <m:t>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𝑑𝑒𝑡</m:t>
                        </m:r>
                      </m:fName>
                      <m:e>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m:t>
                                    </m:r>
                                  </m:sup>
                                </m:sSup>
                              </m:sub>
                            </m:sSub>
                          </m:e>
                        </m:d>
                      </m:e>
                    </m:func>
                    <m:r>
                      <a:rPr lang="en-US" altLang="zh-CN" sz="2400" i="1">
                        <a:latin typeface="Cambria Math" panose="02040503050406030204" pitchFamily="18" charset="0"/>
                      </a:rPr>
                      <m:t>+</m:t>
                    </m:r>
                    <m:r>
                      <a:rPr lang="en-US" altLang="zh-CN" sz="2400" i="1">
                        <a:latin typeface="Cambria Math" panose="02040503050406030204" pitchFamily="18" charset="0"/>
                      </a:rPr>
                      <m:t>𝑑𝑒𝑡</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m:t>
                                </m:r>
                              </m:sup>
                            </m:sSup>
                          </m:sub>
                        </m:sSub>
                      </m:e>
                    </m:d>
                    <m:r>
                      <a:rPr lang="en-US" altLang="zh-CN" sz="2400" i="1">
                        <a:latin typeface="Cambria Math" panose="02040503050406030204" pitchFamily="18" charset="0"/>
                      </a:rPr>
                      <m:t>+</m:t>
                    </m:r>
                    <m:r>
                      <a:rPr lang="en-US" altLang="zh-CN" sz="2400" i="1">
                        <a:latin typeface="Cambria Math" panose="02040503050406030204" pitchFamily="18" charset="0"/>
                      </a:rPr>
                      <m:t>𝑚𝑜𝑏𝑗</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e>
                    </m:d>
                  </m:oMath>
                </a14:m>
                <a:endParaRPr lang="en-US" altLang="zh-CN" sz="2400" dirty="0"/>
              </a:p>
              <a:p>
                <a:pPr lvl="1"/>
                <a14:m>
                  <m:oMath xmlns:m="http://schemas.openxmlformats.org/officeDocument/2006/math">
                    <m:r>
                      <a:rPr lang="en-US" altLang="zh-CN" sz="2400" b="0" i="1" smtClean="0">
                        <a:latin typeface="Cambria Math" panose="02040503050406030204" pitchFamily="18" charset="0"/>
                      </a:rPr>
                      <m:t>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4</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𝑎𝑟𝑟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𝑑𝑒𝑡</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m:t>
                                    </m:r>
                                  </m:sup>
                                </m:sSup>
                              </m:sub>
                            </m:sSub>
                          </m:e>
                        </m:d>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𝑑𝑖𝑠</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m:t>
                            </m:r>
                          </m:sup>
                        </m:sSup>
                      </m:sub>
                    </m:sSub>
                  </m:oMath>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25</a:t>
            </a:fld>
            <a:endParaRPr lang="en-US" altLang="ko-KR"/>
          </a:p>
        </p:txBody>
      </p:sp>
      <p:pic>
        <p:nvPicPr>
          <p:cNvPr id="7" name="图片 6">
            <a:extLst>
              <a:ext uri="{FF2B5EF4-FFF2-40B4-BE49-F238E27FC236}">
                <a16:creationId xmlns:a16="http://schemas.microsoft.com/office/drawing/2014/main" id="{B667E548-07F5-48C5-8325-361009BD85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9672" y="4437112"/>
            <a:ext cx="5701506" cy="1925047"/>
          </a:xfrm>
          <a:prstGeom prst="rect">
            <a:avLst/>
          </a:prstGeom>
        </p:spPr>
      </p:pic>
      <mc:AlternateContent xmlns:mc="http://schemas.openxmlformats.org/markup-compatibility/2006" xmlns:a14="http://schemas.microsoft.com/office/drawing/2010/main">
        <mc:Choice Requires="a14">
          <p:sp>
            <p:nvSpPr>
              <p:cNvPr id="6" name="对话气泡: 矩形 5">
                <a:extLst>
                  <a:ext uri="{FF2B5EF4-FFF2-40B4-BE49-F238E27FC236}">
                    <a16:creationId xmlns:a16="http://schemas.microsoft.com/office/drawing/2014/main" id="{331DB216-826E-492C-9451-7D1835DCC08D}"/>
                  </a:ext>
                </a:extLst>
              </p:cNvPr>
              <p:cNvSpPr/>
              <p:nvPr/>
            </p:nvSpPr>
            <p:spPr bwMode="auto">
              <a:xfrm>
                <a:off x="4427984" y="3829446"/>
                <a:ext cx="1008113" cy="463551"/>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2</m:t>
                          </m:r>
                        </m:sub>
                      </m:sSub>
                    </m:oMath>
                  </m:oMathPara>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6" name="对话气泡: 矩形 5">
                <a:extLst>
                  <a:ext uri="{FF2B5EF4-FFF2-40B4-BE49-F238E27FC236}">
                    <a16:creationId xmlns:a16="http://schemas.microsoft.com/office/drawing/2014/main" id="{331DB216-826E-492C-9451-7D1835DCC08D}"/>
                  </a:ext>
                </a:extLst>
              </p:cNvPr>
              <p:cNvSpPr>
                <a:spLocks noRot="1" noChangeAspect="1" noMove="1" noResize="1" noEditPoints="1" noAdjustHandles="1" noChangeArrowheads="1" noChangeShapeType="1" noTextEdit="1"/>
              </p:cNvSpPr>
              <p:nvPr/>
            </p:nvSpPr>
            <p:spPr bwMode="auto">
              <a:xfrm>
                <a:off x="4427984" y="3829446"/>
                <a:ext cx="1008113" cy="463551"/>
              </a:xfrm>
              <a:prstGeom prst="wedgeRectCallout">
                <a:avLst>
                  <a:gd name="adj1" fmla="val -12200"/>
                  <a:gd name="adj2" fmla="val 86619"/>
                </a:avLst>
              </a:prstGeom>
              <a:blipFill>
                <a:blip r:embed="rId5"/>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话气泡: 矩形 7">
                <a:extLst>
                  <a:ext uri="{FF2B5EF4-FFF2-40B4-BE49-F238E27FC236}">
                    <a16:creationId xmlns:a16="http://schemas.microsoft.com/office/drawing/2014/main" id="{007EF0BA-E989-4217-8302-0E498269C8BB}"/>
                  </a:ext>
                </a:extLst>
              </p:cNvPr>
              <p:cNvSpPr/>
              <p:nvPr/>
            </p:nvSpPr>
            <p:spPr bwMode="auto">
              <a:xfrm>
                <a:off x="6335378" y="3829446"/>
                <a:ext cx="1008113" cy="449553"/>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3</m:t>
                          </m:r>
                        </m:sub>
                      </m:sSub>
                    </m:oMath>
                  </m:oMathPara>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8" name="对话气泡: 矩形 7">
                <a:extLst>
                  <a:ext uri="{FF2B5EF4-FFF2-40B4-BE49-F238E27FC236}">
                    <a16:creationId xmlns:a16="http://schemas.microsoft.com/office/drawing/2014/main" id="{007EF0BA-E989-4217-8302-0E498269C8BB}"/>
                  </a:ext>
                </a:extLst>
              </p:cNvPr>
              <p:cNvSpPr>
                <a:spLocks noRot="1" noChangeAspect="1" noMove="1" noResize="1" noEditPoints="1" noAdjustHandles="1" noChangeArrowheads="1" noChangeShapeType="1" noTextEdit="1"/>
              </p:cNvSpPr>
              <p:nvPr/>
            </p:nvSpPr>
            <p:spPr bwMode="auto">
              <a:xfrm>
                <a:off x="6335378" y="3829446"/>
                <a:ext cx="1008113" cy="449553"/>
              </a:xfrm>
              <a:prstGeom prst="wedgeRectCallout">
                <a:avLst>
                  <a:gd name="adj1" fmla="val -12200"/>
                  <a:gd name="adj2" fmla="val 86619"/>
                </a:avLst>
              </a:prstGeom>
              <a:blipFill>
                <a:blip r:embed="rId6"/>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矩形 8">
                <a:extLst>
                  <a:ext uri="{FF2B5EF4-FFF2-40B4-BE49-F238E27FC236}">
                    <a16:creationId xmlns:a16="http://schemas.microsoft.com/office/drawing/2014/main" id="{DB3EDFAE-5884-48F8-9FEF-1AB52EB08D09}"/>
                  </a:ext>
                </a:extLst>
              </p:cNvPr>
              <p:cNvSpPr/>
              <p:nvPr/>
            </p:nvSpPr>
            <p:spPr bwMode="auto">
              <a:xfrm>
                <a:off x="6754107" y="5942096"/>
                <a:ext cx="1008114" cy="449554"/>
              </a:xfrm>
              <a:prstGeom prst="wedgeRectCallout">
                <a:avLst>
                  <a:gd name="adj1" fmla="val -75991"/>
                  <a:gd name="adj2" fmla="val -24730"/>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4</m:t>
                          </m:r>
                        </m:sub>
                      </m:sSub>
                    </m:oMath>
                  </m:oMathPara>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9" name="对话气泡: 矩形 8">
                <a:extLst>
                  <a:ext uri="{FF2B5EF4-FFF2-40B4-BE49-F238E27FC236}">
                    <a16:creationId xmlns:a16="http://schemas.microsoft.com/office/drawing/2014/main" id="{DB3EDFAE-5884-48F8-9FEF-1AB52EB08D09}"/>
                  </a:ext>
                </a:extLst>
              </p:cNvPr>
              <p:cNvSpPr>
                <a:spLocks noRot="1" noChangeAspect="1" noMove="1" noResize="1" noEditPoints="1" noAdjustHandles="1" noChangeArrowheads="1" noChangeShapeType="1" noTextEdit="1"/>
              </p:cNvSpPr>
              <p:nvPr/>
            </p:nvSpPr>
            <p:spPr bwMode="auto">
              <a:xfrm>
                <a:off x="6754107" y="5942096"/>
                <a:ext cx="1008114" cy="449554"/>
              </a:xfrm>
              <a:prstGeom prst="wedgeRectCallout">
                <a:avLst>
                  <a:gd name="adj1" fmla="val -75991"/>
                  <a:gd name="adj2" fmla="val -24730"/>
                </a:avLst>
              </a:prstGeom>
              <a:blipFill>
                <a:blip r:embed="rId7"/>
                <a:stretch>
                  <a:fillRect b="-19481"/>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对话气泡: 矩形 9">
                <a:extLst>
                  <a:ext uri="{FF2B5EF4-FFF2-40B4-BE49-F238E27FC236}">
                    <a16:creationId xmlns:a16="http://schemas.microsoft.com/office/drawing/2014/main" id="{DD9E2889-4446-4F71-9BD5-F4CDD6D46966}"/>
                  </a:ext>
                </a:extLst>
              </p:cNvPr>
              <p:cNvSpPr/>
              <p:nvPr/>
            </p:nvSpPr>
            <p:spPr bwMode="auto">
              <a:xfrm>
                <a:off x="2466174" y="3815448"/>
                <a:ext cx="1008113" cy="463551"/>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1</m:t>
                          </m:r>
                        </m:sub>
                      </m:sSub>
                    </m:oMath>
                  </m:oMathPara>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0" name="对话气泡: 矩形 9">
                <a:extLst>
                  <a:ext uri="{FF2B5EF4-FFF2-40B4-BE49-F238E27FC236}">
                    <a16:creationId xmlns:a16="http://schemas.microsoft.com/office/drawing/2014/main" id="{DD9E2889-4446-4F71-9BD5-F4CDD6D46966}"/>
                  </a:ext>
                </a:extLst>
              </p:cNvPr>
              <p:cNvSpPr>
                <a:spLocks noRot="1" noChangeAspect="1" noMove="1" noResize="1" noEditPoints="1" noAdjustHandles="1" noChangeArrowheads="1" noChangeShapeType="1" noTextEdit="1"/>
              </p:cNvSpPr>
              <p:nvPr/>
            </p:nvSpPr>
            <p:spPr bwMode="auto">
              <a:xfrm>
                <a:off x="2466174" y="3815448"/>
                <a:ext cx="1008113" cy="463551"/>
              </a:xfrm>
              <a:prstGeom prst="wedgeRectCallout">
                <a:avLst>
                  <a:gd name="adj1" fmla="val -12200"/>
                  <a:gd name="adj2" fmla="val 86619"/>
                </a:avLst>
              </a:prstGeom>
              <a:blipFill>
                <a:blip r:embed="rId8"/>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话气泡: 矩形 10">
                <a:extLst>
                  <a:ext uri="{FF2B5EF4-FFF2-40B4-BE49-F238E27FC236}">
                    <a16:creationId xmlns:a16="http://schemas.microsoft.com/office/drawing/2014/main" id="{15D6F912-F766-43A0-8B9C-A22E94BCDBDF}"/>
                  </a:ext>
                </a:extLst>
              </p:cNvPr>
              <p:cNvSpPr/>
              <p:nvPr/>
            </p:nvSpPr>
            <p:spPr bwMode="auto">
              <a:xfrm>
                <a:off x="0" y="6165304"/>
                <a:ext cx="9144000" cy="692696"/>
              </a:xfrm>
              <a:prstGeom prst="wedgeRectCallout">
                <a:avLst>
                  <a:gd name="adj1" fmla="val -29432"/>
                  <a:gd name="adj2" fmla="val -27507"/>
                </a:avLst>
              </a:prstGeom>
              <a:solidFill>
                <a:srgbClr val="00B0F0"/>
              </a:solidFill>
              <a:ln>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600" b="0" dirty="0">
                    <a:solidFill>
                      <a:schemeClr val="tx1"/>
                    </a:solidFill>
                    <a:latin typeface="Arial" panose="020B0604020202020204" pitchFamily="34" charset="0"/>
                    <a:ea typeface="Arial Unicode MS" pitchFamily="50" charset="-127"/>
                    <a:cs typeface="Arial" panose="020B0604020202020204" pitchFamily="34" charset="0"/>
                  </a:rPr>
                  <a:t>We can c</a:t>
                </a:r>
                <a:r>
                  <a:rPr kumimoji="0" lang="en-US" altLang="zh-CN" sz="26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alculate the objective in </a:t>
                </a:r>
                <a14:m>
                  <m:oMath xmlns:m="http://schemas.openxmlformats.org/officeDocument/2006/math">
                    <m:r>
                      <a:rPr kumimoji="0" lang="en-US" altLang="zh-CN" sz="26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6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(1)</m:t>
                    </m:r>
                  </m:oMath>
                </a14:m>
                <a:r>
                  <a:rPr kumimoji="0" lang="en-US" altLang="zh-CN" sz="26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 time with formulas</a:t>
                </a:r>
                <a:endParaRPr kumimoji="0" lang="en-US" altLang="zh-CN" sz="26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11" name="对话气泡: 矩形 10">
                <a:extLst>
                  <a:ext uri="{FF2B5EF4-FFF2-40B4-BE49-F238E27FC236}">
                    <a16:creationId xmlns:a16="http://schemas.microsoft.com/office/drawing/2014/main" id="{15D6F912-F766-43A0-8B9C-A22E94BCDBDF}"/>
                  </a:ext>
                </a:extLst>
              </p:cNvPr>
              <p:cNvSpPr>
                <a:spLocks noRot="1" noChangeAspect="1" noMove="1" noResize="1" noEditPoints="1" noAdjustHandles="1" noChangeArrowheads="1" noChangeShapeType="1" noTextEdit="1"/>
              </p:cNvSpPr>
              <p:nvPr/>
            </p:nvSpPr>
            <p:spPr bwMode="auto">
              <a:xfrm>
                <a:off x="0" y="6165304"/>
                <a:ext cx="9144000" cy="692696"/>
              </a:xfrm>
              <a:prstGeom prst="wedgeRectCallout">
                <a:avLst>
                  <a:gd name="adj1" fmla="val -29432"/>
                  <a:gd name="adj2" fmla="val -27507"/>
                </a:avLst>
              </a:prstGeom>
              <a:blipFill>
                <a:blip r:embed="rId9"/>
                <a:stretch>
                  <a:fillRect b="-5932"/>
                </a:stretch>
              </a:blipFill>
              <a:ln>
                <a:solidFill>
                  <a:srgbClr val="00B0F0"/>
                </a:solidFill>
                <a:headEnd type="none" w="med" len="med"/>
                <a:tailEnd type="none" w="med" len="med"/>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8729A30-37AA-4941-9B34-AEE9AD46C642}"/>
              </a:ext>
            </a:extLst>
          </p:cNvPr>
          <p:cNvSpPr/>
          <p:nvPr/>
        </p:nvSpPr>
        <p:spPr bwMode="auto">
          <a:xfrm>
            <a:off x="3627512" y="5334178"/>
            <a:ext cx="414898"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矩形 12">
            <a:extLst>
              <a:ext uri="{FF2B5EF4-FFF2-40B4-BE49-F238E27FC236}">
                <a16:creationId xmlns:a16="http://schemas.microsoft.com/office/drawing/2014/main" id="{127E44F2-3CE2-464C-BD09-BE0D70DD2D96}"/>
              </a:ext>
            </a:extLst>
          </p:cNvPr>
          <p:cNvSpPr/>
          <p:nvPr/>
        </p:nvSpPr>
        <p:spPr bwMode="auto">
          <a:xfrm>
            <a:off x="5581650" y="5334178"/>
            <a:ext cx="476250"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对话气泡: 矩形 13">
            <a:extLst>
              <a:ext uri="{FF2B5EF4-FFF2-40B4-BE49-F238E27FC236}">
                <a16:creationId xmlns:a16="http://schemas.microsoft.com/office/drawing/2014/main" id="{2A84927A-6D65-494E-92DF-7868DFBFA736}"/>
              </a:ext>
            </a:extLst>
          </p:cNvPr>
          <p:cNvSpPr/>
          <p:nvPr/>
        </p:nvSpPr>
        <p:spPr bwMode="auto">
          <a:xfrm>
            <a:off x="5852953" y="1988840"/>
            <a:ext cx="3039527" cy="360040"/>
          </a:xfrm>
          <a:prstGeom prst="wedgeRectCallout">
            <a:avLst>
              <a:gd name="adj1" fmla="val -54965"/>
              <a:gd name="adj2" fmla="val 15453"/>
            </a:avLst>
          </a:prstGeom>
          <a:solidFill>
            <a:schemeClr val="bg1"/>
          </a:solidFill>
          <a:ln w="19050">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000" b="0" dirty="0">
                <a:solidFill>
                  <a:schemeClr val="tx1"/>
                </a:solidFill>
                <a:latin typeface="Arial" panose="020B0604020202020204" pitchFamily="34" charset="0"/>
                <a:ea typeface="Arial Unicode MS" pitchFamily="50" charset="-127"/>
                <a:cs typeface="Arial" panose="020B0604020202020204" pitchFamily="34" charset="0"/>
              </a:rPr>
              <a:t>m</a:t>
            </a:r>
            <a:r>
              <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atrix in pre-processing</a:t>
            </a:r>
          </a:p>
        </p:txBody>
      </p:sp>
      <mc:AlternateContent xmlns:mc="http://schemas.openxmlformats.org/markup-compatibility/2006" xmlns:a14="http://schemas.microsoft.com/office/drawing/2010/main">
        <mc:Choice Requires="a14">
          <p:sp>
            <p:nvSpPr>
              <p:cNvPr id="15" name="对话气泡: 矩形 14">
                <a:extLst>
                  <a:ext uri="{FF2B5EF4-FFF2-40B4-BE49-F238E27FC236}">
                    <a16:creationId xmlns:a16="http://schemas.microsoft.com/office/drawing/2014/main" id="{70F78136-5D25-4277-8344-7075A6FBD0EF}"/>
                  </a:ext>
                </a:extLst>
              </p:cNvPr>
              <p:cNvSpPr/>
              <p:nvPr/>
            </p:nvSpPr>
            <p:spPr bwMode="auto">
              <a:xfrm>
                <a:off x="3635896" y="1556792"/>
                <a:ext cx="4104456" cy="360040"/>
              </a:xfrm>
              <a:prstGeom prst="wedgeRectCallout">
                <a:avLst>
                  <a:gd name="adj1" fmla="val -54522"/>
                  <a:gd name="adj2" fmla="val 51041"/>
                </a:avLst>
              </a:prstGeom>
              <a:solidFill>
                <a:schemeClr val="bg1"/>
              </a:solidFill>
              <a:ln w="190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detour of inserting the</a:t>
                </a:r>
                <a:r>
                  <a:rPr kumimoji="0" lang="en-US" altLang="zh-CN" sz="2000" b="0" u="none" strike="noStrike" cap="none" normalizeH="0" dirty="0">
                    <a:ln>
                      <a:noFill/>
                    </a:ln>
                    <a:solidFill>
                      <a:schemeClr val="tx1"/>
                    </a:solidFill>
                    <a:effectLst/>
                    <a:latin typeface="Arial" panose="020B0604020202020204" pitchFamily="34" charset="0"/>
                    <a:ea typeface="Arial Unicode MS" pitchFamily="50" charset="-127"/>
                    <a:cs typeface="Arial" panose="020B0604020202020204" pitchFamily="34" charset="0"/>
                  </a:rPr>
                  <a:t> origin </a:t>
                </a:r>
                <a:r>
                  <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after </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𝑙</m:t>
                        </m:r>
                      </m:e>
                      <m:sub>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𝑖</m:t>
                        </m:r>
                      </m:sub>
                    </m:sSub>
                  </m:oMath>
                </a14:m>
                <a:endPar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15" name="对话气泡: 矩形 14">
                <a:extLst>
                  <a:ext uri="{FF2B5EF4-FFF2-40B4-BE49-F238E27FC236}">
                    <a16:creationId xmlns:a16="http://schemas.microsoft.com/office/drawing/2014/main" id="{70F78136-5D25-4277-8344-7075A6FBD0EF}"/>
                  </a:ext>
                </a:extLst>
              </p:cNvPr>
              <p:cNvSpPr>
                <a:spLocks noRot="1" noChangeAspect="1" noMove="1" noResize="1" noEditPoints="1" noAdjustHandles="1" noChangeArrowheads="1" noChangeShapeType="1" noTextEdit="1"/>
              </p:cNvSpPr>
              <p:nvPr/>
            </p:nvSpPr>
            <p:spPr bwMode="auto">
              <a:xfrm>
                <a:off x="3635896" y="1556792"/>
                <a:ext cx="4104456" cy="360040"/>
              </a:xfrm>
              <a:prstGeom prst="wedgeRectCallout">
                <a:avLst>
                  <a:gd name="adj1" fmla="val -54522"/>
                  <a:gd name="adj2" fmla="val 51041"/>
                </a:avLst>
              </a:prstGeom>
              <a:blipFill>
                <a:blip r:embed="rId10"/>
                <a:stretch>
                  <a:fillRect t="-9524" b="-30159"/>
                </a:stretch>
              </a:blipFill>
              <a:ln w="19050">
                <a:solidFill>
                  <a:srgbClr val="FF0000"/>
                </a:solidFill>
                <a:headEnd type="none" w="med" len="med"/>
                <a:tailEnd type="none" w="med" len="med"/>
              </a:ln>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727CDD72-7BF3-4A0A-80F0-D9FCF93FF7B3}"/>
              </a:ext>
            </a:extLst>
          </p:cNvPr>
          <p:cNvSpPr/>
          <p:nvPr/>
        </p:nvSpPr>
        <p:spPr bwMode="auto">
          <a:xfrm>
            <a:off x="2113571" y="2014554"/>
            <a:ext cx="1384663" cy="353006"/>
          </a:xfrm>
          <a:prstGeom prst="rect">
            <a:avLst/>
          </a:prstGeom>
          <a:solidFill>
            <a:schemeClr val="bg1">
              <a:alpha val="0"/>
            </a:schemeClr>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7" name="矩形 16">
            <a:extLst>
              <a:ext uri="{FF2B5EF4-FFF2-40B4-BE49-F238E27FC236}">
                <a16:creationId xmlns:a16="http://schemas.microsoft.com/office/drawing/2014/main" id="{AFC0277F-2A85-4812-BA3F-252A4F0C7E68}"/>
              </a:ext>
            </a:extLst>
          </p:cNvPr>
          <p:cNvSpPr/>
          <p:nvPr/>
        </p:nvSpPr>
        <p:spPr bwMode="auto">
          <a:xfrm>
            <a:off x="3807282" y="2014554"/>
            <a:ext cx="1850552" cy="353005"/>
          </a:xfrm>
          <a:prstGeom prst="rect">
            <a:avLst/>
          </a:prstGeom>
          <a:solidFill>
            <a:schemeClr val="bg1">
              <a:alpha val="0"/>
            </a:schemeClr>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4037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26</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Insertion </a:t>
                </a:r>
                <a14:m>
                  <m:oMath xmlns:m="http://schemas.openxmlformats.org/officeDocument/2006/math">
                    <m:r>
                      <a:rPr lang="en-US" altLang="zh-CN" b="0" i="1" smtClean="0">
                        <a:latin typeface="Cambria Math" panose="02040503050406030204" pitchFamily="18" charset="0"/>
                      </a:rPr>
                      <m:t>(1,5)</m:t>
                    </m:r>
                  </m:oMath>
                </a14:m>
                <a:endParaRPr lang="en-US" altLang="zh-CN" dirty="0"/>
              </a:p>
              <a:p>
                <a:pPr lvl="1"/>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𝑚𝑜𝑏𝑗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en-US" altLang="zh-CN" b="0" i="0" smtClean="0">
                        <a:latin typeface="Cambria Math" panose="02040503050406030204" pitchFamily="18" charset="0"/>
                      </a:rPr>
                      <m:t>=0</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027B5F7-B2BE-4E0B-B9F4-5253EDF645C3}"/>
              </a:ext>
            </a:extLst>
          </p:cNvPr>
          <p:cNvSpPr/>
          <p:nvPr/>
        </p:nvSpPr>
        <p:spPr bwMode="auto">
          <a:xfrm>
            <a:off x="162118" y="4883774"/>
            <a:ext cx="1454071" cy="663616"/>
          </a:xfrm>
          <a:prstGeom prst="rect">
            <a:avLst/>
          </a:prstGeom>
          <a:noFill/>
          <a:ln w="38100">
            <a:solidFill>
              <a:srgbClr val="FFC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60" name="直接箭头连接符 59">
            <a:extLst>
              <a:ext uri="{FF2B5EF4-FFF2-40B4-BE49-F238E27FC236}">
                <a16:creationId xmlns:a16="http://schemas.microsoft.com/office/drawing/2014/main" id="{43D30FED-7844-432D-911D-5359FE9C7AD6}"/>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C6C1C5F-7104-43C5-9F1A-7178CFE8DDF7}"/>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835417F-7A7C-4C43-B77F-14F24CBDD3E6}"/>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63" name="文本框 62">
                <a:extLst>
                  <a:ext uri="{FF2B5EF4-FFF2-40B4-BE49-F238E27FC236}">
                    <a16:creationId xmlns:a16="http://schemas.microsoft.com/office/drawing/2014/main" id="{3835417F-7A7C-4C43-B77F-14F24CBDD3E6}"/>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B063EAE1-1CE2-492B-8EE3-95F80B42202C}"/>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64" name="文本框 63">
                <a:extLst>
                  <a:ext uri="{FF2B5EF4-FFF2-40B4-BE49-F238E27FC236}">
                    <a16:creationId xmlns:a16="http://schemas.microsoft.com/office/drawing/2014/main" id="{B063EAE1-1CE2-492B-8EE3-95F80B42202C}"/>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5"/>
                <a:stretch>
                  <a:fillRect/>
                </a:stretch>
              </a:blipFill>
            </p:spPr>
            <p:txBody>
              <a:bodyPr/>
              <a:lstStyle/>
              <a:p>
                <a:r>
                  <a:rPr lang="zh-CN" altLang="en-US">
                    <a:noFill/>
                  </a:rPr>
                  <a:t> </a:t>
                </a:r>
              </a:p>
            </p:txBody>
          </p:sp>
        </mc:Fallback>
      </mc:AlternateContent>
      <p:cxnSp>
        <p:nvCxnSpPr>
          <p:cNvPr id="73" name="直接箭头连接符 72">
            <a:extLst>
              <a:ext uri="{FF2B5EF4-FFF2-40B4-BE49-F238E27FC236}">
                <a16:creationId xmlns:a16="http://schemas.microsoft.com/office/drawing/2014/main" id="{039E557D-770C-4EE4-8EE6-5C10ED835900}"/>
              </a:ext>
            </a:extLst>
          </p:cNvPr>
          <p:cNvCxnSpPr>
            <a:cxnSpLocks/>
          </p:cNvCxnSpPr>
          <p:nvPr/>
        </p:nvCxnSpPr>
        <p:spPr>
          <a:xfrm flipV="1">
            <a:off x="1402656" y="4802254"/>
            <a:ext cx="1" cy="242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D3BB215-204D-41D4-88DA-1D4241C05D85}"/>
                  </a:ext>
                </a:extLst>
              </p:cNvPr>
              <p:cNvSpPr txBox="1"/>
              <p:nvPr/>
            </p:nvSpPr>
            <p:spPr>
              <a:xfrm>
                <a:off x="976835" y="4765168"/>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2</m:t>
                      </m:r>
                    </m:oMath>
                  </m:oMathPara>
                </a14:m>
                <a:endParaRPr lang="zh-CN" altLang="en-US" dirty="0"/>
              </a:p>
            </p:txBody>
          </p:sp>
        </mc:Choice>
        <mc:Fallback xmlns="">
          <p:sp>
            <p:nvSpPr>
              <p:cNvPr id="74" name="文本框 73">
                <a:extLst>
                  <a:ext uri="{FF2B5EF4-FFF2-40B4-BE49-F238E27FC236}">
                    <a16:creationId xmlns:a16="http://schemas.microsoft.com/office/drawing/2014/main" id="{3D3BB215-204D-41D4-88DA-1D4241C05D85}"/>
                  </a:ext>
                </a:extLst>
              </p:cNvPr>
              <p:cNvSpPr txBox="1">
                <a:spLocks noRot="1" noChangeAspect="1" noMove="1" noResize="1" noEditPoints="1" noAdjustHandles="1" noChangeArrowheads="1" noChangeShapeType="1" noTextEdit="1"/>
              </p:cNvSpPr>
              <p:nvPr/>
            </p:nvSpPr>
            <p:spPr>
              <a:xfrm>
                <a:off x="976835" y="4765168"/>
                <a:ext cx="510076" cy="307777"/>
              </a:xfrm>
              <a:prstGeom prst="rect">
                <a:avLst/>
              </a:prstGeom>
              <a:blipFill>
                <a:blip r:embed="rId6"/>
                <a:stretch>
                  <a:fillRect/>
                </a:stretch>
              </a:blipFill>
            </p:spPr>
            <p:txBody>
              <a:bodyPr/>
              <a:lstStyle/>
              <a:p>
                <a:r>
                  <a:rPr lang="zh-CN" altLang="en-US">
                    <a:noFill/>
                  </a:rPr>
                  <a:t> </a:t>
                </a:r>
              </a:p>
            </p:txBody>
          </p:sp>
        </mc:Fallback>
      </mc:AlternateContent>
      <p:cxnSp>
        <p:nvCxnSpPr>
          <p:cNvPr id="75" name="直接箭头连接符 74">
            <a:extLst>
              <a:ext uri="{FF2B5EF4-FFF2-40B4-BE49-F238E27FC236}">
                <a16:creationId xmlns:a16="http://schemas.microsoft.com/office/drawing/2014/main" id="{A2A8A608-98CD-444F-9D5D-5212E50AD5BA}"/>
              </a:ext>
            </a:extLst>
          </p:cNvPr>
          <p:cNvCxnSpPr>
            <a:cxnSpLocks/>
          </p:cNvCxnSpPr>
          <p:nvPr/>
        </p:nvCxnSpPr>
        <p:spPr>
          <a:xfrm flipV="1">
            <a:off x="1538528" y="4178061"/>
            <a:ext cx="752010" cy="397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BAE6EA3-66F2-4C62-BC5D-0585050BEB68}"/>
                  </a:ext>
                </a:extLst>
              </p:cNvPr>
              <p:cNvSpPr txBox="1"/>
              <p:nvPr/>
            </p:nvSpPr>
            <p:spPr>
              <a:xfrm>
                <a:off x="1558045" y="4029378"/>
                <a:ext cx="510076"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en-US" altLang="zh-CN" b="0" i="0" smtClean="0">
                          <a:latin typeface="Cambria Math" panose="02040503050406030204" pitchFamily="18" charset="0"/>
                        </a:rPr>
                        <m:t>5</m:t>
                      </m:r>
                    </m:oMath>
                  </m:oMathPara>
                </a14:m>
                <a:endParaRPr lang="zh-CN" altLang="en-US" b="0" dirty="0"/>
              </a:p>
            </p:txBody>
          </p:sp>
        </mc:Choice>
        <mc:Fallback xmlns="">
          <p:sp>
            <p:nvSpPr>
              <p:cNvPr id="76" name="文本框 75">
                <a:extLst>
                  <a:ext uri="{FF2B5EF4-FFF2-40B4-BE49-F238E27FC236}">
                    <a16:creationId xmlns:a16="http://schemas.microsoft.com/office/drawing/2014/main" id="{8BAE6EA3-66F2-4C62-BC5D-0585050BEB68}"/>
                  </a:ext>
                </a:extLst>
              </p:cNvPr>
              <p:cNvSpPr txBox="1">
                <a:spLocks noRot="1" noChangeAspect="1" noMove="1" noResize="1" noEditPoints="1" noAdjustHandles="1" noChangeArrowheads="1" noChangeShapeType="1" noTextEdit="1"/>
              </p:cNvSpPr>
              <p:nvPr/>
            </p:nvSpPr>
            <p:spPr>
              <a:xfrm>
                <a:off x="1558045" y="4029378"/>
                <a:ext cx="510076" cy="308867"/>
              </a:xfrm>
              <a:prstGeom prst="rect">
                <a:avLst/>
              </a:prstGeom>
              <a:blipFill>
                <a:blip r:embed="rId7"/>
                <a:stretch>
                  <a:fillRect/>
                </a:stretch>
              </a:blipFill>
            </p:spPr>
            <p:txBody>
              <a:bodyPr/>
              <a:lstStyle/>
              <a:p>
                <a:r>
                  <a:rPr lang="zh-CN" altLang="en-US">
                    <a:noFill/>
                  </a:rPr>
                  <a:t> </a:t>
                </a:r>
              </a:p>
            </p:txBody>
          </p:sp>
        </mc:Fallback>
      </mc:AlternateContent>
      <p:pic>
        <p:nvPicPr>
          <p:cNvPr id="66" name="图片 65">
            <a:extLst>
              <a:ext uri="{FF2B5EF4-FFF2-40B4-BE49-F238E27FC236}">
                <a16:creationId xmlns:a16="http://schemas.microsoft.com/office/drawing/2014/main" id="{8B540F6A-549F-48FC-86AD-1DDC5CA9CBB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88024" y="2797304"/>
            <a:ext cx="3649096" cy="1232074"/>
          </a:xfrm>
          <a:prstGeom prst="rect">
            <a:avLst/>
          </a:prstGeom>
        </p:spPr>
      </p:pic>
      <mc:AlternateContent xmlns:mc="http://schemas.openxmlformats.org/markup-compatibility/2006" xmlns:a14="http://schemas.microsoft.com/office/drawing/2010/main">
        <mc:Choice Requires="a14">
          <p:sp>
            <p:nvSpPr>
              <p:cNvPr id="67" name="对话气泡: 矩形 66">
                <a:extLst>
                  <a:ext uri="{FF2B5EF4-FFF2-40B4-BE49-F238E27FC236}">
                    <a16:creationId xmlns:a16="http://schemas.microsoft.com/office/drawing/2014/main" id="{2BEBA251-409C-415F-A23F-B23D4398EED3}"/>
                  </a:ext>
                </a:extLst>
              </p:cNvPr>
              <p:cNvSpPr/>
              <p:nvPr/>
            </p:nvSpPr>
            <p:spPr bwMode="auto">
              <a:xfrm>
                <a:off x="4788024" y="2653189"/>
                <a:ext cx="720079" cy="345749"/>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
                    </m:oMathParaPr>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1</m:t>
                          </m:r>
                        </m:sub>
                      </m:sSub>
                    </m:oMath>
                  </m:oMathPara>
                </a14:m>
                <a:endPar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67" name="对话气泡: 矩形 66">
                <a:extLst>
                  <a:ext uri="{FF2B5EF4-FFF2-40B4-BE49-F238E27FC236}">
                    <a16:creationId xmlns:a16="http://schemas.microsoft.com/office/drawing/2014/main" id="{2BEBA251-409C-415F-A23F-B23D4398EED3}"/>
                  </a:ext>
                </a:extLst>
              </p:cNvPr>
              <p:cNvSpPr>
                <a:spLocks noRot="1" noChangeAspect="1" noMove="1" noResize="1" noEditPoints="1" noAdjustHandles="1" noChangeArrowheads="1" noChangeShapeType="1" noTextEdit="1"/>
              </p:cNvSpPr>
              <p:nvPr/>
            </p:nvSpPr>
            <p:spPr bwMode="auto">
              <a:xfrm>
                <a:off x="4788024" y="2653189"/>
                <a:ext cx="720079" cy="345749"/>
              </a:xfrm>
              <a:prstGeom prst="wedgeRectCallout">
                <a:avLst>
                  <a:gd name="adj1" fmla="val -12200"/>
                  <a:gd name="adj2" fmla="val 86619"/>
                </a:avLst>
              </a:prstGeom>
              <a:blipFill>
                <a:blip r:embed="rId9"/>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735E5464-DD02-410B-8F79-60739443D6D6}"/>
              </a:ext>
            </a:extLst>
          </p:cNvPr>
          <p:cNvGrpSpPr/>
          <p:nvPr/>
        </p:nvGrpSpPr>
        <p:grpSpPr>
          <a:xfrm>
            <a:off x="41969" y="3717032"/>
            <a:ext cx="4276776" cy="2919743"/>
            <a:chOff x="1512605" y="244742"/>
            <a:chExt cx="5630667" cy="3965989"/>
          </a:xfrm>
        </p:grpSpPr>
        <p:grpSp>
          <p:nvGrpSpPr>
            <p:cNvPr id="125" name="组合 124">
              <a:extLst>
                <a:ext uri="{FF2B5EF4-FFF2-40B4-BE49-F238E27FC236}">
                  <a16:creationId xmlns:a16="http://schemas.microsoft.com/office/drawing/2014/main" id="{AD071F7C-D0F1-48E7-8D10-9EA49F77B803}"/>
                </a:ext>
              </a:extLst>
            </p:cNvPr>
            <p:cNvGrpSpPr/>
            <p:nvPr/>
          </p:nvGrpSpPr>
          <p:grpSpPr>
            <a:xfrm>
              <a:off x="1512605" y="244742"/>
              <a:ext cx="5630667" cy="3965989"/>
              <a:chOff x="1512605" y="244742"/>
              <a:chExt cx="5630667" cy="3965989"/>
            </a:xfrm>
          </p:grpSpPr>
          <p:cxnSp>
            <p:nvCxnSpPr>
              <p:cNvPr id="133" name="直接箭头连接符 132">
                <a:extLst>
                  <a:ext uri="{FF2B5EF4-FFF2-40B4-BE49-F238E27FC236}">
                    <a16:creationId xmlns:a16="http://schemas.microsoft.com/office/drawing/2014/main" id="{36DF9B46-2982-43CD-BCF9-6B26AC567D78}"/>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54A7EB4C-8D0F-49EB-AC78-27255C6749DF}"/>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0B45CCA0-1C4B-4A1C-A5D1-2F6BC8F52DDD}"/>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36" name="椭圆 135">
                <a:extLst>
                  <a:ext uri="{FF2B5EF4-FFF2-40B4-BE49-F238E27FC236}">
                    <a16:creationId xmlns:a16="http://schemas.microsoft.com/office/drawing/2014/main" id="{C30BD989-D061-48B2-85F7-073C1364B16F}"/>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37" name="椭圆 136">
                <a:extLst>
                  <a:ext uri="{FF2B5EF4-FFF2-40B4-BE49-F238E27FC236}">
                    <a16:creationId xmlns:a16="http://schemas.microsoft.com/office/drawing/2014/main" id="{53BC4E80-06B6-43D0-A618-476C92D86C39}"/>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38" name="椭圆 137">
                <a:extLst>
                  <a:ext uri="{FF2B5EF4-FFF2-40B4-BE49-F238E27FC236}">
                    <a16:creationId xmlns:a16="http://schemas.microsoft.com/office/drawing/2014/main" id="{87C8FE33-D6A8-4AE9-85F1-2F093F683F8A}"/>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39" name="直接箭头连接符 138">
                <a:extLst>
                  <a:ext uri="{FF2B5EF4-FFF2-40B4-BE49-F238E27FC236}">
                    <a16:creationId xmlns:a16="http://schemas.microsoft.com/office/drawing/2014/main" id="{C6597EF8-E5D8-4632-85FE-28A3137F6C92}"/>
                  </a:ext>
                </a:extLst>
              </p:cNvPr>
              <p:cNvCxnSpPr/>
              <p:nvPr/>
            </p:nvCxnSpPr>
            <p:spPr>
              <a:xfrm>
                <a:off x="2774950" y="2260600"/>
                <a:ext cx="3697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D0B7EE93-E12C-48AA-AF3B-4CC39C835934}"/>
                  </a:ext>
                </a:extLst>
              </p:cNvPr>
              <p:cNvCxnSpPr/>
              <p:nvPr/>
            </p:nvCxnSpPr>
            <p:spPr>
              <a:xfrm flipV="1">
                <a:off x="3448050" y="928432"/>
                <a:ext cx="1220314" cy="1211518"/>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7E60655-1B04-4326-B8CA-32A3F7D96D52}"/>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F8363F0F-A112-434D-8C29-43577DB9C198}"/>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3BFF1173-9AA7-4032-B272-286156E81365}"/>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43" name="文本框 142">
                    <a:extLst>
                      <a:ext uri="{FF2B5EF4-FFF2-40B4-BE49-F238E27FC236}">
                        <a16:creationId xmlns:a16="http://schemas.microsoft.com/office/drawing/2014/main" id="{3BFF1173-9AA7-4032-B272-286156E81365}"/>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F407816C-3C7A-4BE2-BF86-A3B70C83C498}"/>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44" name="文本框 143">
                    <a:extLst>
                      <a:ext uri="{FF2B5EF4-FFF2-40B4-BE49-F238E27FC236}">
                        <a16:creationId xmlns:a16="http://schemas.microsoft.com/office/drawing/2014/main" id="{F407816C-3C7A-4BE2-BF86-A3B70C83C498}"/>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11"/>
                    <a:stretch>
                      <a:fillRect/>
                    </a:stretch>
                  </a:blipFill>
                </p:spPr>
                <p:txBody>
                  <a:bodyPr/>
                  <a:lstStyle/>
                  <a:p>
                    <a:r>
                      <a:rPr lang="zh-CN" altLang="en-US">
                        <a:noFill/>
                      </a:rPr>
                      <a:t> </a:t>
                    </a:r>
                  </a:p>
                </p:txBody>
              </p:sp>
            </mc:Fallback>
          </mc:AlternateContent>
          <p:sp>
            <p:nvSpPr>
              <p:cNvPr id="145" name="椭圆 144">
                <a:extLst>
                  <a:ext uri="{FF2B5EF4-FFF2-40B4-BE49-F238E27FC236}">
                    <a16:creationId xmlns:a16="http://schemas.microsoft.com/office/drawing/2014/main" id="{B0F807FE-0DCC-4AE3-9AE6-221CBAF14476}"/>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46" name="椭圆 145">
                <a:extLst>
                  <a:ext uri="{FF2B5EF4-FFF2-40B4-BE49-F238E27FC236}">
                    <a16:creationId xmlns:a16="http://schemas.microsoft.com/office/drawing/2014/main" id="{11655404-98BA-47E5-838B-34197DDB55E4}"/>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47" name="直接箭头连接符 146">
                <a:extLst>
                  <a:ext uri="{FF2B5EF4-FFF2-40B4-BE49-F238E27FC236}">
                    <a16:creationId xmlns:a16="http://schemas.microsoft.com/office/drawing/2014/main" id="{DAF5AE60-C208-4435-BFDA-26872B9182D7}"/>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9EFDFFBD-04CA-4E24-9F75-B44277865559}"/>
                  </a:ext>
                </a:extLst>
              </p:cNvPr>
              <p:cNvCxnSpPr/>
              <p:nvPr/>
            </p:nvCxnSpPr>
            <p:spPr>
              <a:xfrm flipH="1" flipV="1">
                <a:off x="3436106" y="3696333"/>
                <a:ext cx="1866610"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9" name="图片 148">
                <a:extLst>
                  <a:ext uri="{FF2B5EF4-FFF2-40B4-BE49-F238E27FC236}">
                    <a16:creationId xmlns:a16="http://schemas.microsoft.com/office/drawing/2014/main" id="{4AB6855C-2CCD-4B32-A9FC-799F7302E7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50" name="椭圆 149">
                <a:extLst>
                  <a:ext uri="{FF2B5EF4-FFF2-40B4-BE49-F238E27FC236}">
                    <a16:creationId xmlns:a16="http://schemas.microsoft.com/office/drawing/2014/main" id="{308485E2-0008-4DF8-9AEC-DC00AE5E105D}"/>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9B1CA13C-03FB-4C55-A6B9-004C06F2EFD6}"/>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2" name="组合 151">
                <a:extLst>
                  <a:ext uri="{FF2B5EF4-FFF2-40B4-BE49-F238E27FC236}">
                    <a16:creationId xmlns:a16="http://schemas.microsoft.com/office/drawing/2014/main" id="{EBC9A6FC-BEA5-4C5E-9B09-E5C8E99C12AC}"/>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571C078D-85D5-4837-A05E-1A1E471600C1}"/>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53" name="文本框 152">
                      <a:extLst>
                        <a:ext uri="{FF2B5EF4-FFF2-40B4-BE49-F238E27FC236}">
                          <a16:creationId xmlns:a16="http://schemas.microsoft.com/office/drawing/2014/main" id="{571C078D-85D5-4837-A05E-1A1E471600C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F14BEA96-48F6-4D9C-8E65-0307AF9F82E3}"/>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54" name="文本框 153">
                      <a:extLst>
                        <a:ext uri="{FF2B5EF4-FFF2-40B4-BE49-F238E27FC236}">
                          <a16:creationId xmlns:a16="http://schemas.microsoft.com/office/drawing/2014/main" id="{F14BEA96-48F6-4D9C-8E65-0307AF9F82E3}"/>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FD6F2E5F-3F92-449B-AFF9-D2EC72BF8E1B}"/>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55" name="文本框 154">
                      <a:extLst>
                        <a:ext uri="{FF2B5EF4-FFF2-40B4-BE49-F238E27FC236}">
                          <a16:creationId xmlns:a16="http://schemas.microsoft.com/office/drawing/2014/main" id="{FD6F2E5F-3F92-449B-AFF9-D2EC72BF8E1B}"/>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15"/>
                      <a:stretch>
                        <a:fillRect/>
                      </a:stretch>
                    </a:blipFill>
                  </p:spPr>
                  <p:txBody>
                    <a:bodyPr/>
                    <a:lstStyle/>
                    <a:p>
                      <a:r>
                        <a:rPr lang="zh-CN" altLang="en-US">
                          <a:noFill/>
                        </a:rPr>
                        <a:t> </a:t>
                      </a:r>
                    </a:p>
                  </p:txBody>
                </p:sp>
              </mc:Fallback>
            </mc:AlternateContent>
          </p:grpSp>
        </p:grpSp>
        <p:grpSp>
          <p:nvGrpSpPr>
            <p:cNvPr id="126" name="组合 125">
              <a:extLst>
                <a:ext uri="{FF2B5EF4-FFF2-40B4-BE49-F238E27FC236}">
                  <a16:creationId xmlns:a16="http://schemas.microsoft.com/office/drawing/2014/main" id="{53ED4E99-76EA-4587-B94D-462D4D4D9248}"/>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E14887DC-EFD8-41CE-9B41-8388C29A4E40}"/>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207E6C77-6763-414C-BA3D-8311CA778184}"/>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128" name="文本框 127">
                    <a:extLst>
                      <a:ext uri="{FF2B5EF4-FFF2-40B4-BE49-F238E27FC236}">
                        <a16:creationId xmlns:a16="http://schemas.microsoft.com/office/drawing/2014/main" id="{207E6C77-6763-414C-BA3D-8311CA778184}"/>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35F83002-5C83-406A-86AF-95C58C5A5888}"/>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BD4D63AF-2604-4FBB-804C-BCFEF9E18FA2}"/>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62">
                    <a:extLst>
                      <a:ext uri="{FF2B5EF4-FFF2-40B4-BE49-F238E27FC236}">
                        <a16:creationId xmlns:a16="http://schemas.microsoft.com/office/drawing/2014/main" id="{8AAD8FA9-B315-4A08-9148-9416DC17A433}"/>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62">
                    <a:extLst>
                      <a:ext uri="{FF2B5EF4-FFF2-40B4-BE49-F238E27FC236}">
                        <a16:creationId xmlns:a16="http://schemas.microsoft.com/office/drawing/2014/main" id="{8679D4F1-9447-4DFB-988E-E7578BD10A26}"/>
                      </a:ext>
                    </a:extLst>
                  </p:cNvPr>
                  <p:cNvSpPr txBox="1"/>
                  <p:nvPr/>
                </p:nvSpPr>
                <p:spPr>
                  <a:xfrm>
                    <a:off x="5509707" y="3139620"/>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132" name="文本框 62">
                    <a:extLst>
                      <a:ext uri="{FF2B5EF4-FFF2-40B4-BE49-F238E27FC236}">
                        <a16:creationId xmlns:a16="http://schemas.microsoft.com/office/drawing/2014/main" id="{8679D4F1-9447-4DFB-988E-E7578BD10A26}"/>
                      </a:ext>
                    </a:extLst>
                  </p:cNvPr>
                  <p:cNvSpPr txBox="1">
                    <a:spLocks noRot="1" noChangeAspect="1" noMove="1" noResize="1" noEditPoints="1" noAdjustHandles="1" noChangeArrowheads="1" noChangeShapeType="1" noTextEdit="1"/>
                  </p:cNvSpPr>
                  <p:nvPr/>
                </p:nvSpPr>
                <p:spPr>
                  <a:xfrm>
                    <a:off x="5509707" y="3139620"/>
                    <a:ext cx="284379" cy="293400"/>
                  </a:xfrm>
                  <a:prstGeom prst="rect">
                    <a:avLst/>
                  </a:prstGeom>
                  <a:blipFill>
                    <a:blip r:embed="rId21"/>
                    <a:stretch>
                      <a:fillRect r="-17143" b="-27778"/>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6581AB4-7D37-4178-A421-51E8F667D715}"/>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157" name="文本框 156">
                <a:extLst>
                  <a:ext uri="{FF2B5EF4-FFF2-40B4-BE49-F238E27FC236}">
                    <a16:creationId xmlns:a16="http://schemas.microsoft.com/office/drawing/2014/main" id="{16581AB4-7D37-4178-A421-51E8F667D715}"/>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3"/>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DF3A8D0C-022D-4BDB-A0FA-203268BEDFE0}"/>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58" name="文本框 157">
                <a:extLst>
                  <a:ext uri="{FF2B5EF4-FFF2-40B4-BE49-F238E27FC236}">
                    <a16:creationId xmlns:a16="http://schemas.microsoft.com/office/drawing/2014/main" id="{DF3A8D0C-022D-4BDB-A0FA-203268BEDFE0}"/>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DF7F26B3-0FAC-4929-BE6B-42E0B1CF158B}"/>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59" name="文本框 158">
                <a:extLst>
                  <a:ext uri="{FF2B5EF4-FFF2-40B4-BE49-F238E27FC236}">
                    <a16:creationId xmlns:a16="http://schemas.microsoft.com/office/drawing/2014/main" id="{DF7F26B3-0FAC-4929-BE6B-42E0B1CF158B}"/>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DF6E3954-7940-4CEA-A61E-3EBA9B32F055}"/>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60" name="文本框 159">
                <a:extLst>
                  <a:ext uri="{FF2B5EF4-FFF2-40B4-BE49-F238E27FC236}">
                    <a16:creationId xmlns:a16="http://schemas.microsoft.com/office/drawing/2014/main" id="{DF6E3954-7940-4CEA-A61E-3EBA9B32F055}"/>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A75D454A-BAFD-4202-B8FA-47B62FC0C34E}"/>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61" name="文本框 160">
                <a:extLst>
                  <a:ext uri="{FF2B5EF4-FFF2-40B4-BE49-F238E27FC236}">
                    <a16:creationId xmlns:a16="http://schemas.microsoft.com/office/drawing/2014/main" id="{A75D454A-BAFD-4202-B8FA-47B62FC0C34E}"/>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1E4A0A58-00B0-4612-A18A-DDFA1724B0FA}"/>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2" name="文本框 161">
                <a:extLst>
                  <a:ext uri="{FF2B5EF4-FFF2-40B4-BE49-F238E27FC236}">
                    <a16:creationId xmlns:a16="http://schemas.microsoft.com/office/drawing/2014/main" id="{1E4A0A58-00B0-4612-A18A-DDFA1724B0FA}"/>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8627B9E5-0F89-49EA-95F0-5004DE8831A6}"/>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3" name="文本框 162">
                <a:extLst>
                  <a:ext uri="{FF2B5EF4-FFF2-40B4-BE49-F238E27FC236}">
                    <a16:creationId xmlns:a16="http://schemas.microsoft.com/office/drawing/2014/main" id="{8627B9E5-0F89-49EA-95F0-5004DE8831A6}"/>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9AAEB1B-0F66-48C8-A6F4-4115A43D37B1}"/>
                  </a:ext>
                </a:extLst>
              </p:cNvPr>
              <p:cNvSpPr txBox="1"/>
              <p:nvPr/>
            </p:nvSpPr>
            <p:spPr>
              <a:xfrm>
                <a:off x="1322030" y="3267292"/>
                <a:ext cx="1208343" cy="461665"/>
              </a:xfrm>
              <a:prstGeom prst="rect">
                <a:avLst/>
              </a:prstGeom>
              <a:noFill/>
            </p:spPr>
            <p:txBody>
              <a:bodyPr wrap="none" rtlCol="0">
                <a:spAutoFit/>
              </a:bodyPr>
              <a:lstStyle>
                <a:defPPr>
                  <a:defRPr lang="ko-KR"/>
                </a:defPPr>
                <a:lvl1pPr>
                  <a:defRPr sz="2400" i="1">
                    <a:solidFill>
                      <a:srgbClr val="FF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D9AAEB1B-0F66-48C8-A6F4-4115A43D37B1}"/>
                  </a:ext>
                </a:extLst>
              </p:cNvPr>
              <p:cNvSpPr txBox="1">
                <a:spLocks noRot="1" noChangeAspect="1" noMove="1" noResize="1" noEditPoints="1" noAdjustHandles="1" noChangeArrowheads="1" noChangeShapeType="1" noTextEdit="1"/>
              </p:cNvSpPr>
              <p:nvPr/>
            </p:nvSpPr>
            <p:spPr>
              <a:xfrm>
                <a:off x="1322030" y="3267292"/>
                <a:ext cx="1208343" cy="461665"/>
              </a:xfrm>
              <a:prstGeom prst="rect">
                <a:avLst/>
              </a:prstGeom>
              <a:blipFill>
                <a:blip r:embed="rId30"/>
                <a:stretch>
                  <a:fillRect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7" name="表格 56">
                <a:extLst>
                  <a:ext uri="{FF2B5EF4-FFF2-40B4-BE49-F238E27FC236}">
                    <a16:creationId xmlns:a16="http://schemas.microsoft.com/office/drawing/2014/main" id="{A3A170DC-8DB4-4E11-B4CD-361F0DC6572F}"/>
                  </a:ext>
                </a:extLst>
              </p:cNvPr>
              <p:cNvGraphicFramePr>
                <a:graphicFrameLocks noGrp="1"/>
              </p:cNvGraphicFramePr>
              <p:nvPr>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57" name="表格 56">
                <a:extLst>
                  <a:ext uri="{FF2B5EF4-FFF2-40B4-BE49-F238E27FC236}">
                    <a16:creationId xmlns:a16="http://schemas.microsoft.com/office/drawing/2014/main" id="{A3A170DC-8DB4-4E11-B4CD-361F0DC6572F}"/>
                  </a:ext>
                </a:extLst>
              </p:cNvPr>
              <p:cNvGraphicFramePr>
                <a:graphicFrameLocks noGrp="1"/>
              </p:cNvGraphicFramePr>
              <p:nvPr>
                <p:extLst>
                  <p:ext uri="{D42A27DB-BD31-4B8C-83A1-F6EECF244321}">
                    <p14:modId xmlns:p14="http://schemas.microsoft.com/office/powerpoint/2010/main" val="3773111187"/>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31"/>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p:sp>
        <p:nvSpPr>
          <p:cNvPr id="58" name="矩形 57">
            <a:extLst>
              <a:ext uri="{FF2B5EF4-FFF2-40B4-BE49-F238E27FC236}">
                <a16:creationId xmlns:a16="http://schemas.microsoft.com/office/drawing/2014/main" id="{77436D72-032B-495B-80C8-EAC0BD7B9A06}"/>
              </a:ext>
            </a:extLst>
          </p:cNvPr>
          <p:cNvSpPr/>
          <p:nvPr/>
        </p:nvSpPr>
        <p:spPr bwMode="auto">
          <a:xfrm>
            <a:off x="6068059" y="3347720"/>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9" name="矩形 58">
            <a:extLst>
              <a:ext uri="{FF2B5EF4-FFF2-40B4-BE49-F238E27FC236}">
                <a16:creationId xmlns:a16="http://schemas.microsoft.com/office/drawing/2014/main" id="{038F4476-31A0-46F1-BE82-D2AB041030D7}"/>
              </a:ext>
            </a:extLst>
          </p:cNvPr>
          <p:cNvSpPr/>
          <p:nvPr/>
        </p:nvSpPr>
        <p:spPr bwMode="auto">
          <a:xfrm>
            <a:off x="7320915" y="3347720"/>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1431932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27</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Insertion </a:t>
                </a:r>
                <a14:m>
                  <m:oMath xmlns:m="http://schemas.openxmlformats.org/officeDocument/2006/math">
                    <m:r>
                      <a:rPr lang="en-US" altLang="zh-CN" b="0" i="1" smtClean="0">
                        <a:latin typeface="Cambria Math" panose="02040503050406030204" pitchFamily="18" charset="0"/>
                      </a:rPr>
                      <m:t>(1,5)</m:t>
                    </m:r>
                  </m:oMath>
                </a14:m>
                <a:endParaRPr lang="en-US" altLang="zh-CN" dirty="0"/>
              </a:p>
              <a:p>
                <a:pPr lvl="1"/>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a:rPr lang="en-US" altLang="zh-CN" i="1">
                            <a:latin typeface="Cambria Math" panose="02040503050406030204" pitchFamily="18" charset="0"/>
                          </a:rPr>
                          <m:t>𝑑</m:t>
                        </m:r>
                        <m:r>
                          <a:rPr lang="en-US" altLang="zh-CN" b="0" i="1" smtClean="0">
                            <a:latin typeface="Cambria Math" panose="02040503050406030204" pitchFamily="18" charset="0"/>
                          </a:rPr>
                          <m:t>𝑒𝑡</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𝑚𝑜𝑏𝑗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2,5</m:t>
                        </m:r>
                      </m:e>
                    </m:d>
                    <m:r>
                      <a:rPr lang="en-US" altLang="zh-CN" b="0" i="0" smtClean="0">
                        <a:latin typeface="Cambria Math" panose="02040503050406030204" pitchFamily="18" charset="0"/>
                      </a:rPr>
                      <m:t>=0.8+16.2=17</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话气泡: 矩形 2">
                <a:extLst>
                  <a:ext uri="{FF2B5EF4-FFF2-40B4-BE49-F238E27FC236}">
                    <a16:creationId xmlns:a16="http://schemas.microsoft.com/office/drawing/2014/main" id="{4916EC0C-ED95-4B14-B1CF-2C6EB74ED923}"/>
                  </a:ext>
                </a:extLst>
              </p:cNvPr>
              <p:cNvSpPr/>
              <p:nvPr/>
            </p:nvSpPr>
            <p:spPr bwMode="auto">
              <a:xfrm>
                <a:off x="827584" y="2046906"/>
                <a:ext cx="5895947" cy="444878"/>
              </a:xfrm>
              <a:prstGeom prst="wedgeRectCallout">
                <a:avLst>
                  <a:gd name="adj1" fmla="val -22423"/>
                  <a:gd name="adj2" fmla="val -78625"/>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𝑑𝑒𝑡</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𝑘</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t>𝑝</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the detour of</a:t>
                </a:r>
                <a:r>
                  <a:rPr kumimoji="0" lang="en-US" altLang="zh-CN" sz="2000" b="0" u="none" strike="noStrike" cap="none" normalizeH="0" dirty="0">
                    <a:ln>
                      <a:noFill/>
                    </a:ln>
                    <a:solidFill>
                      <a:schemeClr val="tx1"/>
                    </a:solidFill>
                    <a:effectLst/>
                    <a:latin typeface="Cambria Math" panose="02040503050406030204" pitchFamily="18" charset="0"/>
                    <a:ea typeface="Arial Unicode MS" pitchFamily="50" charset="-127"/>
                    <a:cs typeface="Arial Unicode MS" pitchFamily="50" charset="-127"/>
                  </a:rPr>
                  <a:t> inserting </a:t>
                </a:r>
                <a14:m>
                  <m:oMath xmlns:m="http://schemas.openxmlformats.org/officeDocument/2006/math">
                    <m: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t>𝑝</m:t>
                    </m:r>
                  </m:oMath>
                </a14:m>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after</a:t>
                </a:r>
                <a:r>
                  <a:rPr kumimoji="0" lang="en-US" altLang="zh-CN" sz="2000" b="0" u="none" strike="noStrike" cap="none" normalizeH="0" dirty="0">
                    <a:ln>
                      <a:noFill/>
                    </a:ln>
                    <a:solidFill>
                      <a:schemeClr val="tx1"/>
                    </a:solidFill>
                    <a:effectLst/>
                    <a:latin typeface="Cambria Math" panose="02040503050406030204" pitchFamily="18" charset="0"/>
                    <a:ea typeface="Arial Unicode MS" pitchFamily="50" charset="-127"/>
                    <a:cs typeface="Arial Unicode MS" pitchFamily="50" charset="-127"/>
                  </a:rPr>
                  <a:t> </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𝑘</m:t>
                    </m:r>
                  </m:oMath>
                </a14:m>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𝑡h</m:t>
                    </m:r>
                  </m:oMath>
                </a14:m>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location</a:t>
                </a:r>
              </a:p>
            </p:txBody>
          </p:sp>
        </mc:Choice>
        <mc:Fallback xmlns="">
          <p:sp>
            <p:nvSpPr>
              <p:cNvPr id="3" name="对话气泡: 矩形 2">
                <a:extLst>
                  <a:ext uri="{FF2B5EF4-FFF2-40B4-BE49-F238E27FC236}">
                    <a16:creationId xmlns:a16="http://schemas.microsoft.com/office/drawing/2014/main" id="{4916EC0C-ED95-4B14-B1CF-2C6EB74ED923}"/>
                  </a:ext>
                </a:extLst>
              </p:cNvPr>
              <p:cNvSpPr>
                <a:spLocks noRot="1" noChangeAspect="1" noMove="1" noResize="1" noEditPoints="1" noAdjustHandles="1" noChangeArrowheads="1" noChangeShapeType="1" noTextEdit="1"/>
              </p:cNvSpPr>
              <p:nvPr/>
            </p:nvSpPr>
            <p:spPr bwMode="auto">
              <a:xfrm>
                <a:off x="827584" y="2046906"/>
                <a:ext cx="5895947" cy="444878"/>
              </a:xfrm>
              <a:prstGeom prst="wedgeRectCallout">
                <a:avLst>
                  <a:gd name="adj1" fmla="val -22423"/>
                  <a:gd name="adj2" fmla="val -78625"/>
                </a:avLst>
              </a:prstGeom>
              <a:blipFill>
                <a:blip r:embed="rId4"/>
                <a:stretch>
                  <a:fillRect l="-103" r="-1236" b="-12245"/>
                </a:stretch>
              </a:blipFill>
              <a:ln>
                <a:solidFill>
                  <a:srgbClr val="FFC000"/>
                </a:solidFill>
                <a:headEnd type="none" w="med" len="med"/>
                <a:tailEnd type="none" w="med" len="med"/>
              </a:ln>
            </p:spPr>
            <p:txBody>
              <a:bodyPr/>
              <a:lstStyle/>
              <a:p>
                <a:r>
                  <a:rPr lang="zh-CN" altLang="en-US">
                    <a:noFill/>
                  </a:rPr>
                  <a:t> </a:t>
                </a:r>
              </a:p>
            </p:txBody>
          </p:sp>
        </mc:Fallback>
      </mc:AlternateContent>
      <p:sp>
        <p:nvSpPr>
          <p:cNvPr id="49" name="矩形 48">
            <a:extLst>
              <a:ext uri="{FF2B5EF4-FFF2-40B4-BE49-F238E27FC236}">
                <a16:creationId xmlns:a16="http://schemas.microsoft.com/office/drawing/2014/main" id="{79725D28-81A4-476D-AD36-D27FD22A483E}"/>
              </a:ext>
            </a:extLst>
          </p:cNvPr>
          <p:cNvSpPr/>
          <p:nvPr/>
        </p:nvSpPr>
        <p:spPr bwMode="auto">
          <a:xfrm>
            <a:off x="2188411" y="3707113"/>
            <a:ext cx="1386671" cy="2858579"/>
          </a:xfrm>
          <a:prstGeom prst="rect">
            <a:avLst/>
          </a:prstGeom>
          <a:noFill/>
          <a:ln w="38100">
            <a:solidFill>
              <a:srgbClr val="FFC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72" name="对话气泡: 矩形 71">
                <a:extLst>
                  <a:ext uri="{FF2B5EF4-FFF2-40B4-BE49-F238E27FC236}">
                    <a16:creationId xmlns:a16="http://schemas.microsoft.com/office/drawing/2014/main" id="{E9180206-982C-4F08-9DAE-6B637F01468B}"/>
                  </a:ext>
                </a:extLst>
              </p:cNvPr>
              <p:cNvSpPr/>
              <p:nvPr/>
            </p:nvSpPr>
            <p:spPr bwMode="auto">
              <a:xfrm>
                <a:off x="6869134" y="2286297"/>
                <a:ext cx="720079" cy="345749"/>
              </a:xfrm>
              <a:prstGeom prst="wedgeRectCallout">
                <a:avLst>
                  <a:gd name="adj1" fmla="val -37318"/>
                  <a:gd name="adj2" fmla="val 9824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
                    </m:oMathParaPr>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2</m:t>
                          </m:r>
                        </m:sub>
                      </m:sSub>
                    </m:oMath>
                  </m:oMathPara>
                </a14:m>
                <a:endPar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72" name="对话气泡: 矩形 71">
                <a:extLst>
                  <a:ext uri="{FF2B5EF4-FFF2-40B4-BE49-F238E27FC236}">
                    <a16:creationId xmlns:a16="http://schemas.microsoft.com/office/drawing/2014/main" id="{E9180206-982C-4F08-9DAE-6B637F01468B}"/>
                  </a:ext>
                </a:extLst>
              </p:cNvPr>
              <p:cNvSpPr>
                <a:spLocks noRot="1" noChangeAspect="1" noMove="1" noResize="1" noEditPoints="1" noAdjustHandles="1" noChangeArrowheads="1" noChangeShapeType="1" noTextEdit="1"/>
              </p:cNvSpPr>
              <p:nvPr/>
            </p:nvSpPr>
            <p:spPr bwMode="auto">
              <a:xfrm>
                <a:off x="6869134" y="2286297"/>
                <a:ext cx="720079" cy="345749"/>
              </a:xfrm>
              <a:prstGeom prst="wedgeRectCallout">
                <a:avLst>
                  <a:gd name="adj1" fmla="val -37318"/>
                  <a:gd name="adj2" fmla="val 98244"/>
                </a:avLst>
              </a:prstGeom>
              <a:blipFill>
                <a:blip r:embed="rId5"/>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cxnSp>
        <p:nvCxnSpPr>
          <p:cNvPr id="74" name="直接箭头连接符 73">
            <a:extLst>
              <a:ext uri="{FF2B5EF4-FFF2-40B4-BE49-F238E27FC236}">
                <a16:creationId xmlns:a16="http://schemas.microsoft.com/office/drawing/2014/main" id="{B786A183-90C7-4AC3-AE5D-DBA29D29E390}"/>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A6CD813-D540-4920-BF8E-6C07C1EDD2FE}"/>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E93F083B-C98F-42EA-A532-3F36CEA005AC}"/>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6" name="文本框 75">
                <a:extLst>
                  <a:ext uri="{FF2B5EF4-FFF2-40B4-BE49-F238E27FC236}">
                    <a16:creationId xmlns:a16="http://schemas.microsoft.com/office/drawing/2014/main" id="{E93F083B-C98F-42EA-A532-3F36CEA005AC}"/>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03076926-749C-4974-B168-9F689990D23C}"/>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77" name="文本框 76">
                <a:extLst>
                  <a:ext uri="{FF2B5EF4-FFF2-40B4-BE49-F238E27FC236}">
                    <a16:creationId xmlns:a16="http://schemas.microsoft.com/office/drawing/2014/main" id="{03076926-749C-4974-B168-9F689990D23C}"/>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7"/>
                <a:stretch>
                  <a:fillRect/>
                </a:stretch>
              </a:blipFill>
            </p:spPr>
            <p:txBody>
              <a:bodyPr/>
              <a:lstStyle/>
              <a:p>
                <a:r>
                  <a:rPr lang="zh-CN" altLang="en-US">
                    <a:noFill/>
                  </a:rPr>
                  <a:t> </a:t>
                </a:r>
              </a:p>
            </p:txBody>
          </p:sp>
        </mc:Fallback>
      </mc:AlternateContent>
      <p:cxnSp>
        <p:nvCxnSpPr>
          <p:cNvPr id="78" name="直接箭头连接符 77">
            <a:extLst>
              <a:ext uri="{FF2B5EF4-FFF2-40B4-BE49-F238E27FC236}">
                <a16:creationId xmlns:a16="http://schemas.microsoft.com/office/drawing/2014/main" id="{92EF392B-9784-40D4-A9A2-071744AA142D}"/>
              </a:ext>
            </a:extLst>
          </p:cNvPr>
          <p:cNvCxnSpPr>
            <a:cxnSpLocks/>
          </p:cNvCxnSpPr>
          <p:nvPr/>
        </p:nvCxnSpPr>
        <p:spPr>
          <a:xfrm flipV="1">
            <a:off x="1402656" y="4802254"/>
            <a:ext cx="1" cy="242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627B828E-5CB0-4CA8-BD00-C8E68205E2AC}"/>
                  </a:ext>
                </a:extLst>
              </p:cNvPr>
              <p:cNvSpPr txBox="1"/>
              <p:nvPr/>
            </p:nvSpPr>
            <p:spPr>
              <a:xfrm>
                <a:off x="976835" y="4765168"/>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2</m:t>
                      </m:r>
                    </m:oMath>
                  </m:oMathPara>
                </a14:m>
                <a:endParaRPr lang="zh-CN" altLang="en-US" dirty="0"/>
              </a:p>
            </p:txBody>
          </p:sp>
        </mc:Choice>
        <mc:Fallback xmlns="">
          <p:sp>
            <p:nvSpPr>
              <p:cNvPr id="79" name="文本框 78">
                <a:extLst>
                  <a:ext uri="{FF2B5EF4-FFF2-40B4-BE49-F238E27FC236}">
                    <a16:creationId xmlns:a16="http://schemas.microsoft.com/office/drawing/2014/main" id="{627B828E-5CB0-4CA8-BD00-C8E68205E2AC}"/>
                  </a:ext>
                </a:extLst>
              </p:cNvPr>
              <p:cNvSpPr txBox="1">
                <a:spLocks noRot="1" noChangeAspect="1" noMove="1" noResize="1" noEditPoints="1" noAdjustHandles="1" noChangeArrowheads="1" noChangeShapeType="1" noTextEdit="1"/>
              </p:cNvSpPr>
              <p:nvPr/>
            </p:nvSpPr>
            <p:spPr>
              <a:xfrm>
                <a:off x="976835" y="4765168"/>
                <a:ext cx="510076" cy="307777"/>
              </a:xfrm>
              <a:prstGeom prst="rect">
                <a:avLst/>
              </a:prstGeom>
              <a:blipFill>
                <a:blip r:embed="rId8"/>
                <a:stretch>
                  <a:fillRect/>
                </a:stretch>
              </a:blipFill>
            </p:spPr>
            <p:txBody>
              <a:bodyPr/>
              <a:lstStyle/>
              <a:p>
                <a:r>
                  <a:rPr lang="zh-CN" altLang="en-US">
                    <a:noFill/>
                  </a:rPr>
                  <a:t> </a:t>
                </a:r>
              </a:p>
            </p:txBody>
          </p:sp>
        </mc:Fallback>
      </mc:AlternateContent>
      <p:cxnSp>
        <p:nvCxnSpPr>
          <p:cNvPr id="80" name="直接箭头连接符 79">
            <a:extLst>
              <a:ext uri="{FF2B5EF4-FFF2-40B4-BE49-F238E27FC236}">
                <a16:creationId xmlns:a16="http://schemas.microsoft.com/office/drawing/2014/main" id="{B741154B-FAA8-4F88-9C26-9F78691EA9A9}"/>
              </a:ext>
            </a:extLst>
          </p:cNvPr>
          <p:cNvCxnSpPr>
            <a:cxnSpLocks/>
          </p:cNvCxnSpPr>
          <p:nvPr/>
        </p:nvCxnSpPr>
        <p:spPr>
          <a:xfrm flipV="1">
            <a:off x="1538528" y="4178061"/>
            <a:ext cx="752010" cy="397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0B937F0C-5195-42D3-9D68-6E707ACE5769}"/>
                  </a:ext>
                </a:extLst>
              </p:cNvPr>
              <p:cNvSpPr txBox="1"/>
              <p:nvPr/>
            </p:nvSpPr>
            <p:spPr>
              <a:xfrm>
                <a:off x="1558045" y="4029378"/>
                <a:ext cx="510076"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en-US" altLang="zh-CN" b="0" i="0" smtClean="0">
                          <a:latin typeface="Cambria Math" panose="02040503050406030204" pitchFamily="18" charset="0"/>
                        </a:rPr>
                        <m:t>5</m:t>
                      </m:r>
                    </m:oMath>
                  </m:oMathPara>
                </a14:m>
                <a:endParaRPr lang="zh-CN" altLang="en-US" b="0" dirty="0"/>
              </a:p>
            </p:txBody>
          </p:sp>
        </mc:Choice>
        <mc:Fallback xmlns="">
          <p:sp>
            <p:nvSpPr>
              <p:cNvPr id="81" name="文本框 80">
                <a:extLst>
                  <a:ext uri="{FF2B5EF4-FFF2-40B4-BE49-F238E27FC236}">
                    <a16:creationId xmlns:a16="http://schemas.microsoft.com/office/drawing/2014/main" id="{0B937F0C-5195-42D3-9D68-6E707ACE5769}"/>
                  </a:ext>
                </a:extLst>
              </p:cNvPr>
              <p:cNvSpPr txBox="1">
                <a:spLocks noRot="1" noChangeAspect="1" noMove="1" noResize="1" noEditPoints="1" noAdjustHandles="1" noChangeArrowheads="1" noChangeShapeType="1" noTextEdit="1"/>
              </p:cNvSpPr>
              <p:nvPr/>
            </p:nvSpPr>
            <p:spPr>
              <a:xfrm>
                <a:off x="1558045" y="4029378"/>
                <a:ext cx="510076" cy="308867"/>
              </a:xfrm>
              <a:prstGeom prst="rect">
                <a:avLst/>
              </a:prstGeom>
              <a:blipFill>
                <a:blip r:embed="rId9"/>
                <a:stretch>
                  <a:fillRect/>
                </a:stretch>
              </a:blipFill>
            </p:spPr>
            <p:txBody>
              <a:bodyPr/>
              <a:lstStyle/>
              <a:p>
                <a:r>
                  <a:rPr lang="zh-CN" altLang="en-US">
                    <a:noFill/>
                  </a:rPr>
                  <a:t> </a:t>
                </a:r>
              </a:p>
            </p:txBody>
          </p:sp>
        </mc:Fallback>
      </mc:AlternateContent>
      <p:grpSp>
        <p:nvGrpSpPr>
          <p:cNvPr id="82" name="组合 81">
            <a:extLst>
              <a:ext uri="{FF2B5EF4-FFF2-40B4-BE49-F238E27FC236}">
                <a16:creationId xmlns:a16="http://schemas.microsoft.com/office/drawing/2014/main" id="{52C410A3-625B-4D36-AE76-EB9ABDA1ED95}"/>
              </a:ext>
            </a:extLst>
          </p:cNvPr>
          <p:cNvGrpSpPr/>
          <p:nvPr/>
        </p:nvGrpSpPr>
        <p:grpSpPr>
          <a:xfrm>
            <a:off x="41969" y="3717032"/>
            <a:ext cx="4276776" cy="2919743"/>
            <a:chOff x="1512605" y="244742"/>
            <a:chExt cx="5630667" cy="3965989"/>
          </a:xfrm>
        </p:grpSpPr>
        <p:grpSp>
          <p:nvGrpSpPr>
            <p:cNvPr id="83" name="组合 82">
              <a:extLst>
                <a:ext uri="{FF2B5EF4-FFF2-40B4-BE49-F238E27FC236}">
                  <a16:creationId xmlns:a16="http://schemas.microsoft.com/office/drawing/2014/main" id="{3DD2EB83-AC5F-4C69-81B7-772A05AE8991}"/>
                </a:ext>
              </a:extLst>
            </p:cNvPr>
            <p:cNvGrpSpPr/>
            <p:nvPr/>
          </p:nvGrpSpPr>
          <p:grpSpPr>
            <a:xfrm>
              <a:off x="1512605" y="244742"/>
              <a:ext cx="5630667" cy="3965989"/>
              <a:chOff x="1512605" y="244742"/>
              <a:chExt cx="5630667" cy="3965989"/>
            </a:xfrm>
          </p:grpSpPr>
          <p:cxnSp>
            <p:nvCxnSpPr>
              <p:cNvPr id="94" name="直接箭头连接符 93">
                <a:extLst>
                  <a:ext uri="{FF2B5EF4-FFF2-40B4-BE49-F238E27FC236}">
                    <a16:creationId xmlns:a16="http://schemas.microsoft.com/office/drawing/2014/main" id="{4EBCE5EB-E13E-4C5D-9696-CF265A6EDD7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FD18268-AA3A-424D-AB78-D1ADFEA468BA}"/>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AC7F7795-0B60-4E0C-9C81-3324A41A9B35}"/>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13" name="椭圆 112">
                <a:extLst>
                  <a:ext uri="{FF2B5EF4-FFF2-40B4-BE49-F238E27FC236}">
                    <a16:creationId xmlns:a16="http://schemas.microsoft.com/office/drawing/2014/main" id="{60255DA6-FF8A-4E33-93AD-2458967EF7DF}"/>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14" name="椭圆 113">
                <a:extLst>
                  <a:ext uri="{FF2B5EF4-FFF2-40B4-BE49-F238E27FC236}">
                    <a16:creationId xmlns:a16="http://schemas.microsoft.com/office/drawing/2014/main" id="{F7F6D165-2819-4155-B71C-EB3D551A63D3}"/>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15" name="椭圆 114">
                <a:extLst>
                  <a:ext uri="{FF2B5EF4-FFF2-40B4-BE49-F238E27FC236}">
                    <a16:creationId xmlns:a16="http://schemas.microsoft.com/office/drawing/2014/main" id="{4D9297DB-12F9-40C1-B7C0-6B809A6335A5}"/>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16" name="直接箭头连接符 115">
                <a:extLst>
                  <a:ext uri="{FF2B5EF4-FFF2-40B4-BE49-F238E27FC236}">
                    <a16:creationId xmlns:a16="http://schemas.microsoft.com/office/drawing/2014/main" id="{64962C8F-0FE8-41E0-BF11-DABA1844AAC3}"/>
                  </a:ext>
                </a:extLst>
              </p:cNvPr>
              <p:cNvCxnSpPr/>
              <p:nvPr/>
            </p:nvCxnSpPr>
            <p:spPr>
              <a:xfrm>
                <a:off x="2774950" y="2260600"/>
                <a:ext cx="3697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ED75E5BF-521B-4540-B21A-37C0B21BA887}"/>
                  </a:ext>
                </a:extLst>
              </p:cNvPr>
              <p:cNvCxnSpPr/>
              <p:nvPr/>
            </p:nvCxnSpPr>
            <p:spPr>
              <a:xfrm flipV="1">
                <a:off x="3448050" y="928432"/>
                <a:ext cx="1220314" cy="1211518"/>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6BD8E9F-EE4D-4F2E-86A6-AD4DB19C377B}"/>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C04AA426-28A1-4610-ADBC-353A04BB87E8}"/>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EED232C-03B7-4BC4-9DD1-4F6077C7CACE}"/>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20" name="文本框 119">
                    <a:extLst>
                      <a:ext uri="{FF2B5EF4-FFF2-40B4-BE49-F238E27FC236}">
                        <a16:creationId xmlns:a16="http://schemas.microsoft.com/office/drawing/2014/main" id="{9EED232C-03B7-4BC4-9DD1-4F6077C7CACE}"/>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7778BC96-1B22-4AA2-BDD8-054685B1801A}"/>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21" name="文本框 120">
                    <a:extLst>
                      <a:ext uri="{FF2B5EF4-FFF2-40B4-BE49-F238E27FC236}">
                        <a16:creationId xmlns:a16="http://schemas.microsoft.com/office/drawing/2014/main" id="{7778BC96-1B22-4AA2-BDD8-054685B1801A}"/>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11"/>
                    <a:stretch>
                      <a:fillRect/>
                    </a:stretch>
                  </a:blipFill>
                </p:spPr>
                <p:txBody>
                  <a:bodyPr/>
                  <a:lstStyle/>
                  <a:p>
                    <a:r>
                      <a:rPr lang="zh-CN" altLang="en-US">
                        <a:noFill/>
                      </a:rPr>
                      <a:t> </a:t>
                    </a:r>
                  </a:p>
                </p:txBody>
              </p:sp>
            </mc:Fallback>
          </mc:AlternateContent>
          <p:sp>
            <p:nvSpPr>
              <p:cNvPr id="122" name="椭圆 121">
                <a:extLst>
                  <a:ext uri="{FF2B5EF4-FFF2-40B4-BE49-F238E27FC236}">
                    <a16:creationId xmlns:a16="http://schemas.microsoft.com/office/drawing/2014/main" id="{60434BED-58E1-4C34-A0B9-D088E7209C15}"/>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23" name="椭圆 122">
                <a:extLst>
                  <a:ext uri="{FF2B5EF4-FFF2-40B4-BE49-F238E27FC236}">
                    <a16:creationId xmlns:a16="http://schemas.microsoft.com/office/drawing/2014/main" id="{DC062552-5F26-4369-A427-AD14FC4264D8}"/>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24" name="直接箭头连接符 123">
                <a:extLst>
                  <a:ext uri="{FF2B5EF4-FFF2-40B4-BE49-F238E27FC236}">
                    <a16:creationId xmlns:a16="http://schemas.microsoft.com/office/drawing/2014/main" id="{D38BE5F5-98AC-4832-BBD7-733DFFD3A32B}"/>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8E7AB1A-09D1-4099-AC50-00F0605827CD}"/>
                  </a:ext>
                </a:extLst>
              </p:cNvPr>
              <p:cNvCxnSpPr/>
              <p:nvPr/>
            </p:nvCxnSpPr>
            <p:spPr>
              <a:xfrm flipH="1" flipV="1">
                <a:off x="3436106" y="3696333"/>
                <a:ext cx="1866610"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6" name="图片 125">
                <a:extLst>
                  <a:ext uri="{FF2B5EF4-FFF2-40B4-BE49-F238E27FC236}">
                    <a16:creationId xmlns:a16="http://schemas.microsoft.com/office/drawing/2014/main" id="{93C4D412-F13B-43CD-8643-170CEB4C447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27" name="椭圆 126">
                <a:extLst>
                  <a:ext uri="{FF2B5EF4-FFF2-40B4-BE49-F238E27FC236}">
                    <a16:creationId xmlns:a16="http://schemas.microsoft.com/office/drawing/2014/main" id="{46526750-A01A-4218-A3A7-5DCA0985CE3D}"/>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F33BE4E8-16FD-4F3B-A200-637109E9AC55}"/>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9" name="组合 128">
                <a:extLst>
                  <a:ext uri="{FF2B5EF4-FFF2-40B4-BE49-F238E27FC236}">
                    <a16:creationId xmlns:a16="http://schemas.microsoft.com/office/drawing/2014/main" id="{1509F98F-9B3E-473E-A48B-9B2FC28B9155}"/>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936DBE4F-113A-4D01-BE2F-0F34F36F5E78}"/>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30" name="文本框 129">
                      <a:extLst>
                        <a:ext uri="{FF2B5EF4-FFF2-40B4-BE49-F238E27FC236}">
                          <a16:creationId xmlns:a16="http://schemas.microsoft.com/office/drawing/2014/main" id="{936DBE4F-113A-4D01-BE2F-0F34F36F5E78}"/>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A7023533-F6B1-4533-9C58-4CB7089F1E5F}"/>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31" name="文本框 130">
                      <a:extLst>
                        <a:ext uri="{FF2B5EF4-FFF2-40B4-BE49-F238E27FC236}">
                          <a16:creationId xmlns:a16="http://schemas.microsoft.com/office/drawing/2014/main" id="{A7023533-F6B1-4533-9C58-4CB7089F1E5F}"/>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6EAABF47-0C7C-46CB-B55E-29DB1066CC53}"/>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32" name="文本框 131">
                      <a:extLst>
                        <a:ext uri="{FF2B5EF4-FFF2-40B4-BE49-F238E27FC236}">
                          <a16:creationId xmlns:a16="http://schemas.microsoft.com/office/drawing/2014/main" id="{6EAABF47-0C7C-46CB-B55E-29DB1066CC53}"/>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15"/>
                      <a:stretch>
                        <a:fillRect/>
                      </a:stretch>
                    </a:blipFill>
                  </p:spPr>
                  <p:txBody>
                    <a:bodyPr/>
                    <a:lstStyle/>
                    <a:p>
                      <a:r>
                        <a:rPr lang="zh-CN" altLang="en-US">
                          <a:noFill/>
                        </a:rPr>
                        <a:t> </a:t>
                      </a:r>
                    </a:p>
                  </p:txBody>
                </p:sp>
              </mc:Fallback>
            </mc:AlternateContent>
          </p:grpSp>
        </p:grpSp>
        <p:grpSp>
          <p:nvGrpSpPr>
            <p:cNvPr id="84" name="组合 83">
              <a:extLst>
                <a:ext uri="{FF2B5EF4-FFF2-40B4-BE49-F238E27FC236}">
                  <a16:creationId xmlns:a16="http://schemas.microsoft.com/office/drawing/2014/main" id="{0409F0F5-BED7-45B7-9331-E6503ED9FC7A}"/>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D9EE4A4E-7521-416E-8CCC-A709840BB961}"/>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1C76A6A-86C8-4BE6-8E81-82D0AC11C3A5}"/>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89" name="文本框 88">
                    <a:extLst>
                      <a:ext uri="{FF2B5EF4-FFF2-40B4-BE49-F238E27FC236}">
                        <a16:creationId xmlns:a16="http://schemas.microsoft.com/office/drawing/2014/main" id="{71C76A6A-86C8-4BE6-8E81-82D0AC11C3A5}"/>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8874D5A-062D-4619-A75E-67E3FFFD3C42}"/>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2AF92E89-DFAB-459F-8811-34432B5503A5}"/>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62">
                    <a:extLst>
                      <a:ext uri="{FF2B5EF4-FFF2-40B4-BE49-F238E27FC236}">
                        <a16:creationId xmlns:a16="http://schemas.microsoft.com/office/drawing/2014/main" id="{2192577B-4637-496E-BD59-328B7093A1F3}"/>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62">
                    <a:extLst>
                      <a:ext uri="{FF2B5EF4-FFF2-40B4-BE49-F238E27FC236}">
                        <a16:creationId xmlns:a16="http://schemas.microsoft.com/office/drawing/2014/main" id="{E0D9932A-F97B-45AA-A2F7-353F596CD0DE}"/>
                      </a:ext>
                    </a:extLst>
                  </p:cNvPr>
                  <p:cNvSpPr txBox="1"/>
                  <p:nvPr/>
                </p:nvSpPr>
                <p:spPr>
                  <a:xfrm>
                    <a:off x="5509707" y="3139620"/>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93" name="文本框 62">
                    <a:extLst>
                      <a:ext uri="{FF2B5EF4-FFF2-40B4-BE49-F238E27FC236}">
                        <a16:creationId xmlns:a16="http://schemas.microsoft.com/office/drawing/2014/main" id="{E0D9932A-F97B-45AA-A2F7-353F596CD0DE}"/>
                      </a:ext>
                    </a:extLst>
                  </p:cNvPr>
                  <p:cNvSpPr txBox="1">
                    <a:spLocks noRot="1" noChangeAspect="1" noMove="1" noResize="1" noEditPoints="1" noAdjustHandles="1" noChangeArrowheads="1" noChangeShapeType="1" noTextEdit="1"/>
                  </p:cNvSpPr>
                  <p:nvPr/>
                </p:nvSpPr>
                <p:spPr>
                  <a:xfrm>
                    <a:off x="5509707" y="3139620"/>
                    <a:ext cx="284379" cy="293400"/>
                  </a:xfrm>
                  <a:prstGeom prst="rect">
                    <a:avLst/>
                  </a:prstGeom>
                  <a:blipFill>
                    <a:blip r:embed="rId21"/>
                    <a:stretch>
                      <a:fillRect r="-17143" b="-27778"/>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3A2DC62A-8E5F-493F-A9F8-58325A8F9137}"/>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135" name="文本框 134">
                <a:extLst>
                  <a:ext uri="{FF2B5EF4-FFF2-40B4-BE49-F238E27FC236}">
                    <a16:creationId xmlns:a16="http://schemas.microsoft.com/office/drawing/2014/main" id="{3A2DC62A-8E5F-493F-A9F8-58325A8F9137}"/>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4"/>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623101BC-2823-41BD-8B32-215FC7679A12}"/>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6" name="文本框 135">
                <a:extLst>
                  <a:ext uri="{FF2B5EF4-FFF2-40B4-BE49-F238E27FC236}">
                    <a16:creationId xmlns:a16="http://schemas.microsoft.com/office/drawing/2014/main" id="{623101BC-2823-41BD-8B32-215FC7679A12}"/>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82BBEA7E-1EDD-46E5-88AF-56C62A61D8B9}"/>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7" name="文本框 136">
                <a:extLst>
                  <a:ext uri="{FF2B5EF4-FFF2-40B4-BE49-F238E27FC236}">
                    <a16:creationId xmlns:a16="http://schemas.microsoft.com/office/drawing/2014/main" id="{82BBEA7E-1EDD-46E5-88AF-56C62A61D8B9}"/>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62FCE68-F6EC-46A8-AF40-7D1EDD2BCAD7}"/>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8" name="文本框 137">
                <a:extLst>
                  <a:ext uri="{FF2B5EF4-FFF2-40B4-BE49-F238E27FC236}">
                    <a16:creationId xmlns:a16="http://schemas.microsoft.com/office/drawing/2014/main" id="{B62FCE68-F6EC-46A8-AF40-7D1EDD2BCAD7}"/>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3689D7FF-737C-4939-B767-3E167645F5CB}"/>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9" name="文本框 138">
                <a:extLst>
                  <a:ext uri="{FF2B5EF4-FFF2-40B4-BE49-F238E27FC236}">
                    <a16:creationId xmlns:a16="http://schemas.microsoft.com/office/drawing/2014/main" id="{3689D7FF-737C-4939-B767-3E167645F5CB}"/>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9BF38FBF-DBBE-486F-8BD8-49E5841F5F52}"/>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40" name="文本框 139">
                <a:extLst>
                  <a:ext uri="{FF2B5EF4-FFF2-40B4-BE49-F238E27FC236}">
                    <a16:creationId xmlns:a16="http://schemas.microsoft.com/office/drawing/2014/main" id="{9BF38FBF-DBBE-486F-8BD8-49E5841F5F52}"/>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5C93544A-861D-42A0-B580-A8374F33AA0A}"/>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41" name="文本框 140">
                <a:extLst>
                  <a:ext uri="{FF2B5EF4-FFF2-40B4-BE49-F238E27FC236}">
                    <a16:creationId xmlns:a16="http://schemas.microsoft.com/office/drawing/2014/main" id="{5C93544A-861D-42A0-B580-A8374F33AA0A}"/>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2DABD5A-9721-40C7-B670-648887A9BB5F}"/>
                  </a:ext>
                </a:extLst>
              </p:cNvPr>
              <p:cNvSpPr txBox="1"/>
              <p:nvPr/>
            </p:nvSpPr>
            <p:spPr>
              <a:xfrm>
                <a:off x="1322030" y="3267292"/>
                <a:ext cx="20081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𝑹</m:t>
                          </m:r>
                        </m:e>
                        <m:sub>
                          <m:r>
                            <a:rPr lang="en-US" altLang="zh-CN" sz="2400" b="1" i="1" smtClean="0">
                              <a:solidFill>
                                <a:srgbClr val="FF0000"/>
                              </a:solidFill>
                              <a:latin typeface="Cambria Math" panose="02040503050406030204" pitchFamily="18" charset="0"/>
                            </a:rPr>
                            <m:t>𝟐</m:t>
                          </m:r>
                        </m:sub>
                      </m:sSub>
                      <m:r>
                        <a:rPr lang="en-US" altLang="zh-CN" sz="2400" b="1" i="1" smtClean="0">
                          <a:solidFill>
                            <a:srgbClr val="FF0000"/>
                          </a:solidFill>
                          <a:latin typeface="Cambria Math" panose="02040503050406030204" pitchFamily="18" charset="0"/>
                        </a:rPr>
                        <m:t>={</m:t>
                      </m:r>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𝒓</m:t>
                          </m:r>
                        </m:e>
                        <m:sub>
                          <m:r>
                            <a:rPr lang="en-US" altLang="zh-CN" sz="2400" b="1" i="1" smtClean="0">
                              <a:solidFill>
                                <a:srgbClr val="FF0000"/>
                              </a:solidFill>
                              <a:latin typeface="Cambria Math" panose="02040503050406030204" pitchFamily="18" charset="0"/>
                            </a:rPr>
                            <m:t>𝟏</m:t>
                          </m:r>
                        </m:sub>
                      </m:sSub>
                      <m:r>
                        <a:rPr lang="en-US" altLang="zh-CN" sz="2400" b="1" i="1" smtClean="0">
                          <a:solidFill>
                            <a:srgbClr val="FF0000"/>
                          </a:solidFill>
                          <a:latin typeface="Cambria Math" panose="02040503050406030204" pitchFamily="18" charset="0"/>
                        </a:rPr>
                        <m:t>,</m:t>
                      </m:r>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𝒓</m:t>
                          </m:r>
                        </m:e>
                        <m:sub>
                          <m:r>
                            <a:rPr lang="en-US" altLang="zh-CN" sz="2400" b="1" i="1" smtClean="0">
                              <a:solidFill>
                                <a:srgbClr val="FF0000"/>
                              </a:solidFill>
                              <a:latin typeface="Cambria Math" panose="02040503050406030204" pitchFamily="18" charset="0"/>
                            </a:rPr>
                            <m:t>𝟑</m:t>
                          </m:r>
                        </m:sub>
                      </m:sSub>
                      <m:r>
                        <a:rPr lang="en-US" altLang="zh-CN" sz="2400" b="1" i="1" smtClean="0">
                          <a:solidFill>
                            <a:srgbClr val="FF0000"/>
                          </a:solidFill>
                          <a:latin typeface="Cambria Math" panose="02040503050406030204" pitchFamily="18" charset="0"/>
                        </a:rPr>
                        <m:t>}</m:t>
                      </m:r>
                    </m:oMath>
                  </m:oMathPara>
                </a14:m>
                <a:endParaRPr lang="zh-CN" altLang="en-US" sz="1200" dirty="0">
                  <a:solidFill>
                    <a:srgbClr val="FF0000"/>
                  </a:solidFill>
                </a:endParaRPr>
              </a:p>
            </p:txBody>
          </p:sp>
        </mc:Choice>
        <mc:Fallback xmlns="">
          <p:sp>
            <p:nvSpPr>
              <p:cNvPr id="57" name="文本框 56">
                <a:extLst>
                  <a:ext uri="{FF2B5EF4-FFF2-40B4-BE49-F238E27FC236}">
                    <a16:creationId xmlns:a16="http://schemas.microsoft.com/office/drawing/2014/main" id="{B2DABD5A-9721-40C7-B670-648887A9BB5F}"/>
                  </a:ext>
                </a:extLst>
              </p:cNvPr>
              <p:cNvSpPr txBox="1">
                <a:spLocks noRot="1" noChangeAspect="1" noMove="1" noResize="1" noEditPoints="1" noAdjustHandles="1" noChangeArrowheads="1" noChangeShapeType="1" noTextEdit="1"/>
              </p:cNvSpPr>
              <p:nvPr/>
            </p:nvSpPr>
            <p:spPr>
              <a:xfrm>
                <a:off x="1322030" y="3267292"/>
                <a:ext cx="2008114" cy="461665"/>
              </a:xfrm>
              <a:prstGeom prst="rect">
                <a:avLst/>
              </a:prstGeom>
              <a:blipFill>
                <a:blip r:embed="rId31"/>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8" name="表格 57">
                <a:extLst>
                  <a:ext uri="{FF2B5EF4-FFF2-40B4-BE49-F238E27FC236}">
                    <a16:creationId xmlns:a16="http://schemas.microsoft.com/office/drawing/2014/main" id="{3BA825DC-74D1-4FD3-A13D-80E940F71384}"/>
                  </a:ext>
                </a:extLst>
              </p:cNvPr>
              <p:cNvGraphicFramePr>
                <a:graphicFrameLocks noGrp="1"/>
              </p:cNvGraphicFramePr>
              <p:nvPr>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58" name="表格 57">
                <a:extLst>
                  <a:ext uri="{FF2B5EF4-FFF2-40B4-BE49-F238E27FC236}">
                    <a16:creationId xmlns:a16="http://schemas.microsoft.com/office/drawing/2014/main" id="{3BA825DC-74D1-4FD3-A13D-80E940F71384}"/>
                  </a:ext>
                </a:extLst>
              </p:cNvPr>
              <p:cNvGraphicFramePr>
                <a:graphicFrameLocks noGrp="1"/>
              </p:cNvGraphicFramePr>
              <p:nvPr>
                <p:extLst>
                  <p:ext uri="{D42A27DB-BD31-4B8C-83A1-F6EECF244321}">
                    <p14:modId xmlns:p14="http://schemas.microsoft.com/office/powerpoint/2010/main" val="1553697376"/>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32"/>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p:sp>
        <p:nvSpPr>
          <p:cNvPr id="59" name="矩形 58">
            <a:extLst>
              <a:ext uri="{FF2B5EF4-FFF2-40B4-BE49-F238E27FC236}">
                <a16:creationId xmlns:a16="http://schemas.microsoft.com/office/drawing/2014/main" id="{30A909FD-3C45-4804-BDEA-41B4ED75476B}"/>
              </a:ext>
            </a:extLst>
          </p:cNvPr>
          <p:cNvSpPr/>
          <p:nvPr/>
        </p:nvSpPr>
        <p:spPr bwMode="auto">
          <a:xfrm>
            <a:off x="6068059" y="3347720"/>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矩形 59">
            <a:extLst>
              <a:ext uri="{FF2B5EF4-FFF2-40B4-BE49-F238E27FC236}">
                <a16:creationId xmlns:a16="http://schemas.microsoft.com/office/drawing/2014/main" id="{FC2F0A62-0BE0-46E8-815B-F0D220D74AFC}"/>
              </a:ext>
            </a:extLst>
          </p:cNvPr>
          <p:cNvSpPr/>
          <p:nvPr/>
        </p:nvSpPr>
        <p:spPr bwMode="auto">
          <a:xfrm>
            <a:off x="7320915" y="3347720"/>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61" name="图片 60">
            <a:extLst>
              <a:ext uri="{FF2B5EF4-FFF2-40B4-BE49-F238E27FC236}">
                <a16:creationId xmlns:a16="http://schemas.microsoft.com/office/drawing/2014/main" id="{ECCE95A5-BB1D-43BA-8E12-A6A5917B39A8}"/>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788024" y="2797304"/>
            <a:ext cx="3649096" cy="1232074"/>
          </a:xfrm>
          <a:prstGeom prst="rect">
            <a:avLst/>
          </a:prstGeom>
        </p:spPr>
      </p:pic>
      <p:sp>
        <p:nvSpPr>
          <p:cNvPr id="62" name="矩形 61">
            <a:extLst>
              <a:ext uri="{FF2B5EF4-FFF2-40B4-BE49-F238E27FC236}">
                <a16:creationId xmlns:a16="http://schemas.microsoft.com/office/drawing/2014/main" id="{1B7B15E6-73DD-4C22-BA6B-98A5A79429C1}"/>
              </a:ext>
            </a:extLst>
          </p:cNvPr>
          <p:cNvSpPr/>
          <p:nvPr/>
        </p:nvSpPr>
        <p:spPr bwMode="auto">
          <a:xfrm>
            <a:off x="6076138" y="3375747"/>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3" name="矩形 62">
            <a:extLst>
              <a:ext uri="{FF2B5EF4-FFF2-40B4-BE49-F238E27FC236}">
                <a16:creationId xmlns:a16="http://schemas.microsoft.com/office/drawing/2014/main" id="{B8F73917-E252-461A-A120-95226B492952}"/>
              </a:ext>
            </a:extLst>
          </p:cNvPr>
          <p:cNvSpPr/>
          <p:nvPr/>
        </p:nvSpPr>
        <p:spPr bwMode="auto">
          <a:xfrm>
            <a:off x="7328994" y="3375747"/>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3674669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28</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Insertion </a:t>
                </a:r>
                <a14:m>
                  <m:oMath xmlns:m="http://schemas.openxmlformats.org/officeDocument/2006/math">
                    <m:r>
                      <a:rPr lang="en-US" altLang="zh-CN" b="0" i="1" smtClean="0">
                        <a:latin typeface="Cambria Math" panose="02040503050406030204" pitchFamily="18" charset="0"/>
                      </a:rPr>
                      <m:t>(1,5)</m:t>
                    </m:r>
                  </m:oMath>
                </a14:m>
                <a:endParaRPr lang="en-US" altLang="zh-CN" dirty="0"/>
              </a:p>
              <a:p>
                <a:pPr lvl="1"/>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a:rPr lang="en-US" altLang="zh-CN" b="0" i="1" smtClean="0">
                            <a:latin typeface="Cambria Math" panose="02040503050406030204" pitchFamily="18" charset="0"/>
                          </a:rPr>
                          <m:t>𝑑𝑒𝑡</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𝑚𝑜𝑏𝑗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6,6</m:t>
                        </m:r>
                      </m:e>
                    </m:d>
                    <m:r>
                      <a:rPr lang="en-US" altLang="zh-CN" b="0" i="0" smtClean="0">
                        <a:latin typeface="Cambria Math" panose="02040503050406030204" pitchFamily="18" charset="0"/>
                      </a:rPr>
                      <m:t>=0.8+1.3+22.2=24.3</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对话气泡: 矩形 70">
                <a:extLst>
                  <a:ext uri="{FF2B5EF4-FFF2-40B4-BE49-F238E27FC236}">
                    <a16:creationId xmlns:a16="http://schemas.microsoft.com/office/drawing/2014/main" id="{CC50E662-C811-45DE-AF54-D807103C6FBF}"/>
                  </a:ext>
                </a:extLst>
              </p:cNvPr>
              <p:cNvSpPr/>
              <p:nvPr/>
            </p:nvSpPr>
            <p:spPr bwMode="auto">
              <a:xfrm>
                <a:off x="8020878" y="2307440"/>
                <a:ext cx="720079" cy="345749"/>
              </a:xfrm>
              <a:prstGeom prst="wedgeRectCallout">
                <a:avLst>
                  <a:gd name="adj1" fmla="val -33132"/>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
                    </m:oMathParaPr>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3</m:t>
                          </m:r>
                        </m:sub>
                      </m:sSub>
                    </m:oMath>
                  </m:oMathPara>
                </a14:m>
                <a:endPar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71" name="对话气泡: 矩形 70">
                <a:extLst>
                  <a:ext uri="{FF2B5EF4-FFF2-40B4-BE49-F238E27FC236}">
                    <a16:creationId xmlns:a16="http://schemas.microsoft.com/office/drawing/2014/main" id="{CC50E662-C811-45DE-AF54-D807103C6FBF}"/>
                  </a:ext>
                </a:extLst>
              </p:cNvPr>
              <p:cNvSpPr>
                <a:spLocks noRot="1" noChangeAspect="1" noMove="1" noResize="1" noEditPoints="1" noAdjustHandles="1" noChangeArrowheads="1" noChangeShapeType="1" noTextEdit="1"/>
              </p:cNvSpPr>
              <p:nvPr/>
            </p:nvSpPr>
            <p:spPr bwMode="auto">
              <a:xfrm>
                <a:off x="8020878" y="2307440"/>
                <a:ext cx="720079" cy="345749"/>
              </a:xfrm>
              <a:prstGeom prst="wedgeRectCallout">
                <a:avLst>
                  <a:gd name="adj1" fmla="val -33132"/>
                  <a:gd name="adj2" fmla="val 86619"/>
                </a:avLst>
              </a:prstGeom>
              <a:blipFill>
                <a:blip r:embed="rId4"/>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sp>
        <p:nvSpPr>
          <p:cNvPr id="73" name="矩形 72">
            <a:extLst>
              <a:ext uri="{FF2B5EF4-FFF2-40B4-BE49-F238E27FC236}">
                <a16:creationId xmlns:a16="http://schemas.microsoft.com/office/drawing/2014/main" id="{0B4A96B3-C88D-4491-94AC-342FE963EED6}"/>
              </a:ext>
            </a:extLst>
          </p:cNvPr>
          <p:cNvSpPr/>
          <p:nvPr/>
        </p:nvSpPr>
        <p:spPr bwMode="auto">
          <a:xfrm>
            <a:off x="849604" y="5961521"/>
            <a:ext cx="1198871" cy="614037"/>
          </a:xfrm>
          <a:prstGeom prst="rect">
            <a:avLst/>
          </a:prstGeom>
          <a:noFill/>
          <a:ln w="38100">
            <a:solidFill>
              <a:srgbClr val="FFC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74" name="直接箭头连接符 73">
            <a:extLst>
              <a:ext uri="{FF2B5EF4-FFF2-40B4-BE49-F238E27FC236}">
                <a16:creationId xmlns:a16="http://schemas.microsoft.com/office/drawing/2014/main" id="{622BDAE8-BB4E-405C-865D-08E06A2FE845}"/>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461863F8-1A85-4C86-89EC-8E11ED305681}"/>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1374ED0A-4C2A-44BB-B5AB-79A7DD395E0C}"/>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6" name="文本框 75">
                <a:extLst>
                  <a:ext uri="{FF2B5EF4-FFF2-40B4-BE49-F238E27FC236}">
                    <a16:creationId xmlns:a16="http://schemas.microsoft.com/office/drawing/2014/main" id="{1374ED0A-4C2A-44BB-B5AB-79A7DD395E0C}"/>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B525A12-8EAF-4D48-B5AB-BE627C4967E6}"/>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77" name="文本框 76">
                <a:extLst>
                  <a:ext uri="{FF2B5EF4-FFF2-40B4-BE49-F238E27FC236}">
                    <a16:creationId xmlns:a16="http://schemas.microsoft.com/office/drawing/2014/main" id="{7B525A12-8EAF-4D48-B5AB-BE627C4967E6}"/>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6"/>
                <a:stretch>
                  <a:fillRect/>
                </a:stretch>
              </a:blipFill>
            </p:spPr>
            <p:txBody>
              <a:bodyPr/>
              <a:lstStyle/>
              <a:p>
                <a:r>
                  <a:rPr lang="zh-CN" altLang="en-US">
                    <a:noFill/>
                  </a:rPr>
                  <a:t> </a:t>
                </a:r>
              </a:p>
            </p:txBody>
          </p:sp>
        </mc:Fallback>
      </mc:AlternateContent>
      <p:cxnSp>
        <p:nvCxnSpPr>
          <p:cNvPr id="78" name="直接箭头连接符 77">
            <a:extLst>
              <a:ext uri="{FF2B5EF4-FFF2-40B4-BE49-F238E27FC236}">
                <a16:creationId xmlns:a16="http://schemas.microsoft.com/office/drawing/2014/main" id="{DBC1DB49-073A-4BED-BD01-F2B10A76E119}"/>
              </a:ext>
            </a:extLst>
          </p:cNvPr>
          <p:cNvCxnSpPr>
            <a:cxnSpLocks/>
          </p:cNvCxnSpPr>
          <p:nvPr/>
        </p:nvCxnSpPr>
        <p:spPr>
          <a:xfrm flipV="1">
            <a:off x="1402656" y="4802254"/>
            <a:ext cx="1" cy="242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F025212-BF98-4C86-95EE-7FADEA12CB3B}"/>
                  </a:ext>
                </a:extLst>
              </p:cNvPr>
              <p:cNvSpPr txBox="1"/>
              <p:nvPr/>
            </p:nvSpPr>
            <p:spPr>
              <a:xfrm>
                <a:off x="976835" y="4765168"/>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2</m:t>
                      </m:r>
                    </m:oMath>
                  </m:oMathPara>
                </a14:m>
                <a:endParaRPr lang="zh-CN" altLang="en-US" dirty="0"/>
              </a:p>
            </p:txBody>
          </p:sp>
        </mc:Choice>
        <mc:Fallback xmlns="">
          <p:sp>
            <p:nvSpPr>
              <p:cNvPr id="79" name="文本框 78">
                <a:extLst>
                  <a:ext uri="{FF2B5EF4-FFF2-40B4-BE49-F238E27FC236}">
                    <a16:creationId xmlns:a16="http://schemas.microsoft.com/office/drawing/2014/main" id="{9F025212-BF98-4C86-95EE-7FADEA12CB3B}"/>
                  </a:ext>
                </a:extLst>
              </p:cNvPr>
              <p:cNvSpPr txBox="1">
                <a:spLocks noRot="1" noChangeAspect="1" noMove="1" noResize="1" noEditPoints="1" noAdjustHandles="1" noChangeArrowheads="1" noChangeShapeType="1" noTextEdit="1"/>
              </p:cNvSpPr>
              <p:nvPr/>
            </p:nvSpPr>
            <p:spPr>
              <a:xfrm>
                <a:off x="976835" y="4765168"/>
                <a:ext cx="510076" cy="307777"/>
              </a:xfrm>
              <a:prstGeom prst="rect">
                <a:avLst/>
              </a:prstGeom>
              <a:blipFill>
                <a:blip r:embed="rId7"/>
                <a:stretch>
                  <a:fillRect/>
                </a:stretch>
              </a:blipFill>
            </p:spPr>
            <p:txBody>
              <a:bodyPr/>
              <a:lstStyle/>
              <a:p>
                <a:r>
                  <a:rPr lang="zh-CN" altLang="en-US">
                    <a:noFill/>
                  </a:rPr>
                  <a:t> </a:t>
                </a:r>
              </a:p>
            </p:txBody>
          </p:sp>
        </mc:Fallback>
      </mc:AlternateContent>
      <p:cxnSp>
        <p:nvCxnSpPr>
          <p:cNvPr id="80" name="直接箭头连接符 79">
            <a:extLst>
              <a:ext uri="{FF2B5EF4-FFF2-40B4-BE49-F238E27FC236}">
                <a16:creationId xmlns:a16="http://schemas.microsoft.com/office/drawing/2014/main" id="{6E2EA35D-B798-4880-923D-58533D266D72}"/>
              </a:ext>
            </a:extLst>
          </p:cNvPr>
          <p:cNvCxnSpPr>
            <a:cxnSpLocks/>
          </p:cNvCxnSpPr>
          <p:nvPr/>
        </p:nvCxnSpPr>
        <p:spPr>
          <a:xfrm flipV="1">
            <a:off x="1538528" y="4178061"/>
            <a:ext cx="752010" cy="397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77014B6-38B2-4C79-827C-2F5D55A83B86}"/>
                  </a:ext>
                </a:extLst>
              </p:cNvPr>
              <p:cNvSpPr txBox="1"/>
              <p:nvPr/>
            </p:nvSpPr>
            <p:spPr>
              <a:xfrm>
                <a:off x="1558045" y="4029378"/>
                <a:ext cx="510076"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en-US" altLang="zh-CN" b="0" i="0" smtClean="0">
                          <a:latin typeface="Cambria Math" panose="02040503050406030204" pitchFamily="18" charset="0"/>
                        </a:rPr>
                        <m:t>5</m:t>
                      </m:r>
                    </m:oMath>
                  </m:oMathPara>
                </a14:m>
                <a:endParaRPr lang="zh-CN" altLang="en-US" b="0" dirty="0"/>
              </a:p>
            </p:txBody>
          </p:sp>
        </mc:Choice>
        <mc:Fallback xmlns="">
          <p:sp>
            <p:nvSpPr>
              <p:cNvPr id="81" name="文本框 80">
                <a:extLst>
                  <a:ext uri="{FF2B5EF4-FFF2-40B4-BE49-F238E27FC236}">
                    <a16:creationId xmlns:a16="http://schemas.microsoft.com/office/drawing/2014/main" id="{877014B6-38B2-4C79-827C-2F5D55A83B86}"/>
                  </a:ext>
                </a:extLst>
              </p:cNvPr>
              <p:cNvSpPr txBox="1">
                <a:spLocks noRot="1" noChangeAspect="1" noMove="1" noResize="1" noEditPoints="1" noAdjustHandles="1" noChangeArrowheads="1" noChangeShapeType="1" noTextEdit="1"/>
              </p:cNvSpPr>
              <p:nvPr/>
            </p:nvSpPr>
            <p:spPr>
              <a:xfrm>
                <a:off x="1558045" y="4029378"/>
                <a:ext cx="510076" cy="308867"/>
              </a:xfrm>
              <a:prstGeom prst="rect">
                <a:avLst/>
              </a:prstGeom>
              <a:blipFill>
                <a:blip r:embed="rId8"/>
                <a:stretch>
                  <a:fillRect/>
                </a:stretch>
              </a:blipFill>
            </p:spPr>
            <p:txBody>
              <a:bodyPr/>
              <a:lstStyle/>
              <a:p>
                <a:r>
                  <a:rPr lang="zh-CN" altLang="en-US">
                    <a:noFill/>
                  </a:rPr>
                  <a:t> </a:t>
                </a:r>
              </a:p>
            </p:txBody>
          </p:sp>
        </mc:Fallback>
      </mc:AlternateContent>
      <p:grpSp>
        <p:nvGrpSpPr>
          <p:cNvPr id="82" name="组合 81">
            <a:extLst>
              <a:ext uri="{FF2B5EF4-FFF2-40B4-BE49-F238E27FC236}">
                <a16:creationId xmlns:a16="http://schemas.microsoft.com/office/drawing/2014/main" id="{A8C9EE64-99C3-4EBC-91E2-878422C88835}"/>
              </a:ext>
            </a:extLst>
          </p:cNvPr>
          <p:cNvGrpSpPr/>
          <p:nvPr/>
        </p:nvGrpSpPr>
        <p:grpSpPr>
          <a:xfrm>
            <a:off x="41969" y="3717032"/>
            <a:ext cx="4276776" cy="2919743"/>
            <a:chOff x="1512605" y="244742"/>
            <a:chExt cx="5630667" cy="3965989"/>
          </a:xfrm>
        </p:grpSpPr>
        <p:grpSp>
          <p:nvGrpSpPr>
            <p:cNvPr id="83" name="组合 82">
              <a:extLst>
                <a:ext uri="{FF2B5EF4-FFF2-40B4-BE49-F238E27FC236}">
                  <a16:creationId xmlns:a16="http://schemas.microsoft.com/office/drawing/2014/main" id="{8B7664D5-A2FE-49CB-B2D9-6C8EDA0BFD5B}"/>
                </a:ext>
              </a:extLst>
            </p:cNvPr>
            <p:cNvGrpSpPr/>
            <p:nvPr/>
          </p:nvGrpSpPr>
          <p:grpSpPr>
            <a:xfrm>
              <a:off x="1512605" y="244742"/>
              <a:ext cx="5630667" cy="3965989"/>
              <a:chOff x="1512605" y="244742"/>
              <a:chExt cx="5630667" cy="3965989"/>
            </a:xfrm>
          </p:grpSpPr>
          <p:cxnSp>
            <p:nvCxnSpPr>
              <p:cNvPr id="94" name="直接箭头连接符 93">
                <a:extLst>
                  <a:ext uri="{FF2B5EF4-FFF2-40B4-BE49-F238E27FC236}">
                    <a16:creationId xmlns:a16="http://schemas.microsoft.com/office/drawing/2014/main" id="{28AB44B9-E444-46B1-A84C-412C636602A8}"/>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EA206147-2A0B-452B-8531-79E4A54B5F92}"/>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E93AD7A1-DD7C-4046-ABA5-0DCF2CDEF7B2}"/>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13" name="椭圆 112">
                <a:extLst>
                  <a:ext uri="{FF2B5EF4-FFF2-40B4-BE49-F238E27FC236}">
                    <a16:creationId xmlns:a16="http://schemas.microsoft.com/office/drawing/2014/main" id="{229109CD-BEAB-4F32-8F1B-066875336F04}"/>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14" name="椭圆 113">
                <a:extLst>
                  <a:ext uri="{FF2B5EF4-FFF2-40B4-BE49-F238E27FC236}">
                    <a16:creationId xmlns:a16="http://schemas.microsoft.com/office/drawing/2014/main" id="{04D430FC-4EAA-46D3-BD9B-C377068D97B5}"/>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15" name="椭圆 114">
                <a:extLst>
                  <a:ext uri="{FF2B5EF4-FFF2-40B4-BE49-F238E27FC236}">
                    <a16:creationId xmlns:a16="http://schemas.microsoft.com/office/drawing/2014/main" id="{1798939B-E0A3-412F-8622-BC09ACB4EF13}"/>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16" name="直接箭头连接符 115">
                <a:extLst>
                  <a:ext uri="{FF2B5EF4-FFF2-40B4-BE49-F238E27FC236}">
                    <a16:creationId xmlns:a16="http://schemas.microsoft.com/office/drawing/2014/main" id="{F42BF4B5-21A7-4332-B727-5C6CA60486AF}"/>
                  </a:ext>
                </a:extLst>
              </p:cNvPr>
              <p:cNvCxnSpPr/>
              <p:nvPr/>
            </p:nvCxnSpPr>
            <p:spPr>
              <a:xfrm>
                <a:off x="2774950" y="2260600"/>
                <a:ext cx="3697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D81A20A9-DA47-48A9-8DD5-FDFAA0E5DC64}"/>
                  </a:ext>
                </a:extLst>
              </p:cNvPr>
              <p:cNvCxnSpPr/>
              <p:nvPr/>
            </p:nvCxnSpPr>
            <p:spPr>
              <a:xfrm flipV="1">
                <a:off x="3448050" y="928432"/>
                <a:ext cx="1220314" cy="1211518"/>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497EA6A-26EC-49DB-ADD9-8E994766DD08}"/>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8EFDDDF8-3D9E-4D33-8BB3-1DC0233E53E5}"/>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226BA65C-21A3-4ABB-9DB9-198E924A9D00}"/>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20" name="文本框 119">
                    <a:extLst>
                      <a:ext uri="{FF2B5EF4-FFF2-40B4-BE49-F238E27FC236}">
                        <a16:creationId xmlns:a16="http://schemas.microsoft.com/office/drawing/2014/main" id="{226BA65C-21A3-4ABB-9DB9-198E924A9D00}"/>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4025F71-23B3-486E-94D4-4ADDAED356EE}"/>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21" name="文本框 120">
                    <a:extLst>
                      <a:ext uri="{FF2B5EF4-FFF2-40B4-BE49-F238E27FC236}">
                        <a16:creationId xmlns:a16="http://schemas.microsoft.com/office/drawing/2014/main" id="{64025F71-23B3-486E-94D4-4ADDAED356EE}"/>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10"/>
                    <a:stretch>
                      <a:fillRect/>
                    </a:stretch>
                  </a:blipFill>
                </p:spPr>
                <p:txBody>
                  <a:bodyPr/>
                  <a:lstStyle/>
                  <a:p>
                    <a:r>
                      <a:rPr lang="zh-CN" altLang="en-US">
                        <a:noFill/>
                      </a:rPr>
                      <a:t> </a:t>
                    </a:r>
                  </a:p>
                </p:txBody>
              </p:sp>
            </mc:Fallback>
          </mc:AlternateContent>
          <p:sp>
            <p:nvSpPr>
              <p:cNvPr id="122" name="椭圆 121">
                <a:extLst>
                  <a:ext uri="{FF2B5EF4-FFF2-40B4-BE49-F238E27FC236}">
                    <a16:creationId xmlns:a16="http://schemas.microsoft.com/office/drawing/2014/main" id="{B7898C2E-7504-4023-9158-D37B6275F2DE}"/>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23" name="椭圆 122">
                <a:extLst>
                  <a:ext uri="{FF2B5EF4-FFF2-40B4-BE49-F238E27FC236}">
                    <a16:creationId xmlns:a16="http://schemas.microsoft.com/office/drawing/2014/main" id="{7EA66F31-30D5-4617-9473-C7580A5B98C1}"/>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24" name="直接箭头连接符 123">
                <a:extLst>
                  <a:ext uri="{FF2B5EF4-FFF2-40B4-BE49-F238E27FC236}">
                    <a16:creationId xmlns:a16="http://schemas.microsoft.com/office/drawing/2014/main" id="{2AB14571-CB75-4F98-955B-821FC097F270}"/>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0664D4E8-9E9A-4029-AC73-3004171A9E4D}"/>
                  </a:ext>
                </a:extLst>
              </p:cNvPr>
              <p:cNvCxnSpPr/>
              <p:nvPr/>
            </p:nvCxnSpPr>
            <p:spPr>
              <a:xfrm flipH="1" flipV="1">
                <a:off x="3436106" y="3696333"/>
                <a:ext cx="1866610"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6" name="图片 125">
                <a:extLst>
                  <a:ext uri="{FF2B5EF4-FFF2-40B4-BE49-F238E27FC236}">
                    <a16:creationId xmlns:a16="http://schemas.microsoft.com/office/drawing/2014/main" id="{F6EED382-D480-4B12-81FF-558491B25B2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27" name="椭圆 126">
                <a:extLst>
                  <a:ext uri="{FF2B5EF4-FFF2-40B4-BE49-F238E27FC236}">
                    <a16:creationId xmlns:a16="http://schemas.microsoft.com/office/drawing/2014/main" id="{090D4C3D-29DD-4C60-8111-A5B1C6448C43}"/>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5316EFC-1995-4137-81D8-0FDA82E1C902}"/>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9" name="组合 128">
                <a:extLst>
                  <a:ext uri="{FF2B5EF4-FFF2-40B4-BE49-F238E27FC236}">
                    <a16:creationId xmlns:a16="http://schemas.microsoft.com/office/drawing/2014/main" id="{8DCD55D9-2E9A-4553-A29F-898E7C12D0BD}"/>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03D40527-2FCF-4471-83D5-9ABC8049CC56}"/>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30" name="文本框 129">
                      <a:extLst>
                        <a:ext uri="{FF2B5EF4-FFF2-40B4-BE49-F238E27FC236}">
                          <a16:creationId xmlns:a16="http://schemas.microsoft.com/office/drawing/2014/main" id="{03D40527-2FCF-4471-83D5-9ABC8049CC56}"/>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5219ED7B-B957-482D-96A5-39B79BE8DF47}"/>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31" name="文本框 130">
                      <a:extLst>
                        <a:ext uri="{FF2B5EF4-FFF2-40B4-BE49-F238E27FC236}">
                          <a16:creationId xmlns:a16="http://schemas.microsoft.com/office/drawing/2014/main" id="{5219ED7B-B957-482D-96A5-39B79BE8DF47}"/>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4CEE4668-7186-4815-A3BC-0AEF944D6576}"/>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32" name="文本框 131">
                      <a:extLst>
                        <a:ext uri="{FF2B5EF4-FFF2-40B4-BE49-F238E27FC236}">
                          <a16:creationId xmlns:a16="http://schemas.microsoft.com/office/drawing/2014/main" id="{4CEE4668-7186-4815-A3BC-0AEF944D6576}"/>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14"/>
                      <a:stretch>
                        <a:fillRect/>
                      </a:stretch>
                    </a:blipFill>
                  </p:spPr>
                  <p:txBody>
                    <a:bodyPr/>
                    <a:lstStyle/>
                    <a:p>
                      <a:r>
                        <a:rPr lang="zh-CN" altLang="en-US">
                          <a:noFill/>
                        </a:rPr>
                        <a:t> </a:t>
                      </a:r>
                    </a:p>
                  </p:txBody>
                </p:sp>
              </mc:Fallback>
            </mc:AlternateContent>
          </p:grpSp>
        </p:grpSp>
        <p:grpSp>
          <p:nvGrpSpPr>
            <p:cNvPr id="84" name="组合 83">
              <a:extLst>
                <a:ext uri="{FF2B5EF4-FFF2-40B4-BE49-F238E27FC236}">
                  <a16:creationId xmlns:a16="http://schemas.microsoft.com/office/drawing/2014/main" id="{313F0ED2-BB56-46AA-9220-2FC1E535C55B}"/>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374560BB-E97C-42BD-B271-7B3A66DDB4CA}"/>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5"/>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2219BF6C-71B3-400E-B322-907ACD7A3D61}"/>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89" name="文本框 88">
                    <a:extLst>
                      <a:ext uri="{FF2B5EF4-FFF2-40B4-BE49-F238E27FC236}">
                        <a16:creationId xmlns:a16="http://schemas.microsoft.com/office/drawing/2014/main" id="{2219BF6C-71B3-400E-B322-907ACD7A3D61}"/>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B6F5D6F3-869C-4856-940E-B6022A1627CF}"/>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7"/>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BBCD9AF4-8F30-48E1-8A50-EB4A5ABBEE63}"/>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62">
                    <a:extLst>
                      <a:ext uri="{FF2B5EF4-FFF2-40B4-BE49-F238E27FC236}">
                        <a16:creationId xmlns:a16="http://schemas.microsoft.com/office/drawing/2014/main" id="{7669C279-BA73-4CFA-9D20-C51E98409262}"/>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62">
                    <a:extLst>
                      <a:ext uri="{FF2B5EF4-FFF2-40B4-BE49-F238E27FC236}">
                        <a16:creationId xmlns:a16="http://schemas.microsoft.com/office/drawing/2014/main" id="{ADC1CB66-AFEF-47C3-BA58-1362B6946F95}"/>
                      </a:ext>
                    </a:extLst>
                  </p:cNvPr>
                  <p:cNvSpPr txBox="1"/>
                  <p:nvPr/>
                </p:nvSpPr>
                <p:spPr>
                  <a:xfrm>
                    <a:off x="5509707" y="3139620"/>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93" name="文本框 62">
                    <a:extLst>
                      <a:ext uri="{FF2B5EF4-FFF2-40B4-BE49-F238E27FC236}">
                        <a16:creationId xmlns:a16="http://schemas.microsoft.com/office/drawing/2014/main" id="{ADC1CB66-AFEF-47C3-BA58-1362B6946F95}"/>
                      </a:ext>
                    </a:extLst>
                  </p:cNvPr>
                  <p:cNvSpPr txBox="1">
                    <a:spLocks noRot="1" noChangeAspect="1" noMove="1" noResize="1" noEditPoints="1" noAdjustHandles="1" noChangeArrowheads="1" noChangeShapeType="1" noTextEdit="1"/>
                  </p:cNvSpPr>
                  <p:nvPr/>
                </p:nvSpPr>
                <p:spPr>
                  <a:xfrm>
                    <a:off x="5509707" y="3139620"/>
                    <a:ext cx="284379" cy="293400"/>
                  </a:xfrm>
                  <a:prstGeom prst="rect">
                    <a:avLst/>
                  </a:prstGeom>
                  <a:blipFill>
                    <a:blip r:embed="rId20"/>
                    <a:stretch>
                      <a:fillRect r="-17143" b="-27778"/>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1FACA7D4-6F2B-4F41-BD7D-24E82F56B5C3}"/>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135" name="文本框 134">
                <a:extLst>
                  <a:ext uri="{FF2B5EF4-FFF2-40B4-BE49-F238E27FC236}">
                    <a16:creationId xmlns:a16="http://schemas.microsoft.com/office/drawing/2014/main" id="{1FACA7D4-6F2B-4F41-BD7D-24E82F56B5C3}"/>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3"/>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EFD8DC7E-C85F-41C8-96C0-16D8DDDD5ABB}"/>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6" name="文本框 135">
                <a:extLst>
                  <a:ext uri="{FF2B5EF4-FFF2-40B4-BE49-F238E27FC236}">
                    <a16:creationId xmlns:a16="http://schemas.microsoft.com/office/drawing/2014/main" id="{EFD8DC7E-C85F-41C8-96C0-16D8DDDD5ABB}"/>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0F378DCB-0BA4-4A05-B329-895CB012244E}"/>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7" name="文本框 136">
                <a:extLst>
                  <a:ext uri="{FF2B5EF4-FFF2-40B4-BE49-F238E27FC236}">
                    <a16:creationId xmlns:a16="http://schemas.microsoft.com/office/drawing/2014/main" id="{0F378DCB-0BA4-4A05-B329-895CB012244E}"/>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35E8E689-37C8-4568-AE81-26D9F364388A}"/>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8" name="文本框 137">
                <a:extLst>
                  <a:ext uri="{FF2B5EF4-FFF2-40B4-BE49-F238E27FC236}">
                    <a16:creationId xmlns:a16="http://schemas.microsoft.com/office/drawing/2014/main" id="{35E8E689-37C8-4568-AE81-26D9F364388A}"/>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A1FFB3B5-2BA2-4C3D-9E53-8AA125FA90DC}"/>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9" name="文本框 138">
                <a:extLst>
                  <a:ext uri="{FF2B5EF4-FFF2-40B4-BE49-F238E27FC236}">
                    <a16:creationId xmlns:a16="http://schemas.microsoft.com/office/drawing/2014/main" id="{A1FFB3B5-2BA2-4C3D-9E53-8AA125FA90DC}"/>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8BCC679D-3670-417F-8D5E-103C30CFDCF6}"/>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40" name="文本框 139">
                <a:extLst>
                  <a:ext uri="{FF2B5EF4-FFF2-40B4-BE49-F238E27FC236}">
                    <a16:creationId xmlns:a16="http://schemas.microsoft.com/office/drawing/2014/main" id="{8BCC679D-3670-417F-8D5E-103C30CFDCF6}"/>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B72AB545-DC8C-4803-AC1D-B827DA7CAEFC}"/>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41" name="文本框 140">
                <a:extLst>
                  <a:ext uri="{FF2B5EF4-FFF2-40B4-BE49-F238E27FC236}">
                    <a16:creationId xmlns:a16="http://schemas.microsoft.com/office/drawing/2014/main" id="{B72AB545-DC8C-4803-AC1D-B827DA7CAEFC}"/>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0008C7DD-E87F-4F25-BF8A-F8913577CE5E}"/>
                  </a:ext>
                </a:extLst>
              </p:cNvPr>
              <p:cNvSpPr txBox="1"/>
              <p:nvPr/>
            </p:nvSpPr>
            <p:spPr>
              <a:xfrm>
                <a:off x="1322030" y="3267292"/>
                <a:ext cx="15641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𝑹</m:t>
                          </m:r>
                        </m:e>
                        <m:sub>
                          <m:r>
                            <a:rPr lang="en-US" altLang="zh-CN" sz="2400" b="1" i="1">
                              <a:solidFill>
                                <a:srgbClr val="FF0000"/>
                              </a:solidFill>
                              <a:latin typeface="Cambria Math" panose="02040503050406030204" pitchFamily="18" charset="0"/>
                            </a:rPr>
                            <m:t>𝟑</m:t>
                          </m:r>
                        </m:sub>
                      </m:sSub>
                      <m:r>
                        <a:rPr lang="en-US" altLang="zh-CN" sz="2400" b="1"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𝒓</m:t>
                          </m:r>
                        </m:e>
                        <m:sub>
                          <m:r>
                            <a:rPr lang="en-US" altLang="zh-CN" sz="2400" b="1" i="1">
                              <a:solidFill>
                                <a:srgbClr val="FF0000"/>
                              </a:solidFill>
                              <a:latin typeface="Cambria Math" panose="02040503050406030204" pitchFamily="18" charset="0"/>
                            </a:rPr>
                            <m:t>𝟐</m:t>
                          </m:r>
                        </m:sub>
                      </m:sSub>
                      <m:r>
                        <a:rPr lang="en-US" altLang="zh-CN" sz="2400" b="1" i="1">
                          <a:solidFill>
                            <a:srgbClr val="FF0000"/>
                          </a:solidFill>
                          <a:latin typeface="Cambria Math" panose="02040503050406030204" pitchFamily="18" charset="0"/>
                        </a:rPr>
                        <m:t>}</m:t>
                      </m:r>
                    </m:oMath>
                  </m:oMathPara>
                </a14:m>
                <a:endParaRPr lang="zh-CN" altLang="en-US" sz="2400" i="1" dirty="0">
                  <a:solidFill>
                    <a:srgbClr val="FF0000"/>
                  </a:solidFill>
                  <a:latin typeface="Cambria Math" panose="02040503050406030204" pitchFamily="18" charset="0"/>
                </a:endParaRPr>
              </a:p>
            </p:txBody>
          </p:sp>
        </mc:Choice>
        <mc:Fallback xmlns="">
          <p:sp>
            <p:nvSpPr>
              <p:cNvPr id="56" name="文本框 55">
                <a:extLst>
                  <a:ext uri="{FF2B5EF4-FFF2-40B4-BE49-F238E27FC236}">
                    <a16:creationId xmlns:a16="http://schemas.microsoft.com/office/drawing/2014/main" id="{0008C7DD-E87F-4F25-BF8A-F8913577CE5E}"/>
                  </a:ext>
                </a:extLst>
              </p:cNvPr>
              <p:cNvSpPr txBox="1">
                <a:spLocks noRot="1" noChangeAspect="1" noMove="1" noResize="1" noEditPoints="1" noAdjustHandles="1" noChangeArrowheads="1" noChangeShapeType="1" noTextEdit="1"/>
              </p:cNvSpPr>
              <p:nvPr/>
            </p:nvSpPr>
            <p:spPr>
              <a:xfrm>
                <a:off x="1322030" y="3267292"/>
                <a:ext cx="1564146" cy="461665"/>
              </a:xfrm>
              <a:prstGeom prst="rect">
                <a:avLst/>
              </a:prstGeom>
              <a:blipFill>
                <a:blip r:embed="rId30"/>
                <a:stretch>
                  <a:fillRect r="-78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7" name="表格 56">
                <a:extLst>
                  <a:ext uri="{FF2B5EF4-FFF2-40B4-BE49-F238E27FC236}">
                    <a16:creationId xmlns:a16="http://schemas.microsoft.com/office/drawing/2014/main" id="{CF0C3049-15DA-4064-81C9-D92F868D5BC0}"/>
                  </a:ext>
                </a:extLst>
              </p:cNvPr>
              <p:cNvGraphicFramePr>
                <a:graphicFrameLocks noGrp="1"/>
              </p:cNvGraphicFramePr>
              <p:nvPr>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772316458"/>
                      </a:ext>
                    </a:extLst>
                  </a:tr>
                </a:tbl>
              </a:graphicData>
            </a:graphic>
          </p:graphicFrame>
        </mc:Choice>
        <mc:Fallback xmlns="">
          <p:graphicFrame>
            <p:nvGraphicFramePr>
              <p:cNvPr id="57" name="表格 56">
                <a:extLst>
                  <a:ext uri="{FF2B5EF4-FFF2-40B4-BE49-F238E27FC236}">
                    <a16:creationId xmlns:a16="http://schemas.microsoft.com/office/drawing/2014/main" id="{CF0C3049-15DA-4064-81C9-D92F868D5BC0}"/>
                  </a:ext>
                </a:extLst>
              </p:cNvPr>
              <p:cNvGraphicFramePr>
                <a:graphicFrameLocks noGrp="1"/>
              </p:cNvGraphicFramePr>
              <p:nvPr>
                <p:extLst>
                  <p:ext uri="{D42A27DB-BD31-4B8C-83A1-F6EECF244321}">
                    <p14:modId xmlns:p14="http://schemas.microsoft.com/office/powerpoint/2010/main" val="2594091676"/>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31"/>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772316458"/>
                      </a:ext>
                    </a:extLst>
                  </a:tr>
                </a:tbl>
              </a:graphicData>
            </a:graphic>
          </p:graphicFrame>
        </mc:Fallback>
      </mc:AlternateContent>
      <p:sp>
        <p:nvSpPr>
          <p:cNvPr id="58" name="矩形 57">
            <a:extLst>
              <a:ext uri="{FF2B5EF4-FFF2-40B4-BE49-F238E27FC236}">
                <a16:creationId xmlns:a16="http://schemas.microsoft.com/office/drawing/2014/main" id="{C51AA67D-85A0-44EF-A42C-8D6A3625AF28}"/>
              </a:ext>
            </a:extLst>
          </p:cNvPr>
          <p:cNvSpPr/>
          <p:nvPr/>
        </p:nvSpPr>
        <p:spPr bwMode="auto">
          <a:xfrm>
            <a:off x="6068059" y="3347720"/>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9" name="矩形 58">
            <a:extLst>
              <a:ext uri="{FF2B5EF4-FFF2-40B4-BE49-F238E27FC236}">
                <a16:creationId xmlns:a16="http://schemas.microsoft.com/office/drawing/2014/main" id="{3D9769DA-C477-44D1-885D-D830140D9D08}"/>
              </a:ext>
            </a:extLst>
          </p:cNvPr>
          <p:cNvSpPr/>
          <p:nvPr/>
        </p:nvSpPr>
        <p:spPr bwMode="auto">
          <a:xfrm>
            <a:off x="7320915" y="3347720"/>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60" name="图片 59">
            <a:extLst>
              <a:ext uri="{FF2B5EF4-FFF2-40B4-BE49-F238E27FC236}">
                <a16:creationId xmlns:a16="http://schemas.microsoft.com/office/drawing/2014/main" id="{D0134E55-ED6D-4893-A717-9E8515F73D70}"/>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4788024" y="2797304"/>
            <a:ext cx="3649096" cy="1232074"/>
          </a:xfrm>
          <a:prstGeom prst="rect">
            <a:avLst/>
          </a:prstGeom>
        </p:spPr>
      </p:pic>
      <p:sp>
        <p:nvSpPr>
          <p:cNvPr id="61" name="矩形 60">
            <a:extLst>
              <a:ext uri="{FF2B5EF4-FFF2-40B4-BE49-F238E27FC236}">
                <a16:creationId xmlns:a16="http://schemas.microsoft.com/office/drawing/2014/main" id="{173E6138-DDF4-4F4E-958E-42BE8653063E}"/>
              </a:ext>
            </a:extLst>
          </p:cNvPr>
          <p:cNvSpPr/>
          <p:nvPr/>
        </p:nvSpPr>
        <p:spPr bwMode="auto">
          <a:xfrm>
            <a:off x="6068059" y="3297007"/>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2" name="矩形 61">
            <a:extLst>
              <a:ext uri="{FF2B5EF4-FFF2-40B4-BE49-F238E27FC236}">
                <a16:creationId xmlns:a16="http://schemas.microsoft.com/office/drawing/2014/main" id="{163E67A2-CB34-4894-879D-4C002C08F7F0}"/>
              </a:ext>
            </a:extLst>
          </p:cNvPr>
          <p:cNvSpPr/>
          <p:nvPr/>
        </p:nvSpPr>
        <p:spPr bwMode="auto">
          <a:xfrm>
            <a:off x="7320915" y="3297007"/>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427556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29</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Insertion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1,5</m:t>
                        </m:r>
                      </m:e>
                    </m:d>
                  </m:oMath>
                </a14:m>
                <a:endParaRPr lang="en-US" altLang="zh-CN" dirty="0"/>
              </a:p>
              <a:p>
                <a:pPr lvl="1"/>
                <a14:m>
                  <m:oMath xmlns:m="http://schemas.openxmlformats.org/officeDocument/2006/math">
                    <m:r>
                      <a:rPr lang="en-US" altLang="zh-CN" i="1">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4</m:t>
                        </m:r>
                      </m:sub>
                    </m:sSub>
                  </m:oMath>
                </a14:m>
                <a:r>
                  <a:rPr lang="en-US" altLang="zh-CN" dirty="0"/>
                  <a:t> is the flow time of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21.5</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a:latin typeface="Cambria Math" panose="02040503050406030204" pitchFamily="18" charset="0"/>
                      </a:rPr>
                      <m:t>21.5</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对话气泡: 矩形 63">
                <a:extLst>
                  <a:ext uri="{FF2B5EF4-FFF2-40B4-BE49-F238E27FC236}">
                    <a16:creationId xmlns:a16="http://schemas.microsoft.com/office/drawing/2014/main" id="{03A124DA-FC30-489D-A37D-375404822291}"/>
                  </a:ext>
                </a:extLst>
              </p:cNvPr>
              <p:cNvSpPr/>
              <p:nvPr/>
            </p:nvSpPr>
            <p:spPr bwMode="auto">
              <a:xfrm>
                <a:off x="2930668" y="2161410"/>
                <a:ext cx="2408487" cy="431646"/>
              </a:xfrm>
              <a:prstGeom prst="wedgeRectCallout">
                <a:avLst>
                  <a:gd name="adj1" fmla="val 45665"/>
                  <a:gd name="adj2" fmla="val -8426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arrival tim</a:t>
                </a:r>
                <a:r>
                  <a:rPr lang="en-US" altLang="zh-CN" sz="2000" b="0" dirty="0">
                    <a:solidFill>
                      <a:schemeClr val="tx1"/>
                    </a:solidFill>
                    <a:latin typeface="Cambria Math" panose="02040503050406030204" pitchFamily="18" charset="0"/>
                    <a:ea typeface="Arial Unicode MS" pitchFamily="50" charset="-127"/>
                    <a:cs typeface="Arial Unicode MS" pitchFamily="50" charset="-127"/>
                  </a:rPr>
                  <a:t>e of </a:t>
                </a:r>
                <a14:m>
                  <m:oMath xmlns:m="http://schemas.openxmlformats.org/officeDocument/2006/math">
                    <m:sSub>
                      <m:sSubPr>
                        <m:ctrlP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ctrlPr>
                      </m:sSubPr>
                      <m:e>
                        <m: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t>𝑑</m:t>
                        </m:r>
                      </m:e>
                      <m:sub>
                        <m:sSup>
                          <m:sSupPr>
                            <m:ctrlP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ctrlPr>
                          </m:sSupPr>
                          <m:e>
                            <m: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t>𝑟</m:t>
                            </m:r>
                          </m:e>
                          <m:sup>
                            <m:r>
                              <a:rPr lang="en-US" altLang="zh-CN" sz="2000" b="0" i="1" smtClean="0">
                                <a:solidFill>
                                  <a:schemeClr val="tx1"/>
                                </a:solidFill>
                                <a:latin typeface="Cambria Math" panose="02040503050406030204" pitchFamily="18" charset="0"/>
                                <a:ea typeface="Arial Unicode MS" pitchFamily="50" charset="-127"/>
                                <a:cs typeface="Arial Unicode MS" pitchFamily="50" charset="-127"/>
                              </a:rPr>
                              <m:t>′</m:t>
                            </m:r>
                          </m:sup>
                        </m:sSup>
                      </m:sub>
                    </m:sSub>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4" name="对话气泡: 矩形 63">
                <a:extLst>
                  <a:ext uri="{FF2B5EF4-FFF2-40B4-BE49-F238E27FC236}">
                    <a16:creationId xmlns:a16="http://schemas.microsoft.com/office/drawing/2014/main" id="{03A124DA-FC30-489D-A37D-375404822291}"/>
                  </a:ext>
                </a:extLst>
              </p:cNvPr>
              <p:cNvSpPr>
                <a:spLocks noRot="1" noChangeAspect="1" noMove="1" noResize="1" noEditPoints="1" noAdjustHandles="1" noChangeArrowheads="1" noChangeShapeType="1" noTextEdit="1"/>
              </p:cNvSpPr>
              <p:nvPr/>
            </p:nvSpPr>
            <p:spPr bwMode="auto">
              <a:xfrm>
                <a:off x="2930668" y="2161410"/>
                <a:ext cx="2408487" cy="431646"/>
              </a:xfrm>
              <a:prstGeom prst="wedgeRectCallout">
                <a:avLst>
                  <a:gd name="adj1" fmla="val 45665"/>
                  <a:gd name="adj2" fmla="val -84261"/>
                </a:avLst>
              </a:prstGeom>
              <a:blipFill>
                <a:blip r:embed="rId4"/>
                <a:stretch>
                  <a:fillRect b="-12245"/>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对话气泡: 矩形 66">
                <a:extLst>
                  <a:ext uri="{FF2B5EF4-FFF2-40B4-BE49-F238E27FC236}">
                    <a16:creationId xmlns:a16="http://schemas.microsoft.com/office/drawing/2014/main" id="{61469744-0E42-4DBC-93E7-19CD2AF64B23}"/>
                  </a:ext>
                </a:extLst>
              </p:cNvPr>
              <p:cNvSpPr/>
              <p:nvPr/>
            </p:nvSpPr>
            <p:spPr bwMode="auto">
              <a:xfrm>
                <a:off x="5868145" y="2161409"/>
                <a:ext cx="2408488" cy="431646"/>
              </a:xfrm>
              <a:prstGeom prst="wedgeRectCallout">
                <a:avLst>
                  <a:gd name="adj1" fmla="val -41724"/>
                  <a:gd name="adj2" fmla="val -8426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release time of </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𝑟</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7" name="对话气泡: 矩形 66">
                <a:extLst>
                  <a:ext uri="{FF2B5EF4-FFF2-40B4-BE49-F238E27FC236}">
                    <a16:creationId xmlns:a16="http://schemas.microsoft.com/office/drawing/2014/main" id="{61469744-0E42-4DBC-93E7-19CD2AF64B23}"/>
                  </a:ext>
                </a:extLst>
              </p:cNvPr>
              <p:cNvSpPr>
                <a:spLocks noRot="1" noChangeAspect="1" noMove="1" noResize="1" noEditPoints="1" noAdjustHandles="1" noChangeArrowheads="1" noChangeShapeType="1" noTextEdit="1"/>
              </p:cNvSpPr>
              <p:nvPr/>
            </p:nvSpPr>
            <p:spPr bwMode="auto">
              <a:xfrm>
                <a:off x="5868145" y="2161409"/>
                <a:ext cx="2408488" cy="431646"/>
              </a:xfrm>
              <a:prstGeom prst="wedgeRectCallout">
                <a:avLst>
                  <a:gd name="adj1" fmla="val -41724"/>
                  <a:gd name="adj2" fmla="val -84261"/>
                </a:avLst>
              </a:prstGeom>
              <a:blipFill>
                <a:blip r:embed="rId5"/>
                <a:stretch>
                  <a:fillRect b="-13265"/>
                </a:stretch>
              </a:blipFill>
              <a:ln>
                <a:solidFill>
                  <a:srgbClr val="FFC000"/>
                </a:solidFill>
                <a:headEnd type="none" w="med" len="med"/>
                <a:tailEnd type="none" w="med" len="med"/>
              </a:ln>
            </p:spPr>
            <p:txBody>
              <a:bodyPr/>
              <a:lstStyle/>
              <a:p>
                <a:r>
                  <a:rPr lang="zh-CN" altLang="en-US">
                    <a:noFill/>
                  </a:rPr>
                  <a:t> </a:t>
                </a:r>
              </a:p>
            </p:txBody>
          </p:sp>
        </mc:Fallback>
      </mc:AlternateContent>
      <p:pic>
        <p:nvPicPr>
          <p:cNvPr id="135" name="图片 134">
            <a:extLst>
              <a:ext uri="{FF2B5EF4-FFF2-40B4-BE49-F238E27FC236}">
                <a16:creationId xmlns:a16="http://schemas.microsoft.com/office/drawing/2014/main" id="{DC48257D-3E4D-43C0-8426-3B4212F28AB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8024" y="2797304"/>
            <a:ext cx="3649096" cy="1232074"/>
          </a:xfrm>
          <a:prstGeom prst="rect">
            <a:avLst/>
          </a:prstGeom>
        </p:spPr>
      </p:pic>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6C5C3F88-82D0-4B7B-A4BA-8432030643CA}"/>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137" name="文本框 136">
                <a:extLst>
                  <a:ext uri="{FF2B5EF4-FFF2-40B4-BE49-F238E27FC236}">
                    <a16:creationId xmlns:a16="http://schemas.microsoft.com/office/drawing/2014/main" id="{6C5C3F88-82D0-4B7B-A4BA-8432030643CA}"/>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4"/>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对话气泡: 矩形 73">
                <a:extLst>
                  <a:ext uri="{FF2B5EF4-FFF2-40B4-BE49-F238E27FC236}">
                    <a16:creationId xmlns:a16="http://schemas.microsoft.com/office/drawing/2014/main" id="{65CD1DD9-904B-43C4-92DE-448AD8ED462D}"/>
                  </a:ext>
                </a:extLst>
              </p:cNvPr>
              <p:cNvSpPr/>
              <p:nvPr/>
            </p:nvSpPr>
            <p:spPr bwMode="auto">
              <a:xfrm>
                <a:off x="8120890" y="3595567"/>
                <a:ext cx="720079" cy="345749"/>
              </a:xfrm>
              <a:prstGeom prst="wedgeRectCallout">
                <a:avLst>
                  <a:gd name="adj1" fmla="val -68018"/>
                  <a:gd name="adj2" fmla="val -1219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
                    </m:oMathParaPr>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4</m:t>
                          </m:r>
                        </m:sub>
                      </m:sSub>
                    </m:oMath>
                  </m:oMathPara>
                </a14:m>
                <a:endPar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74" name="对话气泡: 矩形 73">
                <a:extLst>
                  <a:ext uri="{FF2B5EF4-FFF2-40B4-BE49-F238E27FC236}">
                    <a16:creationId xmlns:a16="http://schemas.microsoft.com/office/drawing/2014/main" id="{65CD1DD9-904B-43C4-92DE-448AD8ED462D}"/>
                  </a:ext>
                </a:extLst>
              </p:cNvPr>
              <p:cNvSpPr>
                <a:spLocks noRot="1" noChangeAspect="1" noMove="1" noResize="1" noEditPoints="1" noAdjustHandles="1" noChangeArrowheads="1" noChangeShapeType="1" noTextEdit="1"/>
              </p:cNvSpPr>
              <p:nvPr/>
            </p:nvSpPr>
            <p:spPr bwMode="auto">
              <a:xfrm>
                <a:off x="8120890" y="3595567"/>
                <a:ext cx="720079" cy="345749"/>
              </a:xfrm>
              <a:prstGeom prst="wedgeRectCallout">
                <a:avLst>
                  <a:gd name="adj1" fmla="val -68018"/>
                  <a:gd name="adj2" fmla="val -12194"/>
                </a:avLst>
              </a:prstGeom>
              <a:blipFill>
                <a:blip r:embed="rId25"/>
                <a:stretch>
                  <a:fillRect b="-22951"/>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973C32F2-43B4-46F7-9883-C05CC04BEA8C}"/>
                  </a:ext>
                </a:extLst>
              </p:cNvPr>
              <p:cNvGraphicFramePr>
                <a:graphicFrameLocks noGrp="1"/>
              </p:cNvGraphicFramePr>
              <p:nvPr>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59" name="表格 58">
                <a:extLst>
                  <a:ext uri="{FF2B5EF4-FFF2-40B4-BE49-F238E27FC236}">
                    <a16:creationId xmlns:a16="http://schemas.microsoft.com/office/drawing/2014/main" id="{973C32F2-43B4-46F7-9883-C05CC04BEA8C}"/>
                  </a:ext>
                </a:extLst>
              </p:cNvPr>
              <p:cNvGraphicFramePr>
                <a:graphicFrameLocks noGrp="1"/>
              </p:cNvGraphicFramePr>
              <p:nvPr>
                <p:extLst>
                  <p:ext uri="{D42A27DB-BD31-4B8C-83A1-F6EECF244321}">
                    <p14:modId xmlns:p14="http://schemas.microsoft.com/office/powerpoint/2010/main" val="2251945430"/>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33"/>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p:cxnSp>
        <p:nvCxnSpPr>
          <p:cNvPr id="60" name="直接箭头连接符 59">
            <a:extLst>
              <a:ext uri="{FF2B5EF4-FFF2-40B4-BE49-F238E27FC236}">
                <a16:creationId xmlns:a16="http://schemas.microsoft.com/office/drawing/2014/main" id="{A7F3153A-B466-43E4-8085-2F8BBBF65E7F}"/>
              </a:ext>
            </a:extLst>
          </p:cNvPr>
          <p:cNvCxnSpPr/>
          <p:nvPr/>
        </p:nvCxnSpPr>
        <p:spPr>
          <a:xfrm flipV="1">
            <a:off x="303030" y="3742630"/>
            <a:ext cx="1" cy="26035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862E640-557E-4504-A717-8CEE97BBA930}"/>
              </a:ext>
            </a:extLst>
          </p:cNvPr>
          <p:cNvCxnSpPr/>
          <p:nvPr/>
        </p:nvCxnSpPr>
        <p:spPr>
          <a:xfrm>
            <a:off x="303030" y="6346176"/>
            <a:ext cx="39648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4001C284-5A82-462B-83A9-EAE2771EBA13}"/>
              </a:ext>
            </a:extLst>
          </p:cNvPr>
          <p:cNvSpPr/>
          <p:nvPr/>
        </p:nvSpPr>
        <p:spPr>
          <a:xfrm>
            <a:off x="1294153" y="5088443"/>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3" name="椭圆 62">
            <a:extLst>
              <a:ext uri="{FF2B5EF4-FFF2-40B4-BE49-F238E27FC236}">
                <a16:creationId xmlns:a16="http://schemas.microsoft.com/office/drawing/2014/main" id="{95762292-F9DC-48AC-81B3-89C0762F0BB7}"/>
              </a:ext>
            </a:extLst>
          </p:cNvPr>
          <p:cNvSpPr/>
          <p:nvPr/>
        </p:nvSpPr>
        <p:spPr>
          <a:xfrm>
            <a:off x="2984615" y="5096558"/>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65" name="椭圆 64">
            <a:extLst>
              <a:ext uri="{FF2B5EF4-FFF2-40B4-BE49-F238E27FC236}">
                <a16:creationId xmlns:a16="http://schemas.microsoft.com/office/drawing/2014/main" id="{C6975976-937F-4B71-9D5B-DF40C6BB1B76}"/>
              </a:ext>
            </a:extLst>
          </p:cNvPr>
          <p:cNvSpPr/>
          <p:nvPr/>
        </p:nvSpPr>
        <p:spPr>
          <a:xfrm>
            <a:off x="2416729" y="4007762"/>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66" name="椭圆 65">
            <a:extLst>
              <a:ext uri="{FF2B5EF4-FFF2-40B4-BE49-F238E27FC236}">
                <a16:creationId xmlns:a16="http://schemas.microsoft.com/office/drawing/2014/main" id="{90BAC282-CA05-4E4D-9DF2-27C9C5D91EE6}"/>
              </a:ext>
            </a:extLst>
          </p:cNvPr>
          <p:cNvSpPr/>
          <p:nvPr/>
        </p:nvSpPr>
        <p:spPr>
          <a:xfrm>
            <a:off x="1323064" y="6148122"/>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68" name="直接箭头连接符 67">
            <a:extLst>
              <a:ext uri="{FF2B5EF4-FFF2-40B4-BE49-F238E27FC236}">
                <a16:creationId xmlns:a16="http://schemas.microsoft.com/office/drawing/2014/main" id="{59E1FAD9-F8FA-44A5-A9D7-95648776E254}"/>
              </a:ext>
            </a:extLst>
          </p:cNvPr>
          <p:cNvCxnSpPr/>
          <p:nvPr/>
        </p:nvCxnSpPr>
        <p:spPr>
          <a:xfrm>
            <a:off x="1000784" y="5201098"/>
            <a:ext cx="2808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1B4EB347-E3EE-492A-BFC1-B896B78202DE}"/>
              </a:ext>
            </a:extLst>
          </p:cNvPr>
          <p:cNvCxnSpPr/>
          <p:nvPr/>
        </p:nvCxnSpPr>
        <p:spPr>
          <a:xfrm flipV="1">
            <a:off x="1512037" y="4220361"/>
            <a:ext cx="926890" cy="891914"/>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A3681BC6-6579-4408-B2B4-D2169BC6C41E}"/>
              </a:ext>
            </a:extLst>
          </p:cNvPr>
          <p:cNvCxnSpPr/>
          <p:nvPr/>
        </p:nvCxnSpPr>
        <p:spPr>
          <a:xfrm>
            <a:off x="2591794" y="4250903"/>
            <a:ext cx="439534" cy="8379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C9B30ED5-21E2-4D03-856D-F8560C77D62F}"/>
              </a:ext>
            </a:extLst>
          </p:cNvPr>
          <p:cNvCxnSpPr/>
          <p:nvPr/>
        </p:nvCxnSpPr>
        <p:spPr>
          <a:xfrm>
            <a:off x="3069012" y="5310910"/>
            <a:ext cx="0" cy="327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10F79CD1-6C4B-4FF4-BD8C-AF1EB4D489C6}"/>
              </a:ext>
            </a:extLst>
          </p:cNvPr>
          <p:cNvSpPr/>
          <p:nvPr/>
        </p:nvSpPr>
        <p:spPr>
          <a:xfrm>
            <a:off x="2984615" y="5626398"/>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87" name="椭圆 86">
            <a:extLst>
              <a:ext uri="{FF2B5EF4-FFF2-40B4-BE49-F238E27FC236}">
                <a16:creationId xmlns:a16="http://schemas.microsoft.com/office/drawing/2014/main" id="{9906F834-10F4-43A5-9D94-61614511A18E}"/>
              </a:ext>
            </a:extLst>
          </p:cNvPr>
          <p:cNvSpPr/>
          <p:nvPr/>
        </p:nvSpPr>
        <p:spPr>
          <a:xfrm>
            <a:off x="2979806" y="6153881"/>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88" name="直接箭头连接符 87">
            <a:extLst>
              <a:ext uri="{FF2B5EF4-FFF2-40B4-BE49-F238E27FC236}">
                <a16:creationId xmlns:a16="http://schemas.microsoft.com/office/drawing/2014/main" id="{8DBCBBF3-AC14-4FEB-AD11-F33E9CCB922C}"/>
              </a:ext>
            </a:extLst>
          </p:cNvPr>
          <p:cNvCxnSpPr/>
          <p:nvPr/>
        </p:nvCxnSpPr>
        <p:spPr>
          <a:xfrm>
            <a:off x="3069012" y="5847758"/>
            <a:ext cx="0" cy="327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F18CA126-B7DD-4268-9C9A-63116E5B61FD}"/>
              </a:ext>
            </a:extLst>
          </p:cNvPr>
          <p:cNvCxnSpPr/>
          <p:nvPr/>
        </p:nvCxnSpPr>
        <p:spPr>
          <a:xfrm flipH="1" flipV="1">
            <a:off x="1502965" y="6258078"/>
            <a:ext cx="1417785"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E58E7450-6461-436D-9DBE-B4A947D77D4E}"/>
              </a:ext>
            </a:extLst>
          </p:cNvPr>
          <p:cNvSpPr/>
          <p:nvPr/>
        </p:nvSpPr>
        <p:spPr>
          <a:xfrm>
            <a:off x="1354012" y="4596976"/>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D21D99A-37EA-4150-A515-94B4C4B668F2}"/>
              </a:ext>
            </a:extLst>
          </p:cNvPr>
          <p:cNvSpPr/>
          <p:nvPr/>
        </p:nvSpPr>
        <p:spPr>
          <a:xfrm>
            <a:off x="1900888" y="5657097"/>
            <a:ext cx="216000" cy="2160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89632E7F-4361-4F66-9117-DEDE76BD6F78}"/>
                  </a:ext>
                </a:extLst>
              </p:cNvPr>
              <p:cNvSpPr txBox="1"/>
              <p:nvPr/>
            </p:nvSpPr>
            <p:spPr>
              <a:xfrm>
                <a:off x="275645" y="4741981"/>
                <a:ext cx="44858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1" name="文本框 100">
                <a:extLst>
                  <a:ext uri="{FF2B5EF4-FFF2-40B4-BE49-F238E27FC236}">
                    <a16:creationId xmlns:a16="http://schemas.microsoft.com/office/drawing/2014/main" id="{89632E7F-4361-4F66-9117-DEDE76BD6F78}"/>
                  </a:ext>
                </a:extLst>
              </p:cNvPr>
              <p:cNvSpPr txBox="1">
                <a:spLocks noRot="1" noChangeAspect="1" noMove="1" noResize="1" noEditPoints="1" noAdjustHandles="1" noChangeArrowheads="1" noChangeShapeType="1" noTextEdit="1"/>
              </p:cNvSpPr>
              <p:nvPr/>
            </p:nvSpPr>
            <p:spPr>
              <a:xfrm>
                <a:off x="275645" y="4741981"/>
                <a:ext cx="448584" cy="307777"/>
              </a:xfrm>
              <a:prstGeom prst="rect">
                <a:avLst/>
              </a:prstGeom>
              <a:blipFill>
                <a:blip r:embed="rId37"/>
                <a:stretch>
                  <a:fillRect/>
                </a:stretch>
              </a:blipFill>
            </p:spPr>
            <p:txBody>
              <a:bodyPr/>
              <a:lstStyle/>
              <a:p>
                <a:r>
                  <a:rPr lang="zh-CN" altLang="en-US">
                    <a:noFill/>
                  </a:rPr>
                  <a:t> </a:t>
                </a:r>
              </a:p>
            </p:txBody>
          </p:sp>
        </mc:Fallback>
      </mc:AlternateContent>
      <p:grpSp>
        <p:nvGrpSpPr>
          <p:cNvPr id="102" name="组合 101">
            <a:extLst>
              <a:ext uri="{FF2B5EF4-FFF2-40B4-BE49-F238E27FC236}">
                <a16:creationId xmlns:a16="http://schemas.microsoft.com/office/drawing/2014/main" id="{6F71F4C2-084A-4C11-AA4F-AFAFB2563AF8}"/>
              </a:ext>
            </a:extLst>
          </p:cNvPr>
          <p:cNvGrpSpPr/>
          <p:nvPr/>
        </p:nvGrpSpPr>
        <p:grpSpPr>
          <a:xfrm>
            <a:off x="1002279" y="4450635"/>
            <a:ext cx="2369706" cy="1859363"/>
            <a:chOff x="2776918" y="1241220"/>
            <a:chExt cx="3119879" cy="2525637"/>
          </a:xfrm>
        </p:grpSpPr>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5079A19-74D9-4EEC-84D9-8A71616C8EEB}"/>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2059A9AF-D62E-4D29-B13F-E8834C7A0085}"/>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91" name="文本框 90">
                  <a:extLst>
                    <a:ext uri="{FF2B5EF4-FFF2-40B4-BE49-F238E27FC236}">
                      <a16:creationId xmlns:a16="http://schemas.microsoft.com/office/drawing/2014/main" id="{DF62B5CB-2FB2-422D-A178-2C337BFCA15F}"/>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5B36794B-AD9F-4F98-8DF4-E7C7FC86B90A}"/>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14C22FD7-80EF-4A10-8FC3-082E41434394}"/>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62">
                  <a:extLst>
                    <a:ext uri="{FF2B5EF4-FFF2-40B4-BE49-F238E27FC236}">
                      <a16:creationId xmlns:a16="http://schemas.microsoft.com/office/drawing/2014/main" id="{C8ACAE9E-9852-4096-AEDC-28F0A0B869D1}"/>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62">
                  <a:extLst>
                    <a:ext uri="{FF2B5EF4-FFF2-40B4-BE49-F238E27FC236}">
                      <a16:creationId xmlns:a16="http://schemas.microsoft.com/office/drawing/2014/main" id="{5BB703BF-A73C-400C-8E5D-2CBF59F5983E}"/>
                    </a:ext>
                  </a:extLst>
                </p:cNvPr>
                <p:cNvSpPr txBox="1"/>
                <p:nvPr/>
              </p:nvSpPr>
              <p:spPr>
                <a:xfrm>
                  <a:off x="5509707" y="3139620"/>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95" name="文本框 62">
                  <a:extLst>
                    <a:ext uri="{FF2B5EF4-FFF2-40B4-BE49-F238E27FC236}">
                      <a16:creationId xmlns:a16="http://schemas.microsoft.com/office/drawing/2014/main" id="{65D09B16-B59D-4497-A641-8F4D9A92225D}"/>
                    </a:ext>
                  </a:extLst>
                </p:cNvPr>
                <p:cNvSpPr txBox="1">
                  <a:spLocks noRot="1" noChangeAspect="1" noMove="1" noResize="1" noEditPoints="1" noAdjustHandles="1" noChangeArrowheads="1" noChangeShapeType="1" noTextEdit="1"/>
                </p:cNvSpPr>
                <p:nvPr/>
              </p:nvSpPr>
              <p:spPr>
                <a:xfrm>
                  <a:off x="5509707" y="3139620"/>
                  <a:ext cx="284379" cy="293400"/>
                </a:xfrm>
                <a:prstGeom prst="rect">
                  <a:avLst/>
                </a:prstGeom>
                <a:blipFill>
                  <a:blip r:embed="rId21"/>
                  <a:stretch>
                    <a:fillRect r="-17143" b="-27778"/>
                  </a:stretch>
                </a:blipFill>
              </p:spPr>
              <p:txBody>
                <a:bodyPr/>
                <a:lstStyle/>
                <a:p>
                  <a:r>
                    <a:rPr lang="zh-CN" altLang="en-US">
                      <a:noFill/>
                    </a:rPr>
                    <a:t> </a:t>
                  </a:r>
                </a:p>
              </p:txBody>
            </p:sp>
          </mc:Fallback>
        </mc:AlternateContent>
      </p:grpSp>
      <p:cxnSp>
        <p:nvCxnSpPr>
          <p:cNvPr id="109" name="直接箭头连接符 108">
            <a:extLst>
              <a:ext uri="{FF2B5EF4-FFF2-40B4-BE49-F238E27FC236}">
                <a16:creationId xmlns:a16="http://schemas.microsoft.com/office/drawing/2014/main" id="{BF0DCED2-7939-4071-81C3-68DA522308F1}"/>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6469F81-1C62-4D32-8D7D-4C87A450546F}"/>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982E5391-2938-429A-8560-7FB53E250E02}"/>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111" name="文本框 110">
                <a:extLst>
                  <a:ext uri="{FF2B5EF4-FFF2-40B4-BE49-F238E27FC236}">
                    <a16:creationId xmlns:a16="http://schemas.microsoft.com/office/drawing/2014/main" id="{982E5391-2938-429A-8560-7FB53E250E02}"/>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BE4B38BC-72BE-4CCF-B9FB-775B484FF8F6}"/>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136" name="文本框 135">
                <a:extLst>
                  <a:ext uri="{FF2B5EF4-FFF2-40B4-BE49-F238E27FC236}">
                    <a16:creationId xmlns:a16="http://schemas.microsoft.com/office/drawing/2014/main" id="{BE4B38BC-72BE-4CCF-B9FB-775B484FF8F6}"/>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39"/>
                <a:stretch>
                  <a:fillRect/>
                </a:stretch>
              </a:blipFill>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E9ADFA04-9905-462B-81A1-8FBEF44CF514}"/>
              </a:ext>
            </a:extLst>
          </p:cNvPr>
          <p:cNvCxnSpPr>
            <a:cxnSpLocks/>
          </p:cNvCxnSpPr>
          <p:nvPr/>
        </p:nvCxnSpPr>
        <p:spPr>
          <a:xfrm flipV="1">
            <a:off x="1402656" y="4802254"/>
            <a:ext cx="1" cy="242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A54D8987-F98F-4436-BEDF-4819906E6ECB}"/>
                  </a:ext>
                </a:extLst>
              </p:cNvPr>
              <p:cNvSpPr txBox="1"/>
              <p:nvPr/>
            </p:nvSpPr>
            <p:spPr>
              <a:xfrm>
                <a:off x="976835" y="4765168"/>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2</m:t>
                      </m:r>
                    </m:oMath>
                  </m:oMathPara>
                </a14:m>
                <a:endParaRPr lang="zh-CN" altLang="en-US" dirty="0"/>
              </a:p>
            </p:txBody>
          </p:sp>
        </mc:Choice>
        <mc:Fallback xmlns="">
          <p:sp>
            <p:nvSpPr>
              <p:cNvPr id="145" name="文本框 144">
                <a:extLst>
                  <a:ext uri="{FF2B5EF4-FFF2-40B4-BE49-F238E27FC236}">
                    <a16:creationId xmlns:a16="http://schemas.microsoft.com/office/drawing/2014/main" id="{A54D8987-F98F-4436-BEDF-4819906E6ECB}"/>
                  </a:ext>
                </a:extLst>
              </p:cNvPr>
              <p:cNvSpPr txBox="1">
                <a:spLocks noRot="1" noChangeAspect="1" noMove="1" noResize="1" noEditPoints="1" noAdjustHandles="1" noChangeArrowheads="1" noChangeShapeType="1" noTextEdit="1"/>
              </p:cNvSpPr>
              <p:nvPr/>
            </p:nvSpPr>
            <p:spPr>
              <a:xfrm>
                <a:off x="976835" y="4765168"/>
                <a:ext cx="510076" cy="307777"/>
              </a:xfrm>
              <a:prstGeom prst="rect">
                <a:avLst/>
              </a:prstGeom>
              <a:blipFill>
                <a:blip r:embed="rId40"/>
                <a:stretch>
                  <a:fillRect/>
                </a:stretch>
              </a:blipFill>
            </p:spPr>
            <p:txBody>
              <a:bodyPr/>
              <a:lstStyle/>
              <a:p>
                <a:r>
                  <a:rPr lang="zh-CN" altLang="en-US">
                    <a:noFill/>
                  </a:rPr>
                  <a:t> </a:t>
                </a:r>
              </a:p>
            </p:txBody>
          </p:sp>
        </mc:Fallback>
      </mc:AlternateContent>
      <p:cxnSp>
        <p:nvCxnSpPr>
          <p:cNvPr id="146" name="直接箭头连接符 145">
            <a:extLst>
              <a:ext uri="{FF2B5EF4-FFF2-40B4-BE49-F238E27FC236}">
                <a16:creationId xmlns:a16="http://schemas.microsoft.com/office/drawing/2014/main" id="{E39374B5-E528-4D17-8E99-E8E6736C025C}"/>
              </a:ext>
            </a:extLst>
          </p:cNvPr>
          <p:cNvCxnSpPr>
            <a:cxnSpLocks/>
          </p:cNvCxnSpPr>
          <p:nvPr/>
        </p:nvCxnSpPr>
        <p:spPr>
          <a:xfrm flipV="1">
            <a:off x="1538528" y="4178061"/>
            <a:ext cx="752010" cy="397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2D3E810C-AFE6-4DF4-8FD0-EF6B357D6318}"/>
                  </a:ext>
                </a:extLst>
              </p:cNvPr>
              <p:cNvSpPr txBox="1"/>
              <p:nvPr/>
            </p:nvSpPr>
            <p:spPr>
              <a:xfrm>
                <a:off x="1558045" y="4029378"/>
                <a:ext cx="510076"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en-US" altLang="zh-CN" b="0" i="0" smtClean="0">
                          <a:latin typeface="Cambria Math" panose="02040503050406030204" pitchFamily="18" charset="0"/>
                        </a:rPr>
                        <m:t>5</m:t>
                      </m:r>
                    </m:oMath>
                  </m:oMathPara>
                </a14:m>
                <a:endParaRPr lang="zh-CN" altLang="en-US" b="0" dirty="0"/>
              </a:p>
            </p:txBody>
          </p:sp>
        </mc:Choice>
        <mc:Fallback xmlns="">
          <p:sp>
            <p:nvSpPr>
              <p:cNvPr id="147" name="文本框 146">
                <a:extLst>
                  <a:ext uri="{FF2B5EF4-FFF2-40B4-BE49-F238E27FC236}">
                    <a16:creationId xmlns:a16="http://schemas.microsoft.com/office/drawing/2014/main" id="{2D3E810C-AFE6-4DF4-8FD0-EF6B357D6318}"/>
                  </a:ext>
                </a:extLst>
              </p:cNvPr>
              <p:cNvSpPr txBox="1">
                <a:spLocks noRot="1" noChangeAspect="1" noMove="1" noResize="1" noEditPoints="1" noAdjustHandles="1" noChangeArrowheads="1" noChangeShapeType="1" noTextEdit="1"/>
              </p:cNvSpPr>
              <p:nvPr/>
            </p:nvSpPr>
            <p:spPr>
              <a:xfrm>
                <a:off x="1558045" y="4029378"/>
                <a:ext cx="510076" cy="308867"/>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63340F49-8DCB-4E87-A7D8-9A7B640DD5FB}"/>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48" name="文本框 147">
                <a:extLst>
                  <a:ext uri="{FF2B5EF4-FFF2-40B4-BE49-F238E27FC236}">
                    <a16:creationId xmlns:a16="http://schemas.microsoft.com/office/drawing/2014/main" id="{63340F49-8DCB-4E87-A7D8-9A7B640DD5FB}"/>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7D882B04-6767-47A3-8F30-7BF6FA3CB509}"/>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49" name="文本框 148">
                <a:extLst>
                  <a:ext uri="{FF2B5EF4-FFF2-40B4-BE49-F238E27FC236}">
                    <a16:creationId xmlns:a16="http://schemas.microsoft.com/office/drawing/2014/main" id="{7D882B04-6767-47A3-8F30-7BF6FA3CB509}"/>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29B0A47E-37CD-4CC0-8D98-B83A38A55818}"/>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50" name="文本框 149">
                <a:extLst>
                  <a:ext uri="{FF2B5EF4-FFF2-40B4-BE49-F238E27FC236}">
                    <a16:creationId xmlns:a16="http://schemas.microsoft.com/office/drawing/2014/main" id="{29B0A47E-37CD-4CC0-8D98-B83A38A55818}"/>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A13C06B7-A810-4CD0-A2AD-2338F678867C}"/>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51" name="文本框 150">
                <a:extLst>
                  <a:ext uri="{FF2B5EF4-FFF2-40B4-BE49-F238E27FC236}">
                    <a16:creationId xmlns:a16="http://schemas.microsoft.com/office/drawing/2014/main" id="{A13C06B7-A810-4CD0-A2AD-2338F678867C}"/>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7D6BA604-7774-4C0A-9C19-B1C5FC810F3F}"/>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52" name="文本框 151">
                <a:extLst>
                  <a:ext uri="{FF2B5EF4-FFF2-40B4-BE49-F238E27FC236}">
                    <a16:creationId xmlns:a16="http://schemas.microsoft.com/office/drawing/2014/main" id="{7D6BA604-7774-4C0A-9C19-B1C5FC810F3F}"/>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E1ACF2B9-85AD-4E10-B921-15E663049113}"/>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53" name="文本框 152">
                <a:extLst>
                  <a:ext uri="{FF2B5EF4-FFF2-40B4-BE49-F238E27FC236}">
                    <a16:creationId xmlns:a16="http://schemas.microsoft.com/office/drawing/2014/main" id="{E1ACF2B9-85AD-4E10-B921-15E663049113}"/>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3DDDAEBE-AC49-4128-9F63-41C3FB126ABF}"/>
                  </a:ext>
                </a:extLst>
              </p:cNvPr>
              <p:cNvSpPr txBox="1"/>
              <p:nvPr/>
            </p:nvSpPr>
            <p:spPr>
              <a:xfrm>
                <a:off x="1322030" y="3267292"/>
                <a:ext cx="1496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𝑹</m:t>
                          </m:r>
                        </m:e>
                        <m:sub>
                          <m:r>
                            <a:rPr lang="en-US" altLang="zh-CN" sz="2400" b="1" i="1">
                              <a:solidFill>
                                <a:srgbClr val="FF0000"/>
                              </a:solidFill>
                              <a:latin typeface="Cambria Math" panose="02040503050406030204" pitchFamily="18" charset="0"/>
                            </a:rPr>
                            <m:t>𝟒</m:t>
                          </m:r>
                        </m:sub>
                      </m:sSub>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𝒓</m:t>
                      </m:r>
                      <m:r>
                        <a:rPr lang="en-US" altLang="zh-CN" sz="2400" b="1" i="1">
                          <a:solidFill>
                            <a:srgbClr val="FF0000"/>
                          </a:solidFill>
                          <a:latin typeface="Cambria Math" panose="02040503050406030204" pitchFamily="18" charset="0"/>
                        </a:rPr>
                        <m:t>′}</m:t>
                      </m:r>
                    </m:oMath>
                  </m:oMathPara>
                </a14:m>
                <a:endParaRPr lang="zh-CN" altLang="en-US" sz="2400" i="1" dirty="0">
                  <a:solidFill>
                    <a:srgbClr val="FF0000"/>
                  </a:solidFill>
                  <a:latin typeface="Cambria Math" panose="02040503050406030204" pitchFamily="18" charset="0"/>
                </a:endParaRPr>
              </a:p>
            </p:txBody>
          </p:sp>
        </mc:Choice>
        <mc:Fallback xmlns="">
          <p:sp>
            <p:nvSpPr>
              <p:cNvPr id="154" name="文本框 153">
                <a:extLst>
                  <a:ext uri="{FF2B5EF4-FFF2-40B4-BE49-F238E27FC236}">
                    <a16:creationId xmlns:a16="http://schemas.microsoft.com/office/drawing/2014/main" id="{3DDDAEBE-AC49-4128-9F63-41C3FB126ABF}"/>
                  </a:ext>
                </a:extLst>
              </p:cNvPr>
              <p:cNvSpPr txBox="1">
                <a:spLocks noRot="1" noChangeAspect="1" noMove="1" noResize="1" noEditPoints="1" noAdjustHandles="1" noChangeArrowheads="1" noChangeShapeType="1" noTextEdit="1"/>
              </p:cNvSpPr>
              <p:nvPr/>
            </p:nvSpPr>
            <p:spPr>
              <a:xfrm>
                <a:off x="1322030" y="3267292"/>
                <a:ext cx="1496885" cy="461665"/>
              </a:xfrm>
              <a:prstGeom prst="rect">
                <a:avLst/>
              </a:prstGeom>
              <a:blipFill>
                <a:blip r:embed="rId48"/>
                <a:stretch>
                  <a:fillRect r="-816" b="-19737"/>
                </a:stretch>
              </a:blipFill>
            </p:spPr>
            <p:txBody>
              <a:bodyPr/>
              <a:lstStyle/>
              <a:p>
                <a:r>
                  <a:rPr lang="zh-CN" altLang="en-US">
                    <a:noFill/>
                  </a:rPr>
                  <a:t> </a:t>
                </a:r>
              </a:p>
            </p:txBody>
          </p:sp>
        </mc:Fallback>
      </mc:AlternateContent>
      <p:sp>
        <p:nvSpPr>
          <p:cNvPr id="155" name="椭圆 154">
            <a:extLst>
              <a:ext uri="{FF2B5EF4-FFF2-40B4-BE49-F238E27FC236}">
                <a16:creationId xmlns:a16="http://schemas.microsoft.com/office/drawing/2014/main" id="{A8827C37-3B21-441B-8434-8A6F9113A890}"/>
              </a:ext>
            </a:extLst>
          </p:cNvPr>
          <p:cNvSpPr/>
          <p:nvPr/>
        </p:nvSpPr>
        <p:spPr bwMode="auto">
          <a:xfrm rot="19914918">
            <a:off x="1495764" y="4363164"/>
            <a:ext cx="464537" cy="1703866"/>
          </a:xfrm>
          <a:prstGeom prst="ellipse">
            <a:avLst/>
          </a:prstGeom>
          <a:noFill/>
          <a:ln w="38100">
            <a:solidFill>
              <a:srgbClr val="FFC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endParaRPr lang="zh-CN" altLang="en-US">
              <a:latin typeface="Arial" charset="0"/>
            </a:endParaRPr>
          </a:p>
        </p:txBody>
      </p:sp>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012BF0FE-BAFB-4604-B5F4-41F80343C04E}"/>
                  </a:ext>
                </a:extLst>
              </p:cNvPr>
              <p:cNvSpPr txBox="1"/>
              <p:nvPr/>
            </p:nvSpPr>
            <p:spPr>
              <a:xfrm>
                <a:off x="1091953" y="4269401"/>
                <a:ext cx="468462" cy="309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56" name="文本框 155">
                <a:extLst>
                  <a:ext uri="{FF2B5EF4-FFF2-40B4-BE49-F238E27FC236}">
                    <a16:creationId xmlns:a16="http://schemas.microsoft.com/office/drawing/2014/main" id="{012BF0FE-BAFB-4604-B5F4-41F80343C04E}"/>
                  </a:ext>
                </a:extLst>
              </p:cNvPr>
              <p:cNvSpPr txBox="1">
                <a:spLocks noRot="1" noChangeAspect="1" noMove="1" noResize="1" noEditPoints="1" noAdjustHandles="1" noChangeArrowheads="1" noChangeShapeType="1" noTextEdit="1"/>
              </p:cNvSpPr>
              <p:nvPr/>
            </p:nvSpPr>
            <p:spPr>
              <a:xfrm>
                <a:off x="1091953" y="4269401"/>
                <a:ext cx="468462" cy="309187"/>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BEB555DA-A691-4F2E-B4A1-6427811390B8}"/>
                  </a:ext>
                </a:extLst>
              </p:cNvPr>
              <p:cNvSpPr txBox="1"/>
              <p:nvPr/>
            </p:nvSpPr>
            <p:spPr>
              <a:xfrm>
                <a:off x="1915394" y="5423062"/>
                <a:ext cx="479683" cy="309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57" name="文本框 156">
                <a:extLst>
                  <a:ext uri="{FF2B5EF4-FFF2-40B4-BE49-F238E27FC236}">
                    <a16:creationId xmlns:a16="http://schemas.microsoft.com/office/drawing/2014/main" id="{BEB555DA-A691-4F2E-B4A1-6427811390B8}"/>
                  </a:ext>
                </a:extLst>
              </p:cNvPr>
              <p:cNvSpPr txBox="1">
                <a:spLocks noRot="1" noChangeAspect="1" noMove="1" noResize="1" noEditPoints="1" noAdjustHandles="1" noChangeArrowheads="1" noChangeShapeType="1" noTextEdit="1"/>
              </p:cNvSpPr>
              <p:nvPr/>
            </p:nvSpPr>
            <p:spPr>
              <a:xfrm>
                <a:off x="1915394" y="5423062"/>
                <a:ext cx="479683" cy="309187"/>
              </a:xfrm>
              <a:prstGeom prst="rect">
                <a:avLst/>
              </a:prstGeom>
              <a:blipFill>
                <a:blip r:embed="rId50"/>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8404BB5C-DF71-4CE8-8B42-770154BCCF66}"/>
              </a:ext>
            </a:extLst>
          </p:cNvPr>
          <p:cNvSpPr/>
          <p:nvPr/>
        </p:nvSpPr>
        <p:spPr bwMode="auto">
          <a:xfrm>
            <a:off x="6068059" y="3347720"/>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7" name="矩形 56">
            <a:extLst>
              <a:ext uri="{FF2B5EF4-FFF2-40B4-BE49-F238E27FC236}">
                <a16:creationId xmlns:a16="http://schemas.microsoft.com/office/drawing/2014/main" id="{3374F3BE-1ADF-48AC-81CD-1872B76B0CC3}"/>
              </a:ext>
            </a:extLst>
          </p:cNvPr>
          <p:cNvSpPr/>
          <p:nvPr/>
        </p:nvSpPr>
        <p:spPr bwMode="auto">
          <a:xfrm>
            <a:off x="7320915" y="3347720"/>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58" name="图片 57">
            <a:extLst>
              <a:ext uri="{FF2B5EF4-FFF2-40B4-BE49-F238E27FC236}">
                <a16:creationId xmlns:a16="http://schemas.microsoft.com/office/drawing/2014/main" id="{DF9B8424-F597-443B-A302-923D97BF7B0F}"/>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604272" y="5060423"/>
            <a:ext cx="370170" cy="343338"/>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887F96E-161F-4280-BD2E-7B571072929C}"/>
                  </a:ext>
                </a:extLst>
              </p:cNvPr>
              <p:cNvSpPr txBox="1"/>
              <p:nvPr/>
            </p:nvSpPr>
            <p:spPr>
              <a:xfrm>
                <a:off x="41969" y="3717032"/>
                <a:ext cx="34176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75" name="文本框 74">
                <a:extLst>
                  <a:ext uri="{FF2B5EF4-FFF2-40B4-BE49-F238E27FC236}">
                    <a16:creationId xmlns:a16="http://schemas.microsoft.com/office/drawing/2014/main" id="{C887F96E-161F-4280-BD2E-7B571072929C}"/>
                  </a:ext>
                </a:extLst>
              </p:cNvPr>
              <p:cNvSpPr txBox="1">
                <a:spLocks noRot="1" noChangeAspect="1" noMove="1" noResize="1" noEditPoints="1" noAdjustHandles="1" noChangeArrowheads="1" noChangeShapeType="1" noTextEdit="1"/>
              </p:cNvSpPr>
              <p:nvPr/>
            </p:nvSpPr>
            <p:spPr>
              <a:xfrm>
                <a:off x="41969" y="3717032"/>
                <a:ext cx="341760" cy="307777"/>
              </a:xfrm>
              <a:prstGeom prst="rect">
                <a:avLst/>
              </a:prstGeom>
              <a:blipFill>
                <a:blip r:embed="rId5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00B0CD3A-C382-40FF-B445-4A0CB518CB51}"/>
                  </a:ext>
                </a:extLst>
              </p:cNvPr>
              <p:cNvSpPr txBox="1"/>
              <p:nvPr/>
            </p:nvSpPr>
            <p:spPr>
              <a:xfrm>
                <a:off x="3980191" y="6328998"/>
                <a:ext cx="3385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76" name="文本框 75">
                <a:extLst>
                  <a:ext uri="{FF2B5EF4-FFF2-40B4-BE49-F238E27FC236}">
                    <a16:creationId xmlns:a16="http://schemas.microsoft.com/office/drawing/2014/main" id="{00B0CD3A-C382-40FF-B445-4A0CB518CB51}"/>
                  </a:ext>
                </a:extLst>
              </p:cNvPr>
              <p:cNvSpPr txBox="1">
                <a:spLocks noRot="1" noChangeAspect="1" noMove="1" noResize="1" noEditPoints="1" noAdjustHandles="1" noChangeArrowheads="1" noChangeShapeType="1" noTextEdit="1"/>
              </p:cNvSpPr>
              <p:nvPr/>
            </p:nvSpPr>
            <p:spPr>
              <a:xfrm>
                <a:off x="3980191" y="6328998"/>
                <a:ext cx="338554" cy="307777"/>
              </a:xfrm>
              <a:prstGeom prst="rect">
                <a:avLst/>
              </a:prstGeom>
              <a:blipFill>
                <a:blip r:embed="rId5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169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Ridesharing Services</a:t>
            </a:r>
            <a:endParaRPr lang="zh-CN" altLang="en-US" dirty="0"/>
          </a:p>
        </p:txBody>
      </p:sp>
      <p:sp>
        <p:nvSpPr>
          <p:cNvPr id="3" name="内容占位符 2"/>
          <p:cNvSpPr>
            <a:spLocks noGrp="1"/>
          </p:cNvSpPr>
          <p:nvPr>
            <p:ph idx="1"/>
          </p:nvPr>
        </p:nvSpPr>
        <p:spPr/>
        <p:txBody>
          <a:bodyPr/>
          <a:lstStyle/>
          <a:p>
            <a:r>
              <a:rPr lang="en-US" altLang="zh-CN" dirty="0"/>
              <a:t>Dynamic ridesharing: services that arrange one-time shared rides on short notice</a:t>
            </a:r>
          </a:p>
          <a:p>
            <a:pPr marL="344487" lvl="1" indent="0">
              <a:buNone/>
            </a:pPr>
            <a:br>
              <a:rPr lang="en-US" altLang="zh-CN" dirty="0"/>
            </a:b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a:t>
            </a:fld>
            <a:endParaRPr lang="en-US" altLang="ko-KR" dirty="0"/>
          </a:p>
        </p:txBody>
      </p:sp>
    </p:spTree>
    <p:extLst>
      <p:ext uri="{BB962C8B-B14F-4D97-AF65-F5344CB8AC3E}">
        <p14:creationId xmlns:p14="http://schemas.microsoft.com/office/powerpoint/2010/main" val="203081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 Calculation</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30</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Insertion </a:t>
                </a:r>
                <a14:m>
                  <m:oMath xmlns:m="http://schemas.openxmlformats.org/officeDocument/2006/math">
                    <m:r>
                      <a:rPr lang="en-US" altLang="zh-CN" b="0" i="1" smtClean="0">
                        <a:latin typeface="Cambria Math" panose="02040503050406030204" pitchFamily="18" charset="0"/>
                      </a:rPr>
                      <m:t>(1,5)</m:t>
                    </m:r>
                  </m:oMath>
                </a14:m>
                <a:endParaRPr lang="en-US" altLang="zh-CN" dirty="0"/>
              </a:p>
              <a:p>
                <a:pPr lvl="1"/>
                <a:r>
                  <a:rPr lang="en-US" altLang="zh-CN" dirty="0"/>
                  <a:t>The answer is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(0, 17, 24.3, 21.5)</m:t>
                        </m:r>
                      </m:e>
                    </m:func>
                    <m:r>
                      <a:rPr lang="en-US" altLang="zh-CN" b="0" i="1" smtClean="0">
                        <a:latin typeface="Cambria Math" panose="02040503050406030204" pitchFamily="18" charset="0"/>
                      </a:rPr>
                      <m:t>=24.3</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cxnSp>
        <p:nvCxnSpPr>
          <p:cNvPr id="71" name="直接箭头连接符 70">
            <a:extLst>
              <a:ext uri="{FF2B5EF4-FFF2-40B4-BE49-F238E27FC236}">
                <a16:creationId xmlns:a16="http://schemas.microsoft.com/office/drawing/2014/main" id="{7A30B612-1B90-4E29-AF10-4998451CE824}"/>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880D519-1C31-44FB-8E8A-1DD77514DC41}"/>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12DE25B-BE5B-4DA1-8757-22C03935F618}"/>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3" name="文本框 72">
                <a:extLst>
                  <a:ext uri="{FF2B5EF4-FFF2-40B4-BE49-F238E27FC236}">
                    <a16:creationId xmlns:a16="http://schemas.microsoft.com/office/drawing/2014/main" id="{412DE25B-BE5B-4DA1-8757-22C03935F618}"/>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77FDC82-3374-4B72-A6D9-19A59C79989E}"/>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74" name="文本框 73">
                <a:extLst>
                  <a:ext uri="{FF2B5EF4-FFF2-40B4-BE49-F238E27FC236}">
                    <a16:creationId xmlns:a16="http://schemas.microsoft.com/office/drawing/2014/main" id="{377FDC82-3374-4B72-A6D9-19A59C79989E}"/>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5"/>
                <a:stretch>
                  <a:fillRect/>
                </a:stretch>
              </a:blipFill>
            </p:spPr>
            <p:txBody>
              <a:bodyPr/>
              <a:lstStyle/>
              <a:p>
                <a:r>
                  <a:rPr lang="zh-CN" altLang="en-US">
                    <a:noFill/>
                  </a:rPr>
                  <a:t> </a:t>
                </a:r>
              </a:p>
            </p:txBody>
          </p:sp>
        </mc:Fallback>
      </mc:AlternateContent>
      <p:cxnSp>
        <p:nvCxnSpPr>
          <p:cNvPr id="75" name="直接箭头连接符 74">
            <a:extLst>
              <a:ext uri="{FF2B5EF4-FFF2-40B4-BE49-F238E27FC236}">
                <a16:creationId xmlns:a16="http://schemas.microsoft.com/office/drawing/2014/main" id="{9F84960A-D46E-4F50-9A53-8948177B9ACB}"/>
              </a:ext>
            </a:extLst>
          </p:cNvPr>
          <p:cNvCxnSpPr>
            <a:cxnSpLocks/>
          </p:cNvCxnSpPr>
          <p:nvPr/>
        </p:nvCxnSpPr>
        <p:spPr>
          <a:xfrm flipV="1">
            <a:off x="1402656" y="4802254"/>
            <a:ext cx="1" cy="242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053D3BA-D0BE-42D4-A60C-B9C4748F08AD}"/>
                  </a:ext>
                </a:extLst>
              </p:cNvPr>
              <p:cNvSpPr txBox="1"/>
              <p:nvPr/>
            </p:nvSpPr>
            <p:spPr>
              <a:xfrm>
                <a:off x="976835" y="4765168"/>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2</m:t>
                      </m:r>
                    </m:oMath>
                  </m:oMathPara>
                </a14:m>
                <a:endParaRPr lang="zh-CN" altLang="en-US" dirty="0"/>
              </a:p>
            </p:txBody>
          </p:sp>
        </mc:Choice>
        <mc:Fallback xmlns="">
          <p:sp>
            <p:nvSpPr>
              <p:cNvPr id="76" name="文本框 75">
                <a:extLst>
                  <a:ext uri="{FF2B5EF4-FFF2-40B4-BE49-F238E27FC236}">
                    <a16:creationId xmlns:a16="http://schemas.microsoft.com/office/drawing/2014/main" id="{A053D3BA-D0BE-42D4-A60C-B9C4748F08AD}"/>
                  </a:ext>
                </a:extLst>
              </p:cNvPr>
              <p:cNvSpPr txBox="1">
                <a:spLocks noRot="1" noChangeAspect="1" noMove="1" noResize="1" noEditPoints="1" noAdjustHandles="1" noChangeArrowheads="1" noChangeShapeType="1" noTextEdit="1"/>
              </p:cNvSpPr>
              <p:nvPr/>
            </p:nvSpPr>
            <p:spPr>
              <a:xfrm>
                <a:off x="976835" y="4765168"/>
                <a:ext cx="510076" cy="307777"/>
              </a:xfrm>
              <a:prstGeom prst="rect">
                <a:avLst/>
              </a:prstGeom>
              <a:blipFill>
                <a:blip r:embed="rId6"/>
                <a:stretch>
                  <a:fillRect/>
                </a:stretch>
              </a:blipFill>
            </p:spPr>
            <p:txBody>
              <a:bodyPr/>
              <a:lstStyle/>
              <a:p>
                <a:r>
                  <a:rPr lang="zh-CN" altLang="en-US">
                    <a:noFill/>
                  </a:rPr>
                  <a:t> </a:t>
                </a:r>
              </a:p>
            </p:txBody>
          </p:sp>
        </mc:Fallback>
      </mc:AlternateContent>
      <p:cxnSp>
        <p:nvCxnSpPr>
          <p:cNvPr id="77" name="直接箭头连接符 76">
            <a:extLst>
              <a:ext uri="{FF2B5EF4-FFF2-40B4-BE49-F238E27FC236}">
                <a16:creationId xmlns:a16="http://schemas.microsoft.com/office/drawing/2014/main" id="{B5389DB6-EDBB-44F3-9437-DDA6936ABAE2}"/>
              </a:ext>
            </a:extLst>
          </p:cNvPr>
          <p:cNvCxnSpPr>
            <a:cxnSpLocks/>
          </p:cNvCxnSpPr>
          <p:nvPr/>
        </p:nvCxnSpPr>
        <p:spPr>
          <a:xfrm flipV="1">
            <a:off x="1538528" y="4178061"/>
            <a:ext cx="752010" cy="397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8824C9E9-ECCC-4B69-A4EF-B9D33A494C82}"/>
                  </a:ext>
                </a:extLst>
              </p:cNvPr>
              <p:cNvSpPr txBox="1"/>
              <p:nvPr/>
            </p:nvSpPr>
            <p:spPr>
              <a:xfrm>
                <a:off x="1558045" y="4029378"/>
                <a:ext cx="510076"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en-US" altLang="zh-CN" b="0" i="0" smtClean="0">
                          <a:latin typeface="Cambria Math" panose="02040503050406030204" pitchFamily="18" charset="0"/>
                        </a:rPr>
                        <m:t>5</m:t>
                      </m:r>
                    </m:oMath>
                  </m:oMathPara>
                </a14:m>
                <a:endParaRPr lang="zh-CN" altLang="en-US" b="0" dirty="0"/>
              </a:p>
            </p:txBody>
          </p:sp>
        </mc:Choice>
        <mc:Fallback xmlns="">
          <p:sp>
            <p:nvSpPr>
              <p:cNvPr id="78" name="文本框 77">
                <a:extLst>
                  <a:ext uri="{FF2B5EF4-FFF2-40B4-BE49-F238E27FC236}">
                    <a16:creationId xmlns:a16="http://schemas.microsoft.com/office/drawing/2014/main" id="{8824C9E9-ECCC-4B69-A4EF-B9D33A494C82}"/>
                  </a:ext>
                </a:extLst>
              </p:cNvPr>
              <p:cNvSpPr txBox="1">
                <a:spLocks noRot="1" noChangeAspect="1" noMove="1" noResize="1" noEditPoints="1" noAdjustHandles="1" noChangeArrowheads="1" noChangeShapeType="1" noTextEdit="1"/>
              </p:cNvSpPr>
              <p:nvPr/>
            </p:nvSpPr>
            <p:spPr>
              <a:xfrm>
                <a:off x="1558045" y="4029378"/>
                <a:ext cx="510076" cy="308867"/>
              </a:xfrm>
              <a:prstGeom prst="rect">
                <a:avLst/>
              </a:prstGeom>
              <a:blipFill>
                <a:blip r:embed="rId7"/>
                <a:stretch>
                  <a:fillRect/>
                </a:stretch>
              </a:blipFill>
            </p:spPr>
            <p:txBody>
              <a:bodyPr/>
              <a:lstStyle/>
              <a:p>
                <a:r>
                  <a:rPr lang="zh-CN" altLang="en-US">
                    <a:noFill/>
                  </a:rPr>
                  <a:t> </a:t>
                </a:r>
              </a:p>
            </p:txBody>
          </p:sp>
        </mc:Fallback>
      </mc:AlternateContent>
      <p:grpSp>
        <p:nvGrpSpPr>
          <p:cNvPr id="79" name="组合 78">
            <a:extLst>
              <a:ext uri="{FF2B5EF4-FFF2-40B4-BE49-F238E27FC236}">
                <a16:creationId xmlns:a16="http://schemas.microsoft.com/office/drawing/2014/main" id="{646A5472-69A8-40D5-951C-5760541838DE}"/>
              </a:ext>
            </a:extLst>
          </p:cNvPr>
          <p:cNvGrpSpPr/>
          <p:nvPr/>
        </p:nvGrpSpPr>
        <p:grpSpPr>
          <a:xfrm>
            <a:off x="41969" y="3717032"/>
            <a:ext cx="4276776" cy="2919743"/>
            <a:chOff x="1512605" y="244742"/>
            <a:chExt cx="5630667" cy="3965989"/>
          </a:xfrm>
        </p:grpSpPr>
        <p:grpSp>
          <p:nvGrpSpPr>
            <p:cNvPr id="80" name="组合 79">
              <a:extLst>
                <a:ext uri="{FF2B5EF4-FFF2-40B4-BE49-F238E27FC236}">
                  <a16:creationId xmlns:a16="http://schemas.microsoft.com/office/drawing/2014/main" id="{8B3C1E4D-2DAC-4141-8E74-E50B9B1977FA}"/>
                </a:ext>
              </a:extLst>
            </p:cNvPr>
            <p:cNvGrpSpPr/>
            <p:nvPr/>
          </p:nvGrpSpPr>
          <p:grpSpPr>
            <a:xfrm>
              <a:off x="1512605" y="244742"/>
              <a:ext cx="5630667" cy="3965989"/>
              <a:chOff x="1512605" y="244742"/>
              <a:chExt cx="5630667" cy="3965989"/>
            </a:xfrm>
          </p:grpSpPr>
          <p:cxnSp>
            <p:nvCxnSpPr>
              <p:cNvPr id="91" name="直接箭头连接符 90">
                <a:extLst>
                  <a:ext uri="{FF2B5EF4-FFF2-40B4-BE49-F238E27FC236}">
                    <a16:creationId xmlns:a16="http://schemas.microsoft.com/office/drawing/2014/main" id="{BBEB5E04-3AA3-44FE-A50A-E2799FCA75C2}"/>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2772520-4147-48CC-B027-D1B32D6751BB}"/>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7EE92B7B-F9A3-4C49-BFF7-A66CFF36234F}"/>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4" name="椭圆 93">
                <a:extLst>
                  <a:ext uri="{FF2B5EF4-FFF2-40B4-BE49-F238E27FC236}">
                    <a16:creationId xmlns:a16="http://schemas.microsoft.com/office/drawing/2014/main" id="{F2164BD9-1953-411B-B783-1BBA121D656B}"/>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95" name="椭圆 94">
                <a:extLst>
                  <a:ext uri="{FF2B5EF4-FFF2-40B4-BE49-F238E27FC236}">
                    <a16:creationId xmlns:a16="http://schemas.microsoft.com/office/drawing/2014/main" id="{FE8AC4D2-A8CE-4841-AFA1-3593BC255CF2}"/>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6" name="椭圆 95">
                <a:extLst>
                  <a:ext uri="{FF2B5EF4-FFF2-40B4-BE49-F238E27FC236}">
                    <a16:creationId xmlns:a16="http://schemas.microsoft.com/office/drawing/2014/main" id="{8F3A676F-2520-4D5E-8F00-4EB9C16AFD92}"/>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13" name="直接箭头连接符 112">
                <a:extLst>
                  <a:ext uri="{FF2B5EF4-FFF2-40B4-BE49-F238E27FC236}">
                    <a16:creationId xmlns:a16="http://schemas.microsoft.com/office/drawing/2014/main" id="{BED287DD-6792-4614-828C-95D2A74F8735}"/>
                  </a:ext>
                </a:extLst>
              </p:cNvPr>
              <p:cNvCxnSpPr/>
              <p:nvPr/>
            </p:nvCxnSpPr>
            <p:spPr>
              <a:xfrm>
                <a:off x="2774950" y="2260600"/>
                <a:ext cx="3697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73BFC0EF-E01B-45F9-BA5F-27D96B0DBD2B}"/>
                  </a:ext>
                </a:extLst>
              </p:cNvPr>
              <p:cNvCxnSpPr/>
              <p:nvPr/>
            </p:nvCxnSpPr>
            <p:spPr>
              <a:xfrm flipV="1">
                <a:off x="3448050" y="928432"/>
                <a:ext cx="1220314" cy="1211518"/>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E4D5699-944C-40CD-B12A-38E65FA93257}"/>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9B4A46D9-C45C-40FB-B003-512277F31C09}"/>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C72897C7-DC67-4A80-9AA5-ECEADDCA6F86}"/>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17" name="文本框 116">
                    <a:extLst>
                      <a:ext uri="{FF2B5EF4-FFF2-40B4-BE49-F238E27FC236}">
                        <a16:creationId xmlns:a16="http://schemas.microsoft.com/office/drawing/2014/main" id="{C72897C7-DC67-4A80-9AA5-ECEADDCA6F86}"/>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8"/>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22F16ED9-ED6F-4AD2-9B24-06A99DC46055}"/>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18" name="文本框 117">
                    <a:extLst>
                      <a:ext uri="{FF2B5EF4-FFF2-40B4-BE49-F238E27FC236}">
                        <a16:creationId xmlns:a16="http://schemas.microsoft.com/office/drawing/2014/main" id="{22F16ED9-ED6F-4AD2-9B24-06A99DC46055}"/>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9"/>
                    <a:stretch>
                      <a:fillRect/>
                    </a:stretch>
                  </a:blipFill>
                </p:spPr>
                <p:txBody>
                  <a:bodyPr/>
                  <a:lstStyle/>
                  <a:p>
                    <a:r>
                      <a:rPr lang="zh-CN" altLang="en-US">
                        <a:noFill/>
                      </a:rPr>
                      <a:t> </a:t>
                    </a:r>
                  </a:p>
                </p:txBody>
              </p:sp>
            </mc:Fallback>
          </mc:AlternateContent>
          <p:sp>
            <p:nvSpPr>
              <p:cNvPr id="119" name="椭圆 118">
                <a:extLst>
                  <a:ext uri="{FF2B5EF4-FFF2-40B4-BE49-F238E27FC236}">
                    <a16:creationId xmlns:a16="http://schemas.microsoft.com/office/drawing/2014/main" id="{EFC67759-531D-4057-92EB-F19D3F5A21AF}"/>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20" name="椭圆 119">
                <a:extLst>
                  <a:ext uri="{FF2B5EF4-FFF2-40B4-BE49-F238E27FC236}">
                    <a16:creationId xmlns:a16="http://schemas.microsoft.com/office/drawing/2014/main" id="{E40EE4E9-7854-4717-82CB-4A481576DE0A}"/>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21" name="直接箭头连接符 120">
                <a:extLst>
                  <a:ext uri="{FF2B5EF4-FFF2-40B4-BE49-F238E27FC236}">
                    <a16:creationId xmlns:a16="http://schemas.microsoft.com/office/drawing/2014/main" id="{D16E64DF-72F0-4F64-A480-63014AF176BD}"/>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04C8E21-C59F-4244-865F-CAC97C869B03}"/>
                  </a:ext>
                </a:extLst>
              </p:cNvPr>
              <p:cNvCxnSpPr/>
              <p:nvPr/>
            </p:nvCxnSpPr>
            <p:spPr>
              <a:xfrm flipH="1" flipV="1">
                <a:off x="3436106" y="3696333"/>
                <a:ext cx="1866610"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3" name="图片 122">
                <a:extLst>
                  <a:ext uri="{FF2B5EF4-FFF2-40B4-BE49-F238E27FC236}">
                    <a16:creationId xmlns:a16="http://schemas.microsoft.com/office/drawing/2014/main" id="{12B91CC4-D142-4BB6-9BD0-F3D903844DD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24" name="椭圆 123">
                <a:extLst>
                  <a:ext uri="{FF2B5EF4-FFF2-40B4-BE49-F238E27FC236}">
                    <a16:creationId xmlns:a16="http://schemas.microsoft.com/office/drawing/2014/main" id="{1549D61E-DA97-473F-91C7-97CD17877BFB}"/>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41391BC1-638D-472A-A3F3-8F0CA17B688F}"/>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6" name="组合 125">
                <a:extLst>
                  <a:ext uri="{FF2B5EF4-FFF2-40B4-BE49-F238E27FC236}">
                    <a16:creationId xmlns:a16="http://schemas.microsoft.com/office/drawing/2014/main" id="{73704A88-5CEC-4B26-85C0-7517683DA0FA}"/>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61F71055-9EB4-4C97-8AFA-4A3EA716DF69}"/>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27" name="文本框 126">
                      <a:extLst>
                        <a:ext uri="{FF2B5EF4-FFF2-40B4-BE49-F238E27FC236}">
                          <a16:creationId xmlns:a16="http://schemas.microsoft.com/office/drawing/2014/main" id="{61F71055-9EB4-4C97-8AFA-4A3EA716DF69}"/>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EB5D5B9F-05C7-4636-B0BA-38A2969E6A41}"/>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28" name="文本框 127">
                      <a:extLst>
                        <a:ext uri="{FF2B5EF4-FFF2-40B4-BE49-F238E27FC236}">
                          <a16:creationId xmlns:a16="http://schemas.microsoft.com/office/drawing/2014/main" id="{EB5D5B9F-05C7-4636-B0BA-38A2969E6A4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2B4563C5-6948-416E-B84D-1B885F44329D}"/>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29" name="文本框 128">
                      <a:extLst>
                        <a:ext uri="{FF2B5EF4-FFF2-40B4-BE49-F238E27FC236}">
                          <a16:creationId xmlns:a16="http://schemas.microsoft.com/office/drawing/2014/main" id="{2B4563C5-6948-416E-B84D-1B885F44329D}"/>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13"/>
                      <a:stretch>
                        <a:fillRect/>
                      </a:stretch>
                    </a:blipFill>
                  </p:spPr>
                  <p:txBody>
                    <a:bodyPr/>
                    <a:lstStyle/>
                    <a:p>
                      <a:r>
                        <a:rPr lang="zh-CN" altLang="en-US">
                          <a:noFill/>
                        </a:rPr>
                        <a:t> </a:t>
                      </a:r>
                    </a:p>
                  </p:txBody>
                </p:sp>
              </mc:Fallback>
            </mc:AlternateContent>
          </p:grpSp>
        </p:grpSp>
        <p:grpSp>
          <p:nvGrpSpPr>
            <p:cNvPr id="81" name="组合 80">
              <a:extLst>
                <a:ext uri="{FF2B5EF4-FFF2-40B4-BE49-F238E27FC236}">
                  <a16:creationId xmlns:a16="http://schemas.microsoft.com/office/drawing/2014/main" id="{B53E1EA2-8F7E-4E44-9407-5B845E23CA8D}"/>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97BB15B0-B974-414A-AADA-76F762FC7945}"/>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FBB9AC3A-27D7-49F0-A0FB-E93DE896177D}"/>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83" name="文本框 82">
                    <a:extLst>
                      <a:ext uri="{FF2B5EF4-FFF2-40B4-BE49-F238E27FC236}">
                        <a16:creationId xmlns:a16="http://schemas.microsoft.com/office/drawing/2014/main" id="{FBB9AC3A-27D7-49F0-A0FB-E93DE896177D}"/>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D5285416-AECE-4E8D-B38A-4704FB2BDEEF}"/>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5F4A26D8-7BC0-485E-BF0E-5DC2F356E34C}"/>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62">
                    <a:extLst>
                      <a:ext uri="{FF2B5EF4-FFF2-40B4-BE49-F238E27FC236}">
                        <a16:creationId xmlns:a16="http://schemas.microsoft.com/office/drawing/2014/main" id="{3B350D35-CF21-4344-8E1E-EA577FE72BE9}"/>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62">
                    <a:extLst>
                      <a:ext uri="{FF2B5EF4-FFF2-40B4-BE49-F238E27FC236}">
                        <a16:creationId xmlns:a16="http://schemas.microsoft.com/office/drawing/2014/main" id="{730EB73A-F659-474F-A1C7-128CE4248635}"/>
                      </a:ext>
                    </a:extLst>
                  </p:cNvPr>
                  <p:cNvSpPr txBox="1"/>
                  <p:nvPr/>
                </p:nvSpPr>
                <p:spPr>
                  <a:xfrm>
                    <a:off x="5509707" y="3139620"/>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90" name="文本框 62">
                    <a:extLst>
                      <a:ext uri="{FF2B5EF4-FFF2-40B4-BE49-F238E27FC236}">
                        <a16:creationId xmlns:a16="http://schemas.microsoft.com/office/drawing/2014/main" id="{730EB73A-F659-474F-A1C7-128CE4248635}"/>
                      </a:ext>
                    </a:extLst>
                  </p:cNvPr>
                  <p:cNvSpPr txBox="1">
                    <a:spLocks noRot="1" noChangeAspect="1" noMove="1" noResize="1" noEditPoints="1" noAdjustHandles="1" noChangeArrowheads="1" noChangeShapeType="1" noTextEdit="1"/>
                  </p:cNvSpPr>
                  <p:nvPr/>
                </p:nvSpPr>
                <p:spPr>
                  <a:xfrm>
                    <a:off x="5509707" y="3139620"/>
                    <a:ext cx="284379" cy="293400"/>
                  </a:xfrm>
                  <a:prstGeom prst="rect">
                    <a:avLst/>
                  </a:prstGeom>
                  <a:blipFill>
                    <a:blip r:embed="rId19"/>
                    <a:stretch>
                      <a:fillRect r="-17143" b="-27778"/>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C2EEDF10-3376-47C7-825D-3E5243DAD73D}"/>
                  </a:ext>
                </a:extLst>
              </p:cNvPr>
              <p:cNvSpPr txBox="1"/>
              <p:nvPr/>
            </p:nvSpPr>
            <p:spPr>
              <a:xfrm>
                <a:off x="6304200" y="6427985"/>
                <a:ext cx="6446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𝑚𝑜𝑏𝑗</m:t>
                      </m:r>
                    </m:oMath>
                  </m:oMathPara>
                </a14:m>
                <a:endParaRPr lang="zh-CN" altLang="en-US" dirty="0"/>
              </a:p>
            </p:txBody>
          </p:sp>
        </mc:Choice>
        <mc:Fallback xmlns="">
          <p:sp>
            <p:nvSpPr>
              <p:cNvPr id="132" name="文本框 131">
                <a:extLst>
                  <a:ext uri="{FF2B5EF4-FFF2-40B4-BE49-F238E27FC236}">
                    <a16:creationId xmlns:a16="http://schemas.microsoft.com/office/drawing/2014/main" id="{C2EEDF10-3376-47C7-825D-3E5243DAD73D}"/>
                  </a:ext>
                </a:extLst>
              </p:cNvPr>
              <p:cNvSpPr txBox="1">
                <a:spLocks noRot="1" noChangeAspect="1" noMove="1" noResize="1" noEditPoints="1" noAdjustHandles="1" noChangeArrowheads="1" noChangeShapeType="1" noTextEdit="1"/>
              </p:cNvSpPr>
              <p:nvPr/>
            </p:nvSpPr>
            <p:spPr>
              <a:xfrm>
                <a:off x="6304200" y="6427985"/>
                <a:ext cx="644600" cy="307777"/>
              </a:xfrm>
              <a:prstGeom prst="rect">
                <a:avLst/>
              </a:prstGeom>
              <a:blipFill>
                <a:blip r:embed="rId22"/>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54029846-12BE-40D9-A3B1-E093DF99D15A}"/>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3" name="文本框 132">
                <a:extLst>
                  <a:ext uri="{FF2B5EF4-FFF2-40B4-BE49-F238E27FC236}">
                    <a16:creationId xmlns:a16="http://schemas.microsoft.com/office/drawing/2014/main" id="{54029846-12BE-40D9-A3B1-E093DF99D15A}"/>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CE73ACB4-DDFA-4986-9531-188C3EC823E4}"/>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4" name="文本框 133">
                <a:extLst>
                  <a:ext uri="{FF2B5EF4-FFF2-40B4-BE49-F238E27FC236}">
                    <a16:creationId xmlns:a16="http://schemas.microsoft.com/office/drawing/2014/main" id="{CE73ACB4-DDFA-4986-9531-188C3EC823E4}"/>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30061C20-4865-4C55-BD8F-1D422B88CDD4}"/>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35" name="文本框 134">
                <a:extLst>
                  <a:ext uri="{FF2B5EF4-FFF2-40B4-BE49-F238E27FC236}">
                    <a16:creationId xmlns:a16="http://schemas.microsoft.com/office/drawing/2014/main" id="{30061C20-4865-4C55-BD8F-1D422B88CDD4}"/>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5699427B-BE73-4597-8EE2-A6B257C085F2}"/>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36" name="文本框 135">
                <a:extLst>
                  <a:ext uri="{FF2B5EF4-FFF2-40B4-BE49-F238E27FC236}">
                    <a16:creationId xmlns:a16="http://schemas.microsoft.com/office/drawing/2014/main" id="{5699427B-BE73-4597-8EE2-A6B257C085F2}"/>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7B66005B-469F-4145-915D-E46EE557774C}"/>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37" name="文本框 136">
                <a:extLst>
                  <a:ext uri="{FF2B5EF4-FFF2-40B4-BE49-F238E27FC236}">
                    <a16:creationId xmlns:a16="http://schemas.microsoft.com/office/drawing/2014/main" id="{7B66005B-469F-4145-915D-E46EE557774C}"/>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3DE3B89-C469-4BD8-B968-70AF9C7B6B05}"/>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38" name="文本框 137">
                <a:extLst>
                  <a:ext uri="{FF2B5EF4-FFF2-40B4-BE49-F238E27FC236}">
                    <a16:creationId xmlns:a16="http://schemas.microsoft.com/office/drawing/2014/main" id="{13DE3B89-C469-4BD8-B968-70AF9C7B6B05}"/>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4" name="表格 53">
                <a:extLst>
                  <a:ext uri="{FF2B5EF4-FFF2-40B4-BE49-F238E27FC236}">
                    <a16:creationId xmlns:a16="http://schemas.microsoft.com/office/drawing/2014/main" id="{EA94C91F-97BE-416C-A158-AED4F4CD75B5}"/>
                  </a:ext>
                </a:extLst>
              </p:cNvPr>
              <p:cNvGraphicFramePr>
                <a:graphicFrameLocks noGrp="1"/>
              </p:cNvGraphicFramePr>
              <p:nvPr>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49434">
                    <a:tc>
                      <a:txBody>
                        <a:bodyPr/>
                        <a:lstStyle/>
                        <a:p>
                          <a:pPr/>
                          <a14:m>
                            <m:oMathPara xmlns:m="http://schemas.openxmlformats.org/officeDocument/2006/math">
                              <m:oMathParaPr>
                                <m:jc m:val="centerGroup"/>
                              </m:oMathParaPr>
                              <m:oMath xmlns:m="http://schemas.openxmlformats.org/officeDocument/2006/math">
                                <m:r>
                                  <a:rPr lang="en-US" altLang="zh-CN" i="1" baseline="-25000" dirty="0" smtClean="0">
                                    <a:solidFill>
                                      <a:schemeClr val="tx1"/>
                                    </a:solidFill>
                                    <a:latin typeface="Cambria Math" panose="02040503050406030204" pitchFamily="18" charset="0"/>
                                  </a:rPr>
                                  <m:t>𝑖</m:t>
                                </m:r>
                                <m:r>
                                  <a:rPr lang="en-US" altLang="zh-CN" i="1" baseline="-25000" dirty="0" smtClean="0">
                                    <a:solidFill>
                                      <a:schemeClr val="tx1"/>
                                    </a:solidFill>
                                    <a:latin typeface="Cambria Math" panose="02040503050406030204" pitchFamily="18" charset="0"/>
                                  </a:rPr>
                                  <m:t>    </m:t>
                                </m:r>
                                <m:r>
                                  <a:rPr lang="en-US" altLang="zh-CN" b="1" i="1" dirty="0" smtClean="0">
                                    <a:solidFill>
                                      <a:schemeClr val="tx1"/>
                                    </a:solidFill>
                                    <a:latin typeface="Cambria Math" panose="02040503050406030204" pitchFamily="18" charset="0"/>
                                  </a:rPr>
                                  <m:t>  </m:t>
                                </m:r>
                                <m:r>
                                  <a:rPr lang="en-US" altLang="zh-CN" i="1" baseline="30000" dirty="0" smtClean="0">
                                    <a:solidFill>
                                      <a:schemeClr val="tx1"/>
                                    </a:solidFill>
                                    <a:latin typeface="Cambria Math" panose="02040503050406030204" pitchFamily="18" charset="0"/>
                                  </a:rPr>
                                  <m:t>𝑗</m:t>
                                </m:r>
                              </m:oMath>
                            </m:oMathPara>
                          </a14:m>
                          <a:endParaRPr lang="zh-CN" altLang="en-US"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66659">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66659">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66659">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66659">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66659">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66659">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66659">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Choice>
        <mc:Fallback xmlns="">
          <p:graphicFrame>
            <p:nvGraphicFramePr>
              <p:cNvPr id="54" name="表格 53">
                <a:extLst>
                  <a:ext uri="{FF2B5EF4-FFF2-40B4-BE49-F238E27FC236}">
                    <a16:creationId xmlns:a16="http://schemas.microsoft.com/office/drawing/2014/main" id="{EA94C91F-97BE-416C-A158-AED4F4CD75B5}"/>
                  </a:ext>
                </a:extLst>
              </p:cNvPr>
              <p:cNvGraphicFramePr>
                <a:graphicFrameLocks noGrp="1"/>
              </p:cNvGraphicFramePr>
              <p:nvPr>
                <p:extLst>
                  <p:ext uri="{D42A27DB-BD31-4B8C-83A1-F6EECF244321}">
                    <p14:modId xmlns:p14="http://schemas.microsoft.com/office/powerpoint/2010/main" val="2251945430"/>
                  </p:ext>
                </p:extLst>
              </p:nvPr>
            </p:nvGraphicFramePr>
            <p:xfrm>
              <a:off x="4531188" y="4085431"/>
              <a:ext cx="4066040" cy="2279714"/>
            </p:xfrm>
            <a:graphic>
              <a:graphicData uri="http://schemas.openxmlformats.org/drawingml/2006/table">
                <a:tbl>
                  <a:tblPr firstRow="1" bandRow="1">
                    <a:tableStyleId>{5C22544A-7EE6-4342-B048-85BDC9FD1C3A}</a:tableStyleId>
                  </a:tblPr>
                  <a:tblGrid>
                    <a:gridCol w="508255">
                      <a:extLst>
                        <a:ext uri="{9D8B030D-6E8A-4147-A177-3AD203B41FA5}">
                          <a16:colId xmlns:a16="http://schemas.microsoft.com/office/drawing/2014/main" val="3345492445"/>
                        </a:ext>
                      </a:extLst>
                    </a:gridCol>
                    <a:gridCol w="508255">
                      <a:extLst>
                        <a:ext uri="{9D8B030D-6E8A-4147-A177-3AD203B41FA5}">
                          <a16:colId xmlns:a16="http://schemas.microsoft.com/office/drawing/2014/main" val="535769301"/>
                        </a:ext>
                      </a:extLst>
                    </a:gridCol>
                    <a:gridCol w="508255">
                      <a:extLst>
                        <a:ext uri="{9D8B030D-6E8A-4147-A177-3AD203B41FA5}">
                          <a16:colId xmlns:a16="http://schemas.microsoft.com/office/drawing/2014/main" val="4102408495"/>
                        </a:ext>
                      </a:extLst>
                    </a:gridCol>
                    <a:gridCol w="508255">
                      <a:extLst>
                        <a:ext uri="{9D8B030D-6E8A-4147-A177-3AD203B41FA5}">
                          <a16:colId xmlns:a16="http://schemas.microsoft.com/office/drawing/2014/main" val="3530658030"/>
                        </a:ext>
                      </a:extLst>
                    </a:gridCol>
                    <a:gridCol w="508255">
                      <a:extLst>
                        <a:ext uri="{9D8B030D-6E8A-4147-A177-3AD203B41FA5}">
                          <a16:colId xmlns:a16="http://schemas.microsoft.com/office/drawing/2014/main" val="1011713895"/>
                        </a:ext>
                      </a:extLst>
                    </a:gridCol>
                    <a:gridCol w="508255">
                      <a:extLst>
                        <a:ext uri="{9D8B030D-6E8A-4147-A177-3AD203B41FA5}">
                          <a16:colId xmlns:a16="http://schemas.microsoft.com/office/drawing/2014/main" val="3790225363"/>
                        </a:ext>
                      </a:extLst>
                    </a:gridCol>
                    <a:gridCol w="508255">
                      <a:extLst>
                        <a:ext uri="{9D8B030D-6E8A-4147-A177-3AD203B41FA5}">
                          <a16:colId xmlns:a16="http://schemas.microsoft.com/office/drawing/2014/main" val="3718784470"/>
                        </a:ext>
                      </a:extLst>
                    </a:gridCol>
                    <a:gridCol w="508255">
                      <a:extLst>
                        <a:ext uri="{9D8B030D-6E8A-4147-A177-3AD203B41FA5}">
                          <a16:colId xmlns:a16="http://schemas.microsoft.com/office/drawing/2014/main" val="4098103078"/>
                        </a:ext>
                      </a:extLst>
                    </a:gridCol>
                  </a:tblGrid>
                  <a:tr h="359474">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29"/>
                          <a:stretch>
                            <a:fillRect l="-1190" t="-1695" r="-697619" b="-545763"/>
                          </a:stretch>
                        </a:blip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1</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2</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3</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4</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0" dirty="0">
                              <a:solidFill>
                                <a:schemeClr val="tx1"/>
                              </a:solidFill>
                            </a:rPr>
                            <a:t>6</a:t>
                          </a:r>
                          <a:endParaRPr lang="zh-CN" alt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067663"/>
                      </a:ext>
                    </a:extLst>
                  </a:tr>
                  <a:tr h="274320">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057867"/>
                      </a:ext>
                    </a:extLst>
                  </a:tr>
                  <a:tr h="274320">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948143"/>
                      </a:ext>
                    </a:extLst>
                  </a:tr>
                  <a:tr h="274320">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100792"/>
                      </a:ext>
                    </a:extLst>
                  </a:tr>
                  <a:tr h="274320">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325407"/>
                      </a:ext>
                    </a:extLst>
                  </a:tr>
                  <a:tr h="274320">
                    <a:tc>
                      <a:txBody>
                        <a:bodyPr/>
                        <a:lstStyle/>
                        <a:p>
                          <a:pPr algn="ctr"/>
                          <a:r>
                            <a:rPr lang="en-US" altLang="zh-CN" sz="1200" dirty="0">
                              <a:solidFill>
                                <a:schemeClr val="tx1"/>
                              </a:solidFill>
                            </a:rPr>
                            <a:t>4</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999758"/>
                      </a:ext>
                    </a:extLst>
                  </a:tr>
                  <a:tr h="274320">
                    <a:tc>
                      <a:txBody>
                        <a:bodyPr/>
                        <a:lstStyle/>
                        <a:p>
                          <a:pPr algn="ctr"/>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16.2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60584"/>
                      </a:ext>
                    </a:extLst>
                  </a:tr>
                  <a:tr h="274320">
                    <a:tc>
                      <a:txBody>
                        <a:bodyPr/>
                        <a:lstStyle/>
                        <a:p>
                          <a:pPr algn="ctr"/>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rPr>
                            <a:t>22.2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316458"/>
                      </a:ext>
                    </a:extLst>
                  </a:tr>
                </a:tbl>
              </a:graphicData>
            </a:graphic>
          </p:graphicFrame>
        </mc:Fallback>
      </mc:AlternateContent>
      <p:sp>
        <p:nvSpPr>
          <p:cNvPr id="3" name="矩形 2">
            <a:extLst>
              <a:ext uri="{FF2B5EF4-FFF2-40B4-BE49-F238E27FC236}">
                <a16:creationId xmlns:a16="http://schemas.microsoft.com/office/drawing/2014/main" id="{55FE96B8-D13D-42D6-BB7D-0A4AF2574D97}"/>
              </a:ext>
            </a:extLst>
          </p:cNvPr>
          <p:cNvSpPr/>
          <p:nvPr/>
        </p:nvSpPr>
        <p:spPr bwMode="auto">
          <a:xfrm>
            <a:off x="6068059" y="3347720"/>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5" name="矩形 54">
            <a:extLst>
              <a:ext uri="{FF2B5EF4-FFF2-40B4-BE49-F238E27FC236}">
                <a16:creationId xmlns:a16="http://schemas.microsoft.com/office/drawing/2014/main" id="{E1666DD7-8F8A-47A7-B5E5-7608EEA5187E}"/>
              </a:ext>
            </a:extLst>
          </p:cNvPr>
          <p:cNvSpPr/>
          <p:nvPr/>
        </p:nvSpPr>
        <p:spPr bwMode="auto">
          <a:xfrm>
            <a:off x="7320915" y="3347720"/>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56" name="图片 55">
            <a:extLst>
              <a:ext uri="{FF2B5EF4-FFF2-40B4-BE49-F238E27FC236}">
                <a16:creationId xmlns:a16="http://schemas.microsoft.com/office/drawing/2014/main" id="{67FB99A6-E8CE-4CA3-A59A-5C8118F0FCF0}"/>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788024" y="2797304"/>
            <a:ext cx="3649096" cy="1232074"/>
          </a:xfrm>
          <a:prstGeom prst="rect">
            <a:avLst/>
          </a:prstGeom>
        </p:spPr>
      </p:pic>
      <p:sp>
        <p:nvSpPr>
          <p:cNvPr id="57" name="矩形 56">
            <a:extLst>
              <a:ext uri="{FF2B5EF4-FFF2-40B4-BE49-F238E27FC236}">
                <a16:creationId xmlns:a16="http://schemas.microsoft.com/office/drawing/2014/main" id="{E41C5D1F-1F87-4542-B567-C5FB17B57F3D}"/>
              </a:ext>
            </a:extLst>
          </p:cNvPr>
          <p:cNvSpPr/>
          <p:nvPr/>
        </p:nvSpPr>
        <p:spPr bwMode="auto">
          <a:xfrm>
            <a:off x="6068059" y="3323476"/>
            <a:ext cx="26987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8" name="矩形 57">
            <a:extLst>
              <a:ext uri="{FF2B5EF4-FFF2-40B4-BE49-F238E27FC236}">
                <a16:creationId xmlns:a16="http://schemas.microsoft.com/office/drawing/2014/main" id="{AEBBFD26-A95E-4682-9A9C-AE0BF7101542}"/>
              </a:ext>
            </a:extLst>
          </p:cNvPr>
          <p:cNvSpPr/>
          <p:nvPr/>
        </p:nvSpPr>
        <p:spPr bwMode="auto">
          <a:xfrm>
            <a:off x="7320915" y="3323476"/>
            <a:ext cx="306705" cy="15748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57593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Partition-based Framework</a:t>
            </a:r>
            <a:endParaRPr lang="zh-CN" altLang="en-US" dirty="0"/>
          </a:p>
        </p:txBody>
      </p:sp>
      <p:sp>
        <p:nvSpPr>
          <p:cNvPr id="3" name="内容占位符 2"/>
          <p:cNvSpPr>
            <a:spLocks noGrp="1"/>
          </p:cNvSpPr>
          <p:nvPr>
            <p:ph idx="1"/>
          </p:nvPr>
        </p:nvSpPr>
        <p:spPr>
          <a:ln w="38100"/>
        </p:spPr>
        <p:txBody>
          <a:bodyPr/>
          <a:lstStyle/>
          <a:p>
            <a:r>
              <a:rPr lang="en-US" altLang="zh-CN" dirty="0"/>
              <a:t>Constraint checking:</a:t>
            </a:r>
          </a:p>
          <a:p>
            <a:pPr lvl="1"/>
            <a:endParaRPr lang="en-US" altLang="zh-CN"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31</a:t>
            </a:fld>
            <a:endParaRPr lang="en-US" altLang="ko-KR"/>
          </a:p>
        </p:txBody>
      </p:sp>
      <p:sp>
        <p:nvSpPr>
          <p:cNvPr id="15" name="文本框 14">
            <a:extLst>
              <a:ext uri="{FF2B5EF4-FFF2-40B4-BE49-F238E27FC236}">
                <a16:creationId xmlns:a16="http://schemas.microsoft.com/office/drawing/2014/main" id="{71EAC7E8-2BFF-49CC-8E5D-377CF191D216}"/>
              </a:ext>
            </a:extLst>
          </p:cNvPr>
          <p:cNvSpPr txBox="1"/>
          <p:nvPr/>
        </p:nvSpPr>
        <p:spPr>
          <a:xfrm>
            <a:off x="828907" y="1938274"/>
            <a:ext cx="2888932" cy="461665"/>
          </a:xfrm>
          <a:prstGeom prst="rect">
            <a:avLst/>
          </a:prstGeom>
          <a:noFill/>
          <a:ln w="38100">
            <a:solidFill>
              <a:srgbClr val="00B0F0"/>
            </a:solidFill>
            <a:prstDash val="solid"/>
          </a:ln>
        </p:spPr>
        <p:txBody>
          <a:bodyPr wrap="none" rtlCol="0">
            <a:spAutoFit/>
          </a:bodyPr>
          <a:lstStyle/>
          <a:p>
            <a:r>
              <a:rPr lang="en-US" altLang="zh-CN" sz="2400" b="0" dirty="0"/>
              <a:t>Capacity constraint:</a:t>
            </a:r>
            <a:endParaRPr lang="zh-CN" altLang="en-US" sz="2400" b="0" dirty="0"/>
          </a:p>
        </p:txBody>
      </p:sp>
      <p:sp>
        <p:nvSpPr>
          <p:cNvPr id="16" name="文本框 15">
            <a:extLst>
              <a:ext uri="{FF2B5EF4-FFF2-40B4-BE49-F238E27FC236}">
                <a16:creationId xmlns:a16="http://schemas.microsoft.com/office/drawing/2014/main" id="{F6D96947-6B28-4387-A7B5-EC5C97A7EDC3}"/>
              </a:ext>
            </a:extLst>
          </p:cNvPr>
          <p:cNvSpPr txBox="1"/>
          <p:nvPr/>
        </p:nvSpPr>
        <p:spPr>
          <a:xfrm>
            <a:off x="820892" y="3928848"/>
            <a:ext cx="2908168" cy="461665"/>
          </a:xfrm>
          <a:prstGeom prst="rect">
            <a:avLst/>
          </a:prstGeom>
          <a:noFill/>
          <a:ln w="38100">
            <a:solidFill>
              <a:srgbClr val="00B0F0"/>
            </a:solidFill>
            <a:prstDash val="solid"/>
          </a:ln>
        </p:spPr>
        <p:txBody>
          <a:bodyPr wrap="none" rtlCol="0">
            <a:spAutoFit/>
          </a:bodyPr>
          <a:lstStyle/>
          <a:p>
            <a:r>
              <a:rPr lang="en-US" altLang="zh-CN" sz="2400" b="0" dirty="0"/>
              <a:t>Deadline constraint:</a:t>
            </a:r>
            <a:endParaRPr lang="zh-CN" altLang="en-US" sz="2400" b="0" dirty="0"/>
          </a:p>
        </p:txBody>
      </p:sp>
      <mc:AlternateContent xmlns:mc="http://schemas.openxmlformats.org/markup-compatibility/2006" xmlns:a14="http://schemas.microsoft.com/office/drawing/2010/main">
        <mc:Choice Requires="a14">
          <p:sp>
            <p:nvSpPr>
              <p:cNvPr id="17" name="对话气泡: 矩形 16">
                <a:extLst>
                  <a:ext uri="{FF2B5EF4-FFF2-40B4-BE49-F238E27FC236}">
                    <a16:creationId xmlns:a16="http://schemas.microsoft.com/office/drawing/2014/main" id="{DC0BA910-56FD-4290-8F18-3E9367EA3E87}"/>
                  </a:ext>
                </a:extLst>
              </p:cNvPr>
              <p:cNvSpPr/>
              <p:nvPr/>
            </p:nvSpPr>
            <p:spPr bwMode="auto">
              <a:xfrm>
                <a:off x="0" y="6165304"/>
                <a:ext cx="9144000" cy="692696"/>
              </a:xfrm>
              <a:prstGeom prst="wedgeRectCallout">
                <a:avLst>
                  <a:gd name="adj1" fmla="val -29432"/>
                  <a:gd name="adj2" fmla="val -27507"/>
                </a:avLst>
              </a:prstGeom>
              <a:solidFill>
                <a:srgbClr val="00B0F0"/>
              </a:solidFill>
              <a:ln>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6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Constraint checking takes </a:t>
                </a:r>
                <a14:m>
                  <m:oMath xmlns:m="http://schemas.openxmlformats.org/officeDocument/2006/math">
                    <m:r>
                      <a:rPr kumimoji="0" lang="en-US" altLang="zh-CN" sz="26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6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(1)</m:t>
                    </m:r>
                  </m:oMath>
                </a14:m>
                <a:r>
                  <a:rPr kumimoji="0" lang="en-US" altLang="zh-CN" sz="26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 time with formulas</a:t>
                </a:r>
                <a:endParaRPr kumimoji="0" lang="en-US" altLang="zh-CN" sz="26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17" name="对话气泡: 矩形 16">
                <a:extLst>
                  <a:ext uri="{FF2B5EF4-FFF2-40B4-BE49-F238E27FC236}">
                    <a16:creationId xmlns:a16="http://schemas.microsoft.com/office/drawing/2014/main" id="{DC0BA910-56FD-4290-8F18-3E9367EA3E87}"/>
                  </a:ext>
                </a:extLst>
              </p:cNvPr>
              <p:cNvSpPr>
                <a:spLocks noRot="1" noChangeAspect="1" noMove="1" noResize="1" noEditPoints="1" noAdjustHandles="1" noChangeArrowheads="1" noChangeShapeType="1" noTextEdit="1"/>
              </p:cNvSpPr>
              <p:nvPr/>
            </p:nvSpPr>
            <p:spPr bwMode="auto">
              <a:xfrm>
                <a:off x="0" y="6165304"/>
                <a:ext cx="9144000" cy="692696"/>
              </a:xfrm>
              <a:prstGeom prst="wedgeRectCallout">
                <a:avLst>
                  <a:gd name="adj1" fmla="val -29432"/>
                  <a:gd name="adj2" fmla="val -27507"/>
                </a:avLst>
              </a:prstGeom>
              <a:blipFill>
                <a:blip r:embed="rId3"/>
                <a:stretch>
                  <a:fillRect b="-5932"/>
                </a:stretch>
              </a:blipFill>
              <a:ln>
                <a:solidFill>
                  <a:srgbClr val="00B0F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FDCD9F-CF8B-4D09-9335-2B4958240B62}"/>
                  </a:ext>
                </a:extLst>
              </p:cNvPr>
              <p:cNvSpPr txBox="1"/>
              <p:nvPr/>
            </p:nvSpPr>
            <p:spPr>
              <a:xfrm>
                <a:off x="4025076" y="1782334"/>
                <a:ext cx="4661724" cy="711990"/>
              </a:xfrm>
              <a:prstGeom prst="rect">
                <a:avLst/>
              </a:prstGeom>
              <a:noFill/>
              <a:ln w="38100">
                <a:solidFill>
                  <a:srgbClr val="00B0F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𝑝𝑐𝑘</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𝑤</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oMath>
                  </m:oMathPara>
                </a14:m>
                <a:endParaRPr lang="en-US" altLang="zh-CN" sz="2000" b="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𝑝𝑐𝑘</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𝑤</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oMath>
                  </m:oMathPara>
                </a14:m>
                <a:endParaRPr lang="zh-CN" altLang="en-US" sz="2000" b="0" dirty="0"/>
              </a:p>
            </p:txBody>
          </p:sp>
        </mc:Choice>
        <mc:Fallback xmlns="">
          <p:sp>
            <p:nvSpPr>
              <p:cNvPr id="5" name="文本框 4">
                <a:extLst>
                  <a:ext uri="{FF2B5EF4-FFF2-40B4-BE49-F238E27FC236}">
                    <a16:creationId xmlns:a16="http://schemas.microsoft.com/office/drawing/2014/main" id="{12FDCD9F-CF8B-4D09-9335-2B4958240B62}"/>
                  </a:ext>
                </a:extLst>
              </p:cNvPr>
              <p:cNvSpPr txBox="1">
                <a:spLocks noRot="1" noChangeAspect="1" noMove="1" noResize="1" noEditPoints="1" noAdjustHandles="1" noChangeArrowheads="1" noChangeShapeType="1" noTextEdit="1"/>
              </p:cNvSpPr>
              <p:nvPr/>
            </p:nvSpPr>
            <p:spPr>
              <a:xfrm>
                <a:off x="4025076" y="1782334"/>
                <a:ext cx="4661724" cy="711990"/>
              </a:xfrm>
              <a:prstGeom prst="rect">
                <a:avLst/>
              </a:prstGeom>
              <a:blipFill>
                <a:blip r:embed="rId4"/>
                <a:stretch>
                  <a:fillRect b="-4878"/>
                </a:stretch>
              </a:blipFill>
              <a:ln w="3810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6B9DF12-7BE8-4400-B385-7B6A341BA636}"/>
                  </a:ext>
                </a:extLst>
              </p:cNvPr>
              <p:cNvSpPr txBox="1"/>
              <p:nvPr/>
            </p:nvSpPr>
            <p:spPr>
              <a:xfrm>
                <a:off x="4025075" y="3624180"/>
                <a:ext cx="4661725" cy="1070999"/>
              </a:xfrm>
              <a:prstGeom prst="rect">
                <a:avLst/>
              </a:prstGeom>
              <a:noFill/>
              <a:ln w="3810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𝑑𝑒𝑡</m:t>
                      </m:r>
                      <m:r>
                        <a:rPr lang="en-US" altLang="zh-CN" sz="2000" b="0" i="1">
                          <a:latin typeface="Cambria Math" panose="02040503050406030204" pitchFamily="18" charset="0"/>
                        </a:rPr>
                        <m:t>(</m:t>
                      </m:r>
                      <m:r>
                        <a:rPr lang="en-US" altLang="zh-CN" sz="2000" b="0" i="1">
                          <a:latin typeface="Cambria Math" panose="02040503050406030204" pitchFamily="18" charset="0"/>
                        </a:rPr>
                        <m:t>𝑖</m:t>
                      </m:r>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𝑜</m:t>
                          </m:r>
                        </m:e>
                        <m:sub>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𝑟</m:t>
                              </m:r>
                            </m:e>
                            <m:sup>
                              <m:r>
                                <a:rPr lang="en-US" altLang="zh-CN" sz="2000" b="0" i="1">
                                  <a:latin typeface="Cambria Math" panose="02040503050406030204" pitchFamily="18" charset="0"/>
                                </a:rPr>
                                <m:t>′</m:t>
                              </m:r>
                            </m:sup>
                          </m:sSup>
                        </m:sub>
                      </m:sSub>
                      <m:r>
                        <a:rPr lang="en-US" altLang="zh-CN" sz="2000" b="0" i="1">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𝑠𝑙𝑘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m:oMathPara>
                </a14:m>
                <a:endParaRPr lang="en-US" altLang="zh-CN" sz="2000" b="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a:latin typeface="Cambria Math" panose="02040503050406030204" pitchFamily="18" charset="0"/>
                            </a:rPr>
                            <m:t>𝑖</m:t>
                          </m:r>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𝑜</m:t>
                              </m:r>
                            </m:e>
                            <m:sub>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𝑟</m:t>
                                  </m:r>
                                </m:e>
                                <m:sup>
                                  <m:r>
                                    <a:rPr lang="en-US" altLang="zh-CN" sz="2000" b="0" i="1">
                                      <a:latin typeface="Cambria Math" panose="02040503050406030204" pitchFamily="18" charset="0"/>
                                    </a:rPr>
                                    <m:t>′</m:t>
                                  </m:r>
                                </m:sup>
                              </m:sSup>
                            </m:sub>
                          </m:sSub>
                        </m:e>
                      </m:d>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smtClean="0">
                                  <a:latin typeface="Cambria Math" panose="02040503050406030204" pitchFamily="18" charset="0"/>
                                </a:rPr>
                                <m:t>𝑑</m:t>
                              </m:r>
                            </m:e>
                            <m:sub>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𝑟</m:t>
                                  </m:r>
                                </m:e>
                                <m:sup>
                                  <m:r>
                                    <a:rPr lang="en-US" altLang="zh-CN" sz="2000" b="0" i="1">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𝑠𝑙𝑘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oMath>
                  </m:oMathPara>
                </a14:m>
                <a:endParaRPr lang="en-US" altLang="zh-CN" sz="2000" b="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𝑎𝑟𝑟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a:latin typeface="Cambria Math" panose="02040503050406030204" pitchFamily="18" charset="0"/>
                            </a:rPr>
                            <m:t>𝑖</m:t>
                          </m:r>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𝑜</m:t>
                              </m:r>
                            </m:e>
                            <m:sub>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𝑟</m:t>
                                  </m:r>
                                </m:e>
                                <m:sup>
                                  <m:r>
                                    <a:rPr lang="en-US" altLang="zh-CN" sz="2000" b="0" i="1">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𝑑𝑖𝑠</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𝑒</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oMath>
                  </m:oMathPara>
                </a14:m>
                <a:endParaRPr lang="zh-CN" altLang="en-US" b="0" dirty="0"/>
              </a:p>
            </p:txBody>
          </p:sp>
        </mc:Choice>
        <mc:Fallback xmlns="">
          <p:sp>
            <p:nvSpPr>
              <p:cNvPr id="6" name="文本框 5">
                <a:extLst>
                  <a:ext uri="{FF2B5EF4-FFF2-40B4-BE49-F238E27FC236}">
                    <a16:creationId xmlns:a16="http://schemas.microsoft.com/office/drawing/2014/main" id="{A6B9DF12-7BE8-4400-B385-7B6A341BA636}"/>
                  </a:ext>
                </a:extLst>
              </p:cNvPr>
              <p:cNvSpPr txBox="1">
                <a:spLocks noRot="1" noChangeAspect="1" noMove="1" noResize="1" noEditPoints="1" noAdjustHandles="1" noChangeArrowheads="1" noChangeShapeType="1" noTextEdit="1"/>
              </p:cNvSpPr>
              <p:nvPr/>
            </p:nvSpPr>
            <p:spPr>
              <a:xfrm>
                <a:off x="4025075" y="3624180"/>
                <a:ext cx="4661725" cy="1070999"/>
              </a:xfrm>
              <a:prstGeom prst="rect">
                <a:avLst/>
              </a:prstGeom>
              <a:blipFill>
                <a:blip r:embed="rId5"/>
                <a:stretch>
                  <a:fillRect b="-1105"/>
                </a:stretch>
              </a:blipFill>
              <a:ln w="38100">
                <a:solidFill>
                  <a:srgbClr val="00B0F0"/>
                </a:solidFill>
              </a:ln>
            </p:spPr>
            <p:txBody>
              <a:bodyPr/>
              <a:lstStyle/>
              <a:p>
                <a:r>
                  <a:rPr lang="zh-CN" altLang="en-US">
                    <a:noFill/>
                  </a:rPr>
                  <a:t> </a:t>
                </a:r>
              </a:p>
            </p:txBody>
          </p:sp>
        </mc:Fallback>
      </mc:AlternateContent>
    </p:spTree>
    <p:extLst>
      <p:ext uri="{BB962C8B-B14F-4D97-AF65-F5344CB8AC3E}">
        <p14:creationId xmlns:p14="http://schemas.microsoft.com/office/powerpoint/2010/main" val="26804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8229600" cy="714375"/>
          </a:xfrm>
        </p:spPr>
        <p:txBody>
          <a:bodyPr/>
          <a:lstStyle/>
          <a:p>
            <a:r>
              <a:rPr lang="en-US" altLang="zh-CN" dirty="0"/>
              <a:t>Partition-based Framework </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32</a:t>
            </a:fld>
            <a:endParaRPr lang="en-US" altLang="ko-K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061C57F-1FCA-4DBE-9471-0A803B47F2DF}"/>
                  </a:ext>
                </a:extLst>
              </p:cNvPr>
              <p:cNvSpPr/>
              <p:nvPr/>
            </p:nvSpPr>
            <p:spPr bwMode="auto">
              <a:xfrm>
                <a:off x="588180" y="2761879"/>
                <a:ext cx="7967640" cy="914909"/>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latin typeface="Arial" charset="0"/>
                    <a:ea typeface="Arial Unicode MS" pitchFamily="50" charset="-127"/>
                    <a:cs typeface="Arial Unicode MS" pitchFamily="50" charset="-127"/>
                  </a:rPr>
                  <a:t>Calculate objective and</a:t>
                </a:r>
              </a:p>
              <a:p>
                <a:pPr algn="ctr" eaLnBrk="1" hangingPunct="1"/>
                <a:r>
                  <a:rPr lang="en-US" altLang="zh-CN" sz="28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800" b="0" i="1">
                        <a:latin typeface="Cambria Math" panose="02040503050406030204" pitchFamily="18" charset="0"/>
                        <a:ea typeface="Arial Unicode MS" pitchFamily="50" charset="-127"/>
                        <a:cs typeface="Arial Unicode MS" pitchFamily="50" charset="-127"/>
                      </a:rPr>
                      <m:t>𝑂</m:t>
                    </m:r>
                    <m:r>
                      <a:rPr lang="en-US" altLang="zh-CN" sz="2800" b="0" i="1">
                        <a:latin typeface="Cambria Math" panose="02040503050406030204" pitchFamily="18" charset="0"/>
                        <a:ea typeface="Arial Unicode MS" pitchFamily="50" charset="-127"/>
                        <a:cs typeface="Arial Unicode MS" pitchFamily="50" charset="-127"/>
                      </a:rPr>
                      <m:t>(1)</m:t>
                    </m:r>
                  </m:oMath>
                </a14:m>
                <a:endParaRPr lang="zh-CN" altLang="en-US" sz="2800" b="0" dirty="0">
                  <a:latin typeface="Arial" charset="0"/>
                  <a:ea typeface="Arial Unicode MS" pitchFamily="50" charset="-127"/>
                  <a:cs typeface="Arial Unicode MS" pitchFamily="50" charset="-127"/>
                </a:endParaRPr>
              </a:p>
            </p:txBody>
          </p:sp>
        </mc:Choice>
        <mc:Fallback xmlns="">
          <p:sp>
            <p:nvSpPr>
              <p:cNvPr id="16" name="矩形 15">
                <a:extLst>
                  <a:ext uri="{FF2B5EF4-FFF2-40B4-BE49-F238E27FC236}">
                    <a16:creationId xmlns:a16="http://schemas.microsoft.com/office/drawing/2014/main" id="{9061C57F-1FCA-4DBE-9471-0A803B47F2DF}"/>
                  </a:ext>
                </a:extLst>
              </p:cNvPr>
              <p:cNvSpPr>
                <a:spLocks noRot="1" noChangeAspect="1" noMove="1" noResize="1" noEditPoints="1" noAdjustHandles="1" noChangeArrowheads="1" noChangeShapeType="1" noTextEdit="1"/>
              </p:cNvSpPr>
              <p:nvPr/>
            </p:nvSpPr>
            <p:spPr bwMode="auto">
              <a:xfrm>
                <a:off x="588180" y="2761879"/>
                <a:ext cx="7967640" cy="914909"/>
              </a:xfrm>
              <a:prstGeom prst="rect">
                <a:avLst/>
              </a:prstGeom>
              <a:blipFill>
                <a:blip r:embed="rId3"/>
                <a:stretch>
                  <a:fillRect t="-7843" b="-18954"/>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3D3DA34-B83B-4E4A-8612-8D1D417686C4}"/>
                  </a:ext>
                </a:extLst>
              </p:cNvPr>
              <p:cNvSpPr/>
              <p:nvPr/>
            </p:nvSpPr>
            <p:spPr bwMode="auto">
              <a:xfrm>
                <a:off x="575557" y="5637599"/>
                <a:ext cx="7992887" cy="671721"/>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ea typeface="Arial Unicode MS" pitchFamily="50" charset="-127"/>
                  </a:rPr>
                  <a:t>Pre-processing in </a:t>
                </a:r>
                <a14:m>
                  <m:oMath xmlns:m="http://schemas.openxmlformats.org/officeDocument/2006/math">
                    <m:r>
                      <a:rPr lang="en-US" altLang="zh-CN" sz="2800" b="0">
                        <a:latin typeface="Cambria Math" panose="02040503050406030204" pitchFamily="18" charset="0"/>
                      </a:rPr>
                      <m:t>𝑂</m:t>
                    </m:r>
                    <m:r>
                      <a:rPr lang="en-US" altLang="zh-CN" sz="2800" b="0">
                        <a:latin typeface="Cambria Math" panose="02040503050406030204" pitchFamily="18" charset="0"/>
                      </a:rPr>
                      <m:t>(</m:t>
                    </m:r>
                    <m:sSup>
                      <m:sSupPr>
                        <m:ctrlPr>
                          <a:rPr lang="en-US" altLang="zh-CN" sz="2800" b="0" i="1">
                            <a:latin typeface="Cambria Math" panose="02040503050406030204" pitchFamily="18" charset="0"/>
                          </a:rPr>
                        </m:ctrlPr>
                      </m:sSupPr>
                      <m:e>
                        <m:r>
                          <a:rPr lang="en-US" altLang="zh-CN" sz="2800" b="0">
                            <a:latin typeface="Cambria Math" panose="02040503050406030204" pitchFamily="18" charset="0"/>
                          </a:rPr>
                          <m:t>𝑛</m:t>
                        </m:r>
                      </m:e>
                      <m:sup>
                        <m:r>
                          <a:rPr lang="en-US" altLang="zh-CN" sz="2800" b="0">
                            <a:latin typeface="Cambria Math" panose="02040503050406030204" pitchFamily="18" charset="0"/>
                          </a:rPr>
                          <m:t>2</m:t>
                        </m:r>
                      </m:sup>
                    </m:sSup>
                    <m:r>
                      <a:rPr lang="en-US" altLang="zh-CN" sz="2800" b="0">
                        <a:latin typeface="Cambria Math" panose="02040503050406030204" pitchFamily="18" charset="0"/>
                      </a:rPr>
                      <m:t>)</m:t>
                    </m:r>
                  </m:oMath>
                </a14:m>
                <a:endParaRPr lang="zh-CN" altLang="en-US" sz="2800" b="0" dirty="0"/>
              </a:p>
            </p:txBody>
          </p:sp>
        </mc:Choice>
        <mc:Fallback xmlns="">
          <p:sp>
            <p:nvSpPr>
              <p:cNvPr id="17" name="矩形 16">
                <a:extLst>
                  <a:ext uri="{FF2B5EF4-FFF2-40B4-BE49-F238E27FC236}">
                    <a16:creationId xmlns:a16="http://schemas.microsoft.com/office/drawing/2014/main" id="{23D3DA34-B83B-4E4A-8612-8D1D417686C4}"/>
                  </a:ext>
                </a:extLst>
              </p:cNvPr>
              <p:cNvSpPr>
                <a:spLocks noRot="1" noChangeAspect="1" noMove="1" noResize="1" noEditPoints="1" noAdjustHandles="1" noChangeArrowheads="1" noChangeShapeType="1" noTextEdit="1"/>
              </p:cNvSpPr>
              <p:nvPr/>
            </p:nvSpPr>
            <p:spPr bwMode="auto">
              <a:xfrm>
                <a:off x="575557" y="5637599"/>
                <a:ext cx="7992887" cy="671721"/>
              </a:xfrm>
              <a:prstGeom prst="rect">
                <a:avLst/>
              </a:prstGeom>
              <a:blipFill>
                <a:blip r:embed="rId4"/>
                <a:stretch>
                  <a:fillRect b="-1238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D68DE85-BBFD-43AF-899E-DCB021BF7420}"/>
                  </a:ext>
                </a:extLst>
              </p:cNvPr>
              <p:cNvSpPr/>
              <p:nvPr/>
            </p:nvSpPr>
            <p:spPr bwMode="auto">
              <a:xfrm>
                <a:off x="575557" y="4199739"/>
                <a:ext cx="7992887" cy="914909"/>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b="0" dirty="0">
                    <a:ea typeface="Arial Unicode MS" pitchFamily="50" charset="-127"/>
                    <a:cs typeface="Arial Unicode MS" pitchFamily="50" charset="-127"/>
                  </a:rPr>
                  <a:t>E</a:t>
                </a:r>
                <a:r>
                  <a:rPr kumimoji="0" lang="en-US" altLang="zh-CN" sz="28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8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8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8" name="矩形 17">
                <a:extLst>
                  <a:ext uri="{FF2B5EF4-FFF2-40B4-BE49-F238E27FC236}">
                    <a16:creationId xmlns:a16="http://schemas.microsoft.com/office/drawing/2014/main" id="{BD68DE85-BBFD-43AF-899E-DCB021BF7420}"/>
                  </a:ext>
                </a:extLst>
              </p:cNvPr>
              <p:cNvSpPr>
                <a:spLocks noRot="1" noChangeAspect="1" noMove="1" noResize="1" noEditPoints="1" noAdjustHandles="1" noChangeArrowheads="1" noChangeShapeType="1" noTextEdit="1"/>
              </p:cNvSpPr>
              <p:nvPr/>
            </p:nvSpPr>
            <p:spPr bwMode="auto">
              <a:xfrm>
                <a:off x="575557" y="4199739"/>
                <a:ext cx="7992887" cy="914909"/>
              </a:xfrm>
              <a:prstGeom prst="rect">
                <a:avLst/>
              </a:prstGeom>
              <a:blipFill>
                <a:blip r:embed="rId5"/>
                <a:stretch>
                  <a:fillRect t="-7843" b="-1830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2C9EC49E-423E-49C0-B9E7-FAEB9029952E}"/>
                  </a:ext>
                </a:extLst>
              </p:cNvPr>
              <p:cNvSpPr/>
              <p:nvPr/>
            </p:nvSpPr>
            <p:spPr bwMode="auto">
              <a:xfrm>
                <a:off x="588180" y="1567206"/>
                <a:ext cx="7967640" cy="671722"/>
              </a:xfrm>
              <a:prstGeom prst="rect">
                <a:avLst/>
              </a:prstGeom>
              <a:solidFill>
                <a:schemeClr val="accent2">
                  <a:lumMod val="40000"/>
                  <a:lumOff val="6000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800" b="0" dirty="0">
                    <a:latin typeface="Arial" charset="0"/>
                    <a:ea typeface="Arial Unicode MS" pitchFamily="50" charset="-127"/>
                  </a:rPr>
                  <a:t>Time complexity:</a:t>
                </a:r>
                <a14:m>
                  <m:oMath xmlns:m="http://schemas.openxmlformats.org/officeDocument/2006/math">
                    <m:r>
                      <a:rPr lang="en-US" altLang="zh-CN" sz="2800" b="0">
                        <a:latin typeface="Cambria Math" panose="02040503050406030204" pitchFamily="18" charset="0"/>
                      </a:rPr>
                      <m:t>𝑂</m:t>
                    </m:r>
                    <m:r>
                      <a:rPr lang="en-US" altLang="zh-CN" sz="2800" b="0">
                        <a:latin typeface="Cambria Math" panose="02040503050406030204" pitchFamily="18" charset="0"/>
                      </a:rPr>
                      <m:t>(</m:t>
                    </m:r>
                    <m:sSup>
                      <m:sSupPr>
                        <m:ctrlPr>
                          <a:rPr lang="en-US" altLang="zh-CN" sz="2800" b="0" i="1">
                            <a:latin typeface="Cambria Math" panose="02040503050406030204" pitchFamily="18" charset="0"/>
                          </a:rPr>
                        </m:ctrlPr>
                      </m:sSupPr>
                      <m:e>
                        <m:r>
                          <a:rPr lang="en-US" altLang="zh-CN" sz="2800" b="0">
                            <a:latin typeface="Cambria Math" panose="02040503050406030204" pitchFamily="18" charset="0"/>
                          </a:rPr>
                          <m:t>𝑛</m:t>
                        </m:r>
                      </m:e>
                      <m:sup>
                        <m:r>
                          <a:rPr lang="en-US" altLang="zh-CN" sz="2800" b="0">
                            <a:latin typeface="Cambria Math" panose="02040503050406030204" pitchFamily="18" charset="0"/>
                          </a:rPr>
                          <m:t>2</m:t>
                        </m:r>
                      </m:sup>
                    </m:sSup>
                    <m:r>
                      <a:rPr lang="en-US" altLang="zh-CN" sz="2800" b="0">
                        <a:latin typeface="Cambria Math" panose="02040503050406030204" pitchFamily="18" charset="0"/>
                      </a:rPr>
                      <m:t>)</m:t>
                    </m:r>
                  </m:oMath>
                </a14:m>
                <a:endParaRPr lang="zh-CN" altLang="en-US" sz="2800" b="0" dirty="0">
                  <a:latin typeface="Arial" charset="0"/>
                </a:endParaRPr>
              </a:p>
            </p:txBody>
          </p:sp>
        </mc:Choice>
        <mc:Fallback xmlns="">
          <p:sp>
            <p:nvSpPr>
              <p:cNvPr id="19" name="矩形 18">
                <a:extLst>
                  <a:ext uri="{FF2B5EF4-FFF2-40B4-BE49-F238E27FC236}">
                    <a16:creationId xmlns:a16="http://schemas.microsoft.com/office/drawing/2014/main" id="{2C9EC49E-423E-49C0-B9E7-FAEB9029952E}"/>
                  </a:ext>
                </a:extLst>
              </p:cNvPr>
              <p:cNvSpPr>
                <a:spLocks noRot="1" noChangeAspect="1" noMove="1" noResize="1" noEditPoints="1" noAdjustHandles="1" noChangeArrowheads="1" noChangeShapeType="1" noTextEdit="1"/>
              </p:cNvSpPr>
              <p:nvPr/>
            </p:nvSpPr>
            <p:spPr bwMode="auto">
              <a:xfrm>
                <a:off x="588180" y="1567206"/>
                <a:ext cx="7967640" cy="671722"/>
              </a:xfrm>
              <a:prstGeom prst="rect">
                <a:avLst/>
              </a:prstGeom>
              <a:blipFill>
                <a:blip r:embed="rId6"/>
                <a:stretch>
                  <a:fillRect b="-1238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1F5014D5-59F6-464E-8D6C-BE28D7BD07DB}"/>
              </a:ext>
            </a:extLst>
          </p:cNvPr>
          <p:cNvSpPr/>
          <p:nvPr/>
        </p:nvSpPr>
        <p:spPr>
          <a:xfrm>
            <a:off x="4161926" y="5123227"/>
            <a:ext cx="820148" cy="523220"/>
          </a:xfrm>
          <a:prstGeom prst="rect">
            <a:avLst/>
          </a:prstGeom>
        </p:spPr>
        <p:txBody>
          <a:bodyPr wrap="square" anchor="ctr" anchorCtr="0">
            <a:spAutoFit/>
          </a:bodyPr>
          <a:lstStyle/>
          <a:p>
            <a:pPr algn="ctr"/>
            <a:r>
              <a:rPr lang="zh-CN" altLang="en-US" sz="2800" dirty="0">
                <a:solidFill>
                  <a:srgbClr val="00B0F0"/>
                </a:solidFill>
              </a:rPr>
              <a:t>＋</a:t>
            </a:r>
          </a:p>
        </p:txBody>
      </p:sp>
      <p:sp>
        <p:nvSpPr>
          <p:cNvPr id="21" name="矩形 20">
            <a:extLst>
              <a:ext uri="{FF2B5EF4-FFF2-40B4-BE49-F238E27FC236}">
                <a16:creationId xmlns:a16="http://schemas.microsoft.com/office/drawing/2014/main" id="{E2DBF101-23B3-4065-9C25-A81711F3860B}"/>
              </a:ext>
            </a:extLst>
          </p:cNvPr>
          <p:cNvSpPr/>
          <p:nvPr/>
        </p:nvSpPr>
        <p:spPr>
          <a:xfrm>
            <a:off x="4248033" y="3615098"/>
            <a:ext cx="647934"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22" name="矩形 21">
            <a:extLst>
              <a:ext uri="{FF2B5EF4-FFF2-40B4-BE49-F238E27FC236}">
                <a16:creationId xmlns:a16="http://schemas.microsoft.com/office/drawing/2014/main" id="{36DC59E5-CC81-4D18-82DA-7BEEFF207455}"/>
              </a:ext>
            </a:extLst>
          </p:cNvPr>
          <p:cNvSpPr/>
          <p:nvPr/>
        </p:nvSpPr>
        <p:spPr>
          <a:xfrm rot="16200000">
            <a:off x="4345015" y="2177485"/>
            <a:ext cx="453970"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Tree>
    <p:extLst>
      <p:ext uri="{BB962C8B-B14F-4D97-AF65-F5344CB8AC3E}">
        <p14:creationId xmlns:p14="http://schemas.microsoft.com/office/powerpoint/2010/main" val="57022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t>Background</a:t>
            </a:r>
          </a:p>
          <a:p>
            <a:pPr eaLnBrk="1" hangingPunct="1">
              <a:spcBef>
                <a:spcPts val="1000"/>
              </a:spcBef>
              <a:spcAft>
                <a:spcPts val="2000"/>
              </a:spcAft>
            </a:pPr>
            <a:r>
              <a:rPr lang="en-US" altLang="zh-CN" sz="3200" dirty="0"/>
              <a:t>Problem Statement</a:t>
            </a:r>
          </a:p>
          <a:p>
            <a:pPr eaLnBrk="1" hangingPunct="1">
              <a:spcBef>
                <a:spcPts val="1000"/>
              </a:spcBef>
              <a:spcAft>
                <a:spcPts val="2000"/>
              </a:spcAft>
            </a:pPr>
            <a:r>
              <a:rPr lang="en-US" altLang="zh-CN" sz="3200" dirty="0"/>
              <a:t>Partition-based Framework</a:t>
            </a:r>
          </a:p>
          <a:p>
            <a:pPr eaLnBrk="1" hangingPunct="1">
              <a:spcBef>
                <a:spcPts val="1000"/>
              </a:spcBef>
              <a:spcAft>
                <a:spcPts val="2000"/>
              </a:spcAft>
            </a:pPr>
            <a:r>
              <a:rPr lang="en-US" altLang="zh-CN" sz="3200" dirty="0">
                <a:solidFill>
                  <a:srgbClr val="FF0000"/>
                </a:solidFill>
              </a:rPr>
              <a:t>Segment-based DP Algorithm</a:t>
            </a:r>
          </a:p>
          <a:p>
            <a:pPr eaLnBrk="1" hangingPunct="1">
              <a:spcBef>
                <a:spcPts val="1000"/>
              </a:spcBef>
              <a:spcAft>
                <a:spcPts val="2000"/>
              </a:spcAft>
            </a:pPr>
            <a:r>
              <a:rPr lang="en-US" altLang="zh-CN" sz="3200" dirty="0"/>
              <a:t>Experiments</a:t>
            </a:r>
          </a:p>
          <a:p>
            <a:pPr eaLnBrk="1" hangingPunct="1">
              <a:spcBef>
                <a:spcPts val="1000"/>
              </a:spcBef>
              <a:spcAft>
                <a:spcPts val="2000"/>
              </a:spcAft>
            </a:pPr>
            <a:r>
              <a:rPr lang="en-US" altLang="zh-CN" sz="3200" dirty="0"/>
              <a:t>Conclusion</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33</a:t>
            </a:fld>
            <a:endParaRPr lang="en-US" altLang="ko-KR"/>
          </a:p>
        </p:txBody>
      </p:sp>
    </p:spTree>
    <p:extLst>
      <p:ext uri="{BB962C8B-B14F-4D97-AF65-F5344CB8AC3E}">
        <p14:creationId xmlns:p14="http://schemas.microsoft.com/office/powerpoint/2010/main" val="55095606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91936CA-55FD-411C-B04D-B0BC156989C2}"/>
              </a:ext>
            </a:extLst>
          </p:cNvPr>
          <p:cNvSpPr/>
          <p:nvPr/>
        </p:nvSpPr>
        <p:spPr bwMode="auto">
          <a:xfrm>
            <a:off x="5002279" y="1035027"/>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34</a:t>
            </a:fld>
            <a:endParaRPr lang="en-US" altLang="ko-K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43E07AA6-241E-4A19-8E66-C2483F3BB53B}"/>
                  </a:ext>
                </a:extLst>
              </p:cNvPr>
              <p:cNvSpPr/>
              <p:nvPr/>
            </p:nvSpPr>
            <p:spPr bwMode="auto">
              <a:xfrm>
                <a:off x="5295483" y="2254023"/>
                <a:ext cx="3240360" cy="785228"/>
              </a:xfrm>
              <a:prstGeom prst="rect">
                <a:avLst/>
              </a:prstGeom>
              <a:solidFill>
                <a:schemeClr val="bg1">
                  <a:alpha val="0"/>
                </a:schemeClr>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Find optimal location to</a:t>
                </a:r>
              </a:p>
              <a:p>
                <a:pPr algn="ctr" eaLnBrk="1" hangingPunct="1"/>
                <a:r>
                  <a:rPr lang="en-US" altLang="zh-CN" sz="2000" b="0" dirty="0">
                    <a:latin typeface="Arial" charset="0"/>
                    <a:ea typeface="Arial Unicode MS" pitchFamily="50" charset="-127"/>
                    <a:cs typeface="Arial Unicode MS" pitchFamily="50" charset="-127"/>
                  </a:rPr>
                  <a:t> insert destination in </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(1)</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31" name="矩形 30">
                <a:extLst>
                  <a:ext uri="{FF2B5EF4-FFF2-40B4-BE49-F238E27FC236}">
                    <a16:creationId xmlns:a16="http://schemas.microsoft.com/office/drawing/2014/main" id="{43E07AA6-241E-4A19-8E66-C2483F3BB53B}"/>
                  </a:ext>
                </a:extLst>
              </p:cNvPr>
              <p:cNvSpPr>
                <a:spLocks noRot="1" noChangeAspect="1" noMove="1" noResize="1" noEditPoints="1" noAdjustHandles="1" noChangeArrowheads="1" noChangeShapeType="1" noTextEdit="1"/>
              </p:cNvSpPr>
              <p:nvPr/>
            </p:nvSpPr>
            <p:spPr bwMode="auto">
              <a:xfrm>
                <a:off x="5295483" y="2254023"/>
                <a:ext cx="3240360" cy="785228"/>
              </a:xfrm>
              <a:prstGeom prst="rect">
                <a:avLst/>
              </a:prstGeom>
              <a:blipFill>
                <a:blip r:embed="rId3"/>
                <a:stretch>
                  <a:fillRect b="-7576"/>
                </a:stretch>
              </a:blipFill>
              <a:ln w="1905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12C39F59-CF76-44B6-85CC-5FCAB127E19A}"/>
                  </a:ext>
                </a:extLst>
              </p:cNvPr>
              <p:cNvSpPr/>
              <p:nvPr/>
            </p:nvSpPr>
            <p:spPr bwMode="auto">
              <a:xfrm>
                <a:off x="5295483" y="4936449"/>
                <a:ext cx="3240361" cy="581546"/>
              </a:xfrm>
              <a:prstGeom prst="rect">
                <a:avLst/>
              </a:prstGeom>
              <a:solidFill>
                <a:schemeClr val="bg1">
                  <a:alpha val="0"/>
                </a:schemeClr>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Pre-processing in </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2" name="矩形 31">
                <a:extLst>
                  <a:ext uri="{FF2B5EF4-FFF2-40B4-BE49-F238E27FC236}">
                    <a16:creationId xmlns:a16="http://schemas.microsoft.com/office/drawing/2014/main" id="{12C39F59-CF76-44B6-85CC-5FCAB127E19A}"/>
                  </a:ext>
                </a:extLst>
              </p:cNvPr>
              <p:cNvSpPr>
                <a:spLocks noRot="1" noChangeAspect="1" noMove="1" noResize="1" noEditPoints="1" noAdjustHandles="1" noChangeArrowheads="1" noChangeShapeType="1" noTextEdit="1"/>
              </p:cNvSpPr>
              <p:nvPr/>
            </p:nvSpPr>
            <p:spPr bwMode="auto">
              <a:xfrm>
                <a:off x="5295483" y="4936449"/>
                <a:ext cx="3240361" cy="581546"/>
              </a:xfrm>
              <a:prstGeom prst="rect">
                <a:avLst/>
              </a:prstGeom>
              <a:blipFill>
                <a:blip r:embed="rId4"/>
                <a:stretch>
                  <a:fillRect b="-2041"/>
                </a:stretch>
              </a:blipFill>
              <a:ln w="1905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D5BDC710-B759-4345-9409-06EC7351641A}"/>
                  </a:ext>
                </a:extLst>
              </p:cNvPr>
              <p:cNvSpPr/>
              <p:nvPr/>
            </p:nvSpPr>
            <p:spPr bwMode="auto">
              <a:xfrm>
                <a:off x="5295482" y="3653361"/>
                <a:ext cx="3240362" cy="792088"/>
              </a:xfrm>
              <a:prstGeom prst="rect">
                <a:avLst/>
              </a:prstGeom>
              <a:solidFill>
                <a:schemeClr val="bg1">
                  <a:alpha val="0"/>
                </a:schemeClr>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t>
                </a:r>
                <a:r>
                  <a:rPr lang="en-US" altLang="zh-CN" sz="2000" b="0" dirty="0">
                    <a:ea typeface="Arial Unicode MS" pitchFamily="50" charset="-127"/>
                    <a:cs typeface="Arial Unicode MS" pitchFamily="50" charset="-127"/>
                  </a:rPr>
                  <a:t>locations </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to insert origin</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3" name="矩形 32">
                <a:extLst>
                  <a:ext uri="{FF2B5EF4-FFF2-40B4-BE49-F238E27FC236}">
                    <a16:creationId xmlns:a16="http://schemas.microsoft.com/office/drawing/2014/main" id="{D5BDC710-B759-4345-9409-06EC7351641A}"/>
                  </a:ext>
                </a:extLst>
              </p:cNvPr>
              <p:cNvSpPr>
                <a:spLocks noRot="1" noChangeAspect="1" noMove="1" noResize="1" noEditPoints="1" noAdjustHandles="1" noChangeArrowheads="1" noChangeShapeType="1" noTextEdit="1"/>
              </p:cNvSpPr>
              <p:nvPr/>
            </p:nvSpPr>
            <p:spPr bwMode="auto">
              <a:xfrm>
                <a:off x="5295482" y="3653361"/>
                <a:ext cx="3240362" cy="792088"/>
              </a:xfrm>
              <a:prstGeom prst="rect">
                <a:avLst/>
              </a:prstGeom>
              <a:blipFill>
                <a:blip r:embed="rId5"/>
                <a:stretch>
                  <a:fillRect b="-7519"/>
                </a:stretch>
              </a:blipFill>
              <a:ln w="1905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CAF8EBAA-6450-4C2E-BD59-77F11C407D2E}"/>
                  </a:ext>
                </a:extLst>
              </p:cNvPr>
              <p:cNvSpPr/>
              <p:nvPr/>
            </p:nvSpPr>
            <p:spPr bwMode="auto">
              <a:xfrm>
                <a:off x="5295483" y="1250728"/>
                <a:ext cx="3240360" cy="581547"/>
              </a:xfrm>
              <a:prstGeom prst="rect">
                <a:avLst/>
              </a:prstGeom>
              <a:solidFill>
                <a:schemeClr val="bg1">
                  <a:alpha val="0"/>
                </a:schemeClr>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r>
                      <a:rPr lang="en-US" altLang="zh-CN" sz="2000" b="0" i="1" smtClean="0">
                        <a:latin typeface="Cambria Math" panose="02040503050406030204" pitchFamily="18" charset="0"/>
                        <a:ea typeface="Arial Unicode MS" pitchFamily="50" charset="-127"/>
                        <a:cs typeface="Arial Unicode MS" pitchFamily="50" charset="-127"/>
                      </a:rPr>
                      <m:t>𝑛</m:t>
                    </m:r>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4" name="矩形 33">
                <a:extLst>
                  <a:ext uri="{FF2B5EF4-FFF2-40B4-BE49-F238E27FC236}">
                    <a16:creationId xmlns:a16="http://schemas.microsoft.com/office/drawing/2014/main" id="{CAF8EBAA-6450-4C2E-BD59-77F11C407D2E}"/>
                  </a:ext>
                </a:extLst>
              </p:cNvPr>
              <p:cNvSpPr>
                <a:spLocks noRot="1" noChangeAspect="1" noMove="1" noResize="1" noEditPoints="1" noAdjustHandles="1" noChangeArrowheads="1" noChangeShapeType="1" noTextEdit="1"/>
              </p:cNvSpPr>
              <p:nvPr/>
            </p:nvSpPr>
            <p:spPr bwMode="auto">
              <a:xfrm>
                <a:off x="5295483" y="1250728"/>
                <a:ext cx="3240360" cy="581547"/>
              </a:xfrm>
              <a:prstGeom prst="rect">
                <a:avLst/>
              </a:prstGeom>
              <a:blipFill>
                <a:blip r:embed="rId6"/>
                <a:stretch>
                  <a:fillRect b="-1010"/>
                </a:stretch>
              </a:blipFill>
              <a:ln w="1905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EA0ABEC6-AC7B-48EC-BC85-F5ABDCC3CB06}"/>
              </a:ext>
            </a:extLst>
          </p:cNvPr>
          <p:cNvSpPr/>
          <p:nvPr/>
        </p:nvSpPr>
        <p:spPr bwMode="auto">
          <a:xfrm>
            <a:off x="435728" y="1045075"/>
            <a:ext cx="3826768" cy="5400600"/>
          </a:xfrm>
          <a:prstGeom prst="rect">
            <a:avLst/>
          </a:prstGeom>
          <a:solidFill>
            <a:schemeClr val="bg1">
              <a:alpha val="0"/>
            </a:schemeClr>
          </a:solid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7D56885-A434-4F26-B0C9-D3F505C5BAA3}"/>
                  </a:ext>
                </a:extLst>
              </p:cNvPr>
              <p:cNvSpPr/>
              <p:nvPr/>
            </p:nvSpPr>
            <p:spPr bwMode="auto">
              <a:xfrm>
                <a:off x="734050" y="2272078"/>
                <a:ext cx="3230125" cy="792088"/>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2000" b="0" dirty="0">
                    <a:latin typeface="Arial" charset="0"/>
                    <a:ea typeface="Arial Unicode MS" pitchFamily="50" charset="-127"/>
                    <a:cs typeface="Arial Unicode MS" pitchFamily="50" charset="-127"/>
                  </a:rPr>
                  <a:t>Calculate objective and</a:t>
                </a:r>
              </a:p>
              <a:p>
                <a:pPr algn="ctr" eaLnBrk="1" hangingPunct="1"/>
                <a:r>
                  <a:rPr lang="en-US" altLang="zh-CN" sz="2000" b="0" dirty="0">
                    <a:latin typeface="Arial" charset="0"/>
                    <a:ea typeface="Arial Unicode MS" pitchFamily="50" charset="-127"/>
                    <a:cs typeface="Arial Unicode MS" pitchFamily="50" charset="-127"/>
                  </a:rPr>
                  <a:t>check constraints in </a:t>
                </a:r>
                <a14:m>
                  <m:oMath xmlns:m="http://schemas.openxmlformats.org/officeDocument/2006/math">
                    <m:r>
                      <a:rPr lang="en-US" altLang="zh-CN" sz="2000" b="0" i="1">
                        <a:latin typeface="Cambria Math" panose="02040503050406030204" pitchFamily="18" charset="0"/>
                        <a:ea typeface="Arial Unicode MS" pitchFamily="50" charset="-127"/>
                        <a:cs typeface="Arial Unicode MS" pitchFamily="50" charset="-127"/>
                      </a:rPr>
                      <m:t>𝑂</m:t>
                    </m:r>
                    <m:r>
                      <a:rPr lang="en-US" altLang="zh-CN" sz="2000" b="0" i="1">
                        <a:latin typeface="Cambria Math" panose="02040503050406030204" pitchFamily="18" charset="0"/>
                        <a:ea typeface="Arial Unicode MS" pitchFamily="50" charset="-127"/>
                        <a:cs typeface="Arial Unicode MS" pitchFamily="50" charset="-127"/>
                      </a:rPr>
                      <m:t>(1)</m:t>
                    </m:r>
                  </m:oMath>
                </a14:m>
                <a:endParaRPr lang="zh-CN" altLang="en-US" sz="2000" b="0" dirty="0">
                  <a:latin typeface="Arial" charset="0"/>
                  <a:ea typeface="Arial Unicode MS" pitchFamily="50" charset="-127"/>
                  <a:cs typeface="Arial Unicode MS" pitchFamily="50" charset="-127"/>
                </a:endParaRPr>
              </a:p>
            </p:txBody>
          </p:sp>
        </mc:Choice>
        <mc:Fallback xmlns="">
          <p:sp>
            <p:nvSpPr>
              <p:cNvPr id="23" name="矩形 22">
                <a:extLst>
                  <a:ext uri="{FF2B5EF4-FFF2-40B4-BE49-F238E27FC236}">
                    <a16:creationId xmlns:a16="http://schemas.microsoft.com/office/drawing/2014/main" id="{A7D56885-A434-4F26-B0C9-D3F505C5BAA3}"/>
                  </a:ext>
                </a:extLst>
              </p:cNvPr>
              <p:cNvSpPr>
                <a:spLocks noRot="1" noChangeAspect="1" noMove="1" noResize="1" noEditPoints="1" noAdjustHandles="1" noChangeArrowheads="1" noChangeShapeType="1" noTextEdit="1"/>
              </p:cNvSpPr>
              <p:nvPr/>
            </p:nvSpPr>
            <p:spPr bwMode="auto">
              <a:xfrm>
                <a:off x="734050" y="2272078"/>
                <a:ext cx="3230125" cy="792088"/>
              </a:xfrm>
              <a:prstGeom prst="rect">
                <a:avLst/>
              </a:prstGeom>
              <a:blipFill>
                <a:blip r:embed="rId7"/>
                <a:stretch>
                  <a:fillRect b="-6767"/>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C105FD7D-A6ED-45C3-AC10-251C9D70176B}"/>
                  </a:ext>
                </a:extLst>
              </p:cNvPr>
              <p:cNvSpPr/>
              <p:nvPr/>
            </p:nvSpPr>
            <p:spPr bwMode="auto">
              <a:xfrm>
                <a:off x="728932" y="4936449"/>
                <a:ext cx="3240360" cy="581546"/>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Pre-processing in </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2" name="矩形 41">
                <a:extLst>
                  <a:ext uri="{FF2B5EF4-FFF2-40B4-BE49-F238E27FC236}">
                    <a16:creationId xmlns:a16="http://schemas.microsoft.com/office/drawing/2014/main" id="{C105FD7D-A6ED-45C3-AC10-251C9D70176B}"/>
                  </a:ext>
                </a:extLst>
              </p:cNvPr>
              <p:cNvSpPr>
                <a:spLocks noRot="1" noChangeAspect="1" noMove="1" noResize="1" noEditPoints="1" noAdjustHandles="1" noChangeArrowheads="1" noChangeShapeType="1" noTextEdit="1"/>
              </p:cNvSpPr>
              <p:nvPr/>
            </p:nvSpPr>
            <p:spPr bwMode="auto">
              <a:xfrm>
                <a:off x="728932" y="4936449"/>
                <a:ext cx="3240360" cy="581546"/>
              </a:xfrm>
              <a:prstGeom prst="rect">
                <a:avLst/>
              </a:prstGeom>
              <a:blipFill>
                <a:blip r:embed="rId8"/>
                <a:stretch>
                  <a:fillRect b="-2041"/>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CBBA5833-A86A-43D8-9467-33772E7A366A}"/>
                  </a:ext>
                </a:extLst>
              </p:cNvPr>
              <p:cNvSpPr/>
              <p:nvPr/>
            </p:nvSpPr>
            <p:spPr bwMode="auto">
              <a:xfrm>
                <a:off x="728932" y="3665819"/>
                <a:ext cx="3240360" cy="792088"/>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0" dirty="0">
                    <a:ea typeface="Arial Unicode MS" pitchFamily="50" charset="-127"/>
                    <a:cs typeface="Arial Unicode MS" pitchFamily="50" charset="-127"/>
                  </a:rPr>
                  <a:t>E</a:t>
                </a:r>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a:t>
                </a: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possible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dirty="0">
                    <a:ln>
                      <a:noFill/>
                    </a:ln>
                    <a:solidFill>
                      <a:schemeClr val="tx1"/>
                    </a:solidFill>
                    <a:effectLst/>
                    <a:latin typeface="Arial" charset="0"/>
                    <a:ea typeface="Arial Unicode MS" pitchFamily="50" charset="-127"/>
                    <a:cs typeface="Arial Unicode MS" pitchFamily="50" charset="-127"/>
                  </a:rPr>
                  <a:t> insertion pairs in </a:t>
                </a:r>
                <a14:m>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Sup>
                      <m:sSup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2</m:t>
                        </m:r>
                      </m:sup>
                    </m:sSup>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3" name="矩形 42">
                <a:extLst>
                  <a:ext uri="{FF2B5EF4-FFF2-40B4-BE49-F238E27FC236}">
                    <a16:creationId xmlns:a16="http://schemas.microsoft.com/office/drawing/2014/main" id="{CBBA5833-A86A-43D8-9467-33772E7A366A}"/>
                  </a:ext>
                </a:extLst>
              </p:cNvPr>
              <p:cNvSpPr>
                <a:spLocks noRot="1" noChangeAspect="1" noMove="1" noResize="1" noEditPoints="1" noAdjustHandles="1" noChangeArrowheads="1" noChangeShapeType="1" noTextEdit="1"/>
              </p:cNvSpPr>
              <p:nvPr/>
            </p:nvSpPr>
            <p:spPr bwMode="auto">
              <a:xfrm>
                <a:off x="728932" y="3665819"/>
                <a:ext cx="3240360" cy="792088"/>
              </a:xfrm>
              <a:prstGeom prst="rect">
                <a:avLst/>
              </a:prstGeom>
              <a:blipFill>
                <a:blip r:embed="rId9"/>
                <a:stretch>
                  <a:fillRect b="-7519"/>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98BACD6C-5E65-4D53-94E9-515693EC45C1}"/>
                  </a:ext>
                </a:extLst>
              </p:cNvPr>
              <p:cNvSpPr/>
              <p:nvPr/>
            </p:nvSpPr>
            <p:spPr bwMode="auto">
              <a:xfrm>
                <a:off x="734050" y="1281239"/>
                <a:ext cx="3230125" cy="581547"/>
              </a:xfrm>
              <a:prstGeom prst="rect">
                <a:avLst/>
              </a:prstGeom>
              <a:solidFill>
                <a:schemeClr val="bg1">
                  <a:alpha val="0"/>
                </a:schemeClr>
              </a:solidFill>
              <a:ln w="1905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Arial Unicode MS" pitchFamily="50" charset="-127"/>
                    <a:cs typeface="Arial Unicode MS" pitchFamily="50" charset="-127"/>
                  </a:rPr>
                  <a:t>Time complexity</a:t>
                </a:r>
                <a:r>
                  <a:rPr lang="en-US" altLang="zh-CN" sz="2000" b="0" dirty="0">
                    <a:latin typeface="Arial" charset="0"/>
                    <a:ea typeface="Arial Unicode MS" pitchFamily="50" charset="-127"/>
                    <a:cs typeface="Arial Unicode MS" pitchFamily="50" charset="-127"/>
                  </a:rPr>
                  <a:t>:</a:t>
                </a:r>
                <a14:m>
                  <m:oMath xmlns:m="http://schemas.openxmlformats.org/officeDocument/2006/math">
                    <m:r>
                      <a:rPr lang="en-US" altLang="zh-CN" sz="2000" b="0" i="1" smtClean="0">
                        <a:latin typeface="Cambria Math" panose="02040503050406030204" pitchFamily="18" charset="0"/>
                        <a:ea typeface="Arial Unicode MS" pitchFamily="50" charset="-127"/>
                        <a:cs typeface="Arial Unicode MS" pitchFamily="50" charset="-127"/>
                      </a:rPr>
                      <m:t>𝑂</m:t>
                    </m:r>
                    <m:r>
                      <a:rPr lang="en-US" altLang="zh-CN" sz="2000" b="0" i="1" smtClean="0">
                        <a:latin typeface="Cambria Math" panose="02040503050406030204" pitchFamily="18" charset="0"/>
                        <a:ea typeface="Arial Unicode MS" pitchFamily="50" charset="-127"/>
                        <a:cs typeface="Arial Unicode MS" pitchFamily="50" charset="-127"/>
                      </a:rPr>
                      <m:t>(</m:t>
                    </m:r>
                    <m:sSup>
                      <m:sSupPr>
                        <m:ctrlPr>
                          <a:rPr lang="en-US" altLang="zh-CN" sz="2000" b="0" i="1" smtClean="0">
                            <a:latin typeface="Cambria Math" panose="02040503050406030204" pitchFamily="18" charset="0"/>
                            <a:ea typeface="Arial Unicode MS" pitchFamily="50" charset="-127"/>
                            <a:cs typeface="Arial Unicode MS" pitchFamily="50" charset="-127"/>
                          </a:rPr>
                        </m:ctrlPr>
                      </m:sSupPr>
                      <m:e>
                        <m:r>
                          <a:rPr lang="en-US" altLang="zh-CN" sz="2000" b="0" i="1" smtClean="0">
                            <a:latin typeface="Cambria Math" panose="02040503050406030204" pitchFamily="18" charset="0"/>
                            <a:ea typeface="Arial Unicode MS" pitchFamily="50" charset="-127"/>
                            <a:cs typeface="Arial Unicode MS" pitchFamily="50" charset="-127"/>
                          </a:rPr>
                          <m:t>𝑛</m:t>
                        </m:r>
                      </m:e>
                      <m:sup>
                        <m:r>
                          <a:rPr lang="en-US" altLang="zh-CN" sz="2000" b="0" i="1" smtClean="0">
                            <a:latin typeface="Cambria Math" panose="02040503050406030204" pitchFamily="18" charset="0"/>
                            <a:ea typeface="Arial Unicode MS" pitchFamily="50" charset="-127"/>
                            <a:cs typeface="Arial Unicode MS" pitchFamily="50" charset="-127"/>
                          </a:rPr>
                          <m:t>2</m:t>
                        </m:r>
                      </m:sup>
                    </m:sSup>
                    <m:r>
                      <a:rPr lang="en-US" altLang="zh-CN" sz="2000" b="0" i="1" smtClean="0">
                        <a:latin typeface="Cambria Math" panose="02040503050406030204" pitchFamily="18" charset="0"/>
                        <a:ea typeface="Arial Unicode MS" pitchFamily="50" charset="-127"/>
                        <a:cs typeface="Arial Unicode MS" pitchFamily="50" charset="-127"/>
                      </a:rPr>
                      <m:t>)</m:t>
                    </m:r>
                  </m:oMath>
                </a14:m>
                <a:endParaRPr kumimoji="0" lang="zh-CN" altLang="en-US" sz="20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4" name="矩形 43">
                <a:extLst>
                  <a:ext uri="{FF2B5EF4-FFF2-40B4-BE49-F238E27FC236}">
                    <a16:creationId xmlns:a16="http://schemas.microsoft.com/office/drawing/2014/main" id="{98BACD6C-5E65-4D53-94E9-515693EC45C1}"/>
                  </a:ext>
                </a:extLst>
              </p:cNvPr>
              <p:cNvSpPr>
                <a:spLocks noRot="1" noChangeAspect="1" noMove="1" noResize="1" noEditPoints="1" noAdjustHandles="1" noChangeArrowheads="1" noChangeShapeType="1" noTextEdit="1"/>
              </p:cNvSpPr>
              <p:nvPr/>
            </p:nvSpPr>
            <p:spPr bwMode="auto">
              <a:xfrm>
                <a:off x="734050" y="1281239"/>
                <a:ext cx="3230125" cy="581547"/>
              </a:xfrm>
              <a:prstGeom prst="rect">
                <a:avLst/>
              </a:prstGeom>
              <a:blipFill>
                <a:blip r:embed="rId10"/>
                <a:stretch>
                  <a:fillRect b="-1010"/>
                </a:stretch>
              </a:blipFill>
              <a:ln w="1905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id="{3146676D-B2A3-459E-8D2A-0D4DDFFC7794}"/>
              </a:ext>
            </a:extLst>
          </p:cNvPr>
          <p:cNvSpPr/>
          <p:nvPr/>
        </p:nvSpPr>
        <p:spPr>
          <a:xfrm>
            <a:off x="569618" y="5889186"/>
            <a:ext cx="3558988" cy="400110"/>
          </a:xfrm>
          <a:prstGeom prst="rect">
            <a:avLst/>
          </a:prstGeom>
        </p:spPr>
        <p:txBody>
          <a:bodyPr wrap="none">
            <a:spAutoFit/>
          </a:bodyPr>
          <a:lstStyle/>
          <a:p>
            <a:pPr algn="ctr"/>
            <a:r>
              <a:rPr lang="en-US" altLang="zh-CN" sz="2000" dirty="0"/>
              <a:t>Partition-based Framework </a:t>
            </a:r>
            <a:endParaRPr lang="zh-CN" altLang="en-US" sz="2000" dirty="0"/>
          </a:p>
        </p:txBody>
      </p:sp>
      <p:sp>
        <p:nvSpPr>
          <p:cNvPr id="53" name="矩形 52">
            <a:extLst>
              <a:ext uri="{FF2B5EF4-FFF2-40B4-BE49-F238E27FC236}">
                <a16:creationId xmlns:a16="http://schemas.microsoft.com/office/drawing/2014/main" id="{452A9AAB-11A5-426A-A98D-B6D82D500AFF}"/>
              </a:ext>
            </a:extLst>
          </p:cNvPr>
          <p:cNvSpPr/>
          <p:nvPr/>
        </p:nvSpPr>
        <p:spPr>
          <a:xfrm>
            <a:off x="5020593" y="5889186"/>
            <a:ext cx="3790140" cy="400110"/>
          </a:xfrm>
          <a:prstGeom prst="rect">
            <a:avLst/>
          </a:prstGeom>
        </p:spPr>
        <p:txBody>
          <a:bodyPr wrap="none">
            <a:spAutoFit/>
          </a:bodyPr>
          <a:lstStyle/>
          <a:p>
            <a:pPr algn="ctr"/>
            <a:r>
              <a:rPr lang="en-US" altLang="zh-CN" sz="2000" dirty="0"/>
              <a:t>Segment-based DP Algorithm</a:t>
            </a:r>
            <a:endParaRPr lang="zh-CN" altLang="en-US" sz="2000" dirty="0"/>
          </a:p>
        </p:txBody>
      </p:sp>
      <p:sp>
        <p:nvSpPr>
          <p:cNvPr id="55" name="箭头: 右 54">
            <a:extLst>
              <a:ext uri="{FF2B5EF4-FFF2-40B4-BE49-F238E27FC236}">
                <a16:creationId xmlns:a16="http://schemas.microsoft.com/office/drawing/2014/main" id="{4C9DD38A-9FE2-4072-A60D-CBE1DDFE21CD}"/>
              </a:ext>
            </a:extLst>
          </p:cNvPr>
          <p:cNvSpPr/>
          <p:nvPr/>
        </p:nvSpPr>
        <p:spPr bwMode="auto">
          <a:xfrm>
            <a:off x="4456496" y="3429000"/>
            <a:ext cx="360042" cy="432048"/>
          </a:xfrm>
          <a:prstGeom prst="rightArrow">
            <a:avLst/>
          </a:prstGeom>
          <a:solidFill>
            <a:srgbClr val="FFC000"/>
          </a:solidFill>
          <a:ln>
            <a:solidFill>
              <a:srgbClr val="FFC00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7" name="矩形 26">
            <a:extLst>
              <a:ext uri="{FF2B5EF4-FFF2-40B4-BE49-F238E27FC236}">
                <a16:creationId xmlns:a16="http://schemas.microsoft.com/office/drawing/2014/main" id="{FB8D5B82-DD11-4A73-AF1B-50F27BE86E3C}"/>
              </a:ext>
            </a:extLst>
          </p:cNvPr>
          <p:cNvSpPr/>
          <p:nvPr/>
        </p:nvSpPr>
        <p:spPr>
          <a:xfrm>
            <a:off x="6591696" y="4429339"/>
            <a:ext cx="647934" cy="523220"/>
          </a:xfrm>
          <a:prstGeom prst="rect">
            <a:avLst/>
          </a:prstGeom>
        </p:spPr>
        <p:txBody>
          <a:bodyPr wrap="square">
            <a:spAutoFit/>
          </a:bodyPr>
          <a:lstStyle/>
          <a:p>
            <a:pPr algn="ctr"/>
            <a:r>
              <a:rPr lang="zh-CN" altLang="en-US" sz="2800" dirty="0">
                <a:solidFill>
                  <a:srgbClr val="FFC000"/>
                </a:solidFill>
              </a:rPr>
              <a:t>＋</a:t>
            </a:r>
          </a:p>
        </p:txBody>
      </p:sp>
      <p:sp>
        <p:nvSpPr>
          <p:cNvPr id="28" name="矩形 27">
            <a:extLst>
              <a:ext uri="{FF2B5EF4-FFF2-40B4-BE49-F238E27FC236}">
                <a16:creationId xmlns:a16="http://schemas.microsoft.com/office/drawing/2014/main" id="{F21ADB86-CA38-42ED-A7E6-DEE6F812D71A}"/>
              </a:ext>
            </a:extLst>
          </p:cNvPr>
          <p:cNvSpPr/>
          <p:nvPr/>
        </p:nvSpPr>
        <p:spPr>
          <a:xfrm>
            <a:off x="6591696" y="3023140"/>
            <a:ext cx="647934" cy="646331"/>
          </a:xfrm>
          <a:prstGeom prst="rect">
            <a:avLst/>
          </a:prstGeom>
        </p:spPr>
        <p:txBody>
          <a:bodyPr wrap="none">
            <a:spAutoFit/>
          </a:bodyPr>
          <a:lstStyle/>
          <a:p>
            <a:pPr algn="ctr"/>
            <a:r>
              <a:rPr lang="en-US" altLang="zh-CN" sz="3600" dirty="0">
                <a:solidFill>
                  <a:srgbClr val="FFC000"/>
                </a:solidFill>
              </a:rPr>
              <a:t>×</a:t>
            </a:r>
            <a:endParaRPr lang="zh-CN" altLang="en-US" sz="3600" dirty="0">
              <a:solidFill>
                <a:srgbClr val="FFC000"/>
              </a:solidFill>
            </a:endParaRPr>
          </a:p>
        </p:txBody>
      </p:sp>
      <p:sp>
        <p:nvSpPr>
          <p:cNvPr id="29" name="矩形 28">
            <a:extLst>
              <a:ext uri="{FF2B5EF4-FFF2-40B4-BE49-F238E27FC236}">
                <a16:creationId xmlns:a16="http://schemas.microsoft.com/office/drawing/2014/main" id="{89C70B67-8870-4F30-8C2D-DB18B723EB8C}"/>
              </a:ext>
            </a:extLst>
          </p:cNvPr>
          <p:cNvSpPr/>
          <p:nvPr/>
        </p:nvSpPr>
        <p:spPr>
          <a:xfrm>
            <a:off x="1939038" y="4435568"/>
            <a:ext cx="820148" cy="523220"/>
          </a:xfrm>
          <a:prstGeom prst="rect">
            <a:avLst/>
          </a:prstGeom>
        </p:spPr>
        <p:txBody>
          <a:bodyPr wrap="square" anchor="ctr" anchorCtr="0">
            <a:spAutoFit/>
          </a:bodyPr>
          <a:lstStyle/>
          <a:p>
            <a:pPr algn="ctr"/>
            <a:r>
              <a:rPr lang="zh-CN" altLang="en-US" sz="2800" dirty="0">
                <a:solidFill>
                  <a:srgbClr val="00B0F0"/>
                </a:solidFill>
              </a:rPr>
              <a:t>＋</a:t>
            </a:r>
          </a:p>
        </p:txBody>
      </p:sp>
      <p:sp>
        <p:nvSpPr>
          <p:cNvPr id="30" name="矩形 29">
            <a:extLst>
              <a:ext uri="{FF2B5EF4-FFF2-40B4-BE49-F238E27FC236}">
                <a16:creationId xmlns:a16="http://schemas.microsoft.com/office/drawing/2014/main" id="{A427D5B6-4EF2-47A7-878B-0F756B44540F}"/>
              </a:ext>
            </a:extLst>
          </p:cNvPr>
          <p:cNvSpPr/>
          <p:nvPr/>
        </p:nvSpPr>
        <p:spPr>
          <a:xfrm>
            <a:off x="2025145" y="3041827"/>
            <a:ext cx="647934"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35" name="矩形 34">
            <a:extLst>
              <a:ext uri="{FF2B5EF4-FFF2-40B4-BE49-F238E27FC236}">
                <a16:creationId xmlns:a16="http://schemas.microsoft.com/office/drawing/2014/main" id="{A18F8FDB-2903-4862-A064-9CD10778E528}"/>
              </a:ext>
            </a:extLst>
          </p:cNvPr>
          <p:cNvSpPr/>
          <p:nvPr/>
        </p:nvSpPr>
        <p:spPr>
          <a:xfrm rot="16200000">
            <a:off x="2122127" y="1744266"/>
            <a:ext cx="453970" cy="646331"/>
          </a:xfrm>
          <a:prstGeom prst="rect">
            <a:avLst/>
          </a:prstGeom>
        </p:spPr>
        <p:txBody>
          <a:bodyPr wrap="none" anchor="ctr" anchorCtr="0">
            <a:spAutoFit/>
          </a:bodyPr>
          <a:lstStyle/>
          <a:p>
            <a:pPr algn="ctr"/>
            <a:r>
              <a:rPr lang="en-US" altLang="zh-CN" sz="3600" dirty="0">
                <a:solidFill>
                  <a:srgbClr val="00B0F0"/>
                </a:solidFill>
              </a:rPr>
              <a:t>=</a:t>
            </a:r>
            <a:endParaRPr lang="zh-CN" altLang="en-US" sz="3600" dirty="0">
              <a:solidFill>
                <a:srgbClr val="00B0F0"/>
              </a:solidFill>
            </a:endParaRPr>
          </a:p>
        </p:txBody>
      </p:sp>
      <p:sp>
        <p:nvSpPr>
          <p:cNvPr id="36" name="矩形 35">
            <a:extLst>
              <a:ext uri="{FF2B5EF4-FFF2-40B4-BE49-F238E27FC236}">
                <a16:creationId xmlns:a16="http://schemas.microsoft.com/office/drawing/2014/main" id="{FB3F6F0F-C1FF-41AA-9C4F-0F12EA9AFC72}"/>
              </a:ext>
            </a:extLst>
          </p:cNvPr>
          <p:cNvSpPr/>
          <p:nvPr/>
        </p:nvSpPr>
        <p:spPr>
          <a:xfrm rot="16200000">
            <a:off x="6688678" y="1719983"/>
            <a:ext cx="453970" cy="646331"/>
          </a:xfrm>
          <a:prstGeom prst="rect">
            <a:avLst/>
          </a:prstGeom>
        </p:spPr>
        <p:txBody>
          <a:bodyPr wrap="none">
            <a:spAutoFit/>
          </a:bodyPr>
          <a:lstStyle/>
          <a:p>
            <a:pPr algn="ctr"/>
            <a:r>
              <a:rPr lang="en-US" altLang="zh-CN" sz="3600" dirty="0">
                <a:solidFill>
                  <a:srgbClr val="FFC000"/>
                </a:solidFill>
              </a:rPr>
              <a:t>=</a:t>
            </a:r>
            <a:endParaRPr lang="zh-CN" altLang="en-US" sz="3600" dirty="0">
              <a:solidFill>
                <a:srgbClr val="FFC000"/>
              </a:solidFill>
            </a:endParaRPr>
          </a:p>
        </p:txBody>
      </p:sp>
    </p:spTree>
    <p:extLst>
      <p:ext uri="{BB962C8B-B14F-4D97-AF65-F5344CB8AC3E}">
        <p14:creationId xmlns:p14="http://schemas.microsoft.com/office/powerpoint/2010/main" val="2186915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35</a:t>
            </a:fld>
            <a:endParaRPr lang="en-US" altLang="ko-K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83907F1-AAD3-484D-B84B-54630DD11B58}"/>
                  </a:ext>
                </a:extLst>
              </p:cNvPr>
              <p:cNvSpPr/>
              <p:nvPr/>
            </p:nvSpPr>
            <p:spPr bwMode="auto">
              <a:xfrm>
                <a:off x="1547664" y="5096585"/>
                <a:ext cx="1584174" cy="960278"/>
              </a:xfrm>
              <a:prstGeom prst="rect">
                <a:avLst/>
              </a:prstGeom>
              <a:solidFill>
                <a:schemeClr val="bg1">
                  <a:alpha val="0"/>
                </a:schemeClr>
              </a:solid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Arial Unicode MS" pitchFamily="50" charset="-127"/>
                          <a:cs typeface="Arial Unicode MS" pitchFamily="50" charset="-127"/>
                        </a:rPr>
                        <m:t>𝑂</m:t>
                      </m:r>
                      <m:r>
                        <a:rPr lang="en-US" altLang="zh-CN" sz="2400" b="0" i="1">
                          <a:latin typeface="Cambria Math" panose="02040503050406030204" pitchFamily="18" charset="0"/>
                          <a:ea typeface="Arial Unicode MS" pitchFamily="50" charset="-127"/>
                          <a:cs typeface="Arial Unicode MS" pitchFamily="50" charset="-127"/>
                        </a:rPr>
                        <m:t>(</m:t>
                      </m:r>
                      <m:sSup>
                        <m:sSupPr>
                          <m:ctrlPr>
                            <a:rPr lang="en-US" altLang="zh-CN" sz="2400" b="0" i="1">
                              <a:latin typeface="Cambria Math" panose="02040503050406030204" pitchFamily="18" charset="0"/>
                              <a:ea typeface="Arial Unicode MS" pitchFamily="50" charset="-127"/>
                              <a:cs typeface="Arial Unicode MS" pitchFamily="50" charset="-127"/>
                            </a:rPr>
                          </m:ctrlPr>
                        </m:sSupPr>
                        <m:e>
                          <m:r>
                            <a:rPr lang="en-US" altLang="zh-CN" sz="2400" b="0" i="1">
                              <a:latin typeface="Cambria Math" panose="02040503050406030204" pitchFamily="18" charset="0"/>
                              <a:ea typeface="Arial Unicode MS" pitchFamily="50" charset="-127"/>
                              <a:cs typeface="Arial Unicode MS" pitchFamily="50" charset="-127"/>
                            </a:rPr>
                            <m:t>𝑛</m:t>
                          </m:r>
                        </m:e>
                        <m:sup>
                          <m:r>
                            <a:rPr lang="en-US" altLang="zh-CN" sz="2400" b="0" i="1">
                              <a:latin typeface="Cambria Math" panose="02040503050406030204" pitchFamily="18" charset="0"/>
                              <a:ea typeface="Arial Unicode MS" pitchFamily="50" charset="-127"/>
                              <a:cs typeface="Arial Unicode MS" pitchFamily="50" charset="-127"/>
                            </a:rPr>
                            <m:t>2</m:t>
                          </m:r>
                        </m:sup>
                      </m:sSup>
                      <m:r>
                        <a:rPr lang="en-US" altLang="zh-CN" sz="2400" b="0" i="1">
                          <a:latin typeface="Cambria Math" panose="02040503050406030204" pitchFamily="18" charset="0"/>
                          <a:ea typeface="Arial Unicode MS" pitchFamily="50" charset="-127"/>
                          <a:cs typeface="Arial Unicode MS" pitchFamily="50" charset="-127"/>
                        </a:rPr>
                        <m:t>)</m:t>
                      </m:r>
                    </m:oMath>
                  </m:oMathPara>
                </a14:m>
                <a:endParaRPr lang="zh-CN" altLang="en-US" sz="2400" b="0" dirty="0">
                  <a:latin typeface="Arial" charset="0"/>
                  <a:ea typeface="Arial Unicode MS" pitchFamily="50" charset="-127"/>
                  <a:cs typeface="Arial Unicode MS" pitchFamily="50" charset="-127"/>
                </a:endParaRPr>
              </a:p>
            </p:txBody>
          </p:sp>
        </mc:Choice>
        <mc:Fallback xmlns="">
          <p:sp>
            <p:nvSpPr>
              <p:cNvPr id="10" name="矩形 9">
                <a:extLst>
                  <a:ext uri="{FF2B5EF4-FFF2-40B4-BE49-F238E27FC236}">
                    <a16:creationId xmlns:a16="http://schemas.microsoft.com/office/drawing/2014/main" id="{B83907F1-AAD3-484D-B84B-54630DD11B58}"/>
                  </a:ext>
                </a:extLst>
              </p:cNvPr>
              <p:cNvSpPr>
                <a:spLocks noRot="1" noChangeAspect="1" noMove="1" noResize="1" noEditPoints="1" noAdjustHandles="1" noChangeArrowheads="1" noChangeShapeType="1" noTextEdit="1"/>
              </p:cNvSpPr>
              <p:nvPr/>
            </p:nvSpPr>
            <p:spPr bwMode="auto">
              <a:xfrm>
                <a:off x="1547664" y="5096585"/>
                <a:ext cx="1584174" cy="960278"/>
              </a:xfrm>
              <a:prstGeom prst="rect">
                <a:avLst/>
              </a:prstGeom>
              <a:blipFill>
                <a:blip r:embed="rId3"/>
                <a:stretch>
                  <a:fillRect/>
                </a:stretch>
              </a:blipFill>
              <a:ln w="3810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198C2473-22F9-48D0-A3A9-E5D2C90CE3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5696" y="1286503"/>
            <a:ext cx="5671045" cy="1586636"/>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573A63B1-6C24-42A1-B6EE-7B736221C3C3}"/>
                  </a:ext>
                </a:extLst>
              </p:cNvPr>
              <p:cNvSpPr/>
              <p:nvPr/>
            </p:nvSpPr>
            <p:spPr bwMode="auto">
              <a:xfrm>
                <a:off x="395549" y="3504723"/>
                <a:ext cx="3816409" cy="960278"/>
              </a:xfrm>
              <a:prstGeom prst="rect">
                <a:avLst/>
              </a:prstGeom>
              <a:solidFill>
                <a:schemeClr val="bg1">
                  <a:alpha val="0"/>
                </a:schemeClr>
              </a:solid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0" dirty="0">
                    <a:ea typeface="Arial Unicode MS" pitchFamily="50" charset="-127"/>
                    <a:cs typeface="Arial Unicode MS" pitchFamily="50" charset="-127"/>
                  </a:rPr>
                  <a:t>E</a:t>
                </a:r>
                <a:r>
                  <a:rPr kumimoji="0" lang="en-US" altLang="zh-CN" sz="24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a:t>
                </a:r>
                <a14:m>
                  <m:oMath xmlns:m="http://schemas.openxmlformats.org/officeDocument/2006/math">
                    <m:r>
                      <a:rPr kumimoji="0" lang="en-US" altLang="zh-CN" sz="2400" b="0" i="1" u="none" strike="noStrike" cap="none" normalizeH="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𝑖</m:t>
                    </m:r>
                  </m:oMath>
                </a14:m>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and </a:t>
                </a:r>
                <a14:m>
                  <m:oMath xmlns:m="http://schemas.openxmlformats.org/officeDocument/2006/math">
                    <m:r>
                      <a:rPr kumimoji="0" lang="en-US" altLang="zh-CN" sz="2400" b="0" i="1" u="none" strike="noStrike" cap="none" normalizeH="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oMath>
                </a14:m>
                <a:endParaRPr kumimoji="0" lang="zh-CN" altLang="en-US" sz="2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4" name="矩形 13">
                <a:extLst>
                  <a:ext uri="{FF2B5EF4-FFF2-40B4-BE49-F238E27FC236}">
                    <a16:creationId xmlns:a16="http://schemas.microsoft.com/office/drawing/2014/main" id="{573A63B1-6C24-42A1-B6EE-7B736221C3C3}"/>
                  </a:ext>
                </a:extLst>
              </p:cNvPr>
              <p:cNvSpPr>
                <a:spLocks noRot="1" noChangeAspect="1" noMove="1" noResize="1" noEditPoints="1" noAdjustHandles="1" noChangeArrowheads="1" noChangeShapeType="1" noTextEdit="1"/>
              </p:cNvSpPr>
              <p:nvPr/>
            </p:nvSpPr>
            <p:spPr bwMode="auto">
              <a:xfrm>
                <a:off x="395549" y="3504723"/>
                <a:ext cx="3816409" cy="960278"/>
              </a:xfrm>
              <a:prstGeom prst="rect">
                <a:avLst/>
              </a:prstGeom>
              <a:blipFill>
                <a:blip r:embed="rId5"/>
                <a:stretch>
                  <a:fillRect/>
                </a:stretch>
              </a:blipFill>
              <a:ln w="3810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3A1690A-13B6-4B27-9378-3B620796FECB}"/>
              </a:ext>
            </a:extLst>
          </p:cNvPr>
          <p:cNvSpPr/>
          <p:nvPr/>
        </p:nvSpPr>
        <p:spPr bwMode="auto">
          <a:xfrm>
            <a:off x="3827779" y="1996440"/>
            <a:ext cx="424181" cy="1270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 name="矩形 7">
            <a:extLst>
              <a:ext uri="{FF2B5EF4-FFF2-40B4-BE49-F238E27FC236}">
                <a16:creationId xmlns:a16="http://schemas.microsoft.com/office/drawing/2014/main" id="{797D6282-BFD7-4E79-A75A-89D9A4C93A13}"/>
              </a:ext>
            </a:extLst>
          </p:cNvPr>
          <p:cNvSpPr/>
          <p:nvPr/>
        </p:nvSpPr>
        <p:spPr bwMode="auto">
          <a:xfrm>
            <a:off x="5774055" y="2049780"/>
            <a:ext cx="484505" cy="889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矩形 8">
            <a:extLst>
              <a:ext uri="{FF2B5EF4-FFF2-40B4-BE49-F238E27FC236}">
                <a16:creationId xmlns:a16="http://schemas.microsoft.com/office/drawing/2014/main" id="{AB854FE2-683B-4FD3-B9D5-9A7ABA113222}"/>
              </a:ext>
            </a:extLst>
          </p:cNvPr>
          <p:cNvSpPr/>
          <p:nvPr/>
        </p:nvSpPr>
        <p:spPr>
          <a:xfrm>
            <a:off x="630936" y="6288337"/>
            <a:ext cx="3558988" cy="400110"/>
          </a:xfrm>
          <a:prstGeom prst="rect">
            <a:avLst/>
          </a:prstGeom>
        </p:spPr>
        <p:txBody>
          <a:bodyPr wrap="none">
            <a:spAutoFit/>
          </a:bodyPr>
          <a:lstStyle/>
          <a:p>
            <a:pPr algn="ctr"/>
            <a:r>
              <a:rPr lang="en-US" altLang="zh-CN" sz="2000" dirty="0"/>
              <a:t>Partition-based Framework </a:t>
            </a:r>
            <a:endParaRPr lang="zh-CN" altLang="en-US" sz="2000" dirty="0"/>
          </a:p>
        </p:txBody>
      </p:sp>
    </p:spTree>
    <p:extLst>
      <p:ext uri="{BB962C8B-B14F-4D97-AF65-F5344CB8AC3E}">
        <p14:creationId xmlns:p14="http://schemas.microsoft.com/office/powerpoint/2010/main" val="3172787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36</a:t>
            </a:fld>
            <a:endParaRPr lang="en-US" altLang="ko-K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B008989-3C8F-4027-93EC-2683326F46CE}"/>
                  </a:ext>
                </a:extLst>
              </p:cNvPr>
              <p:cNvSpPr/>
              <p:nvPr/>
            </p:nvSpPr>
            <p:spPr bwMode="auto">
              <a:xfrm>
                <a:off x="6110363" y="5096584"/>
                <a:ext cx="1584174" cy="960279"/>
              </a:xfrm>
              <a:prstGeom prst="rect">
                <a:avLst/>
              </a:prstGeom>
              <a:solidFill>
                <a:schemeClr val="bg1">
                  <a:alpha val="0"/>
                </a:schemeClr>
              </a:solid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Arial Unicode MS" pitchFamily="50" charset="-127"/>
                          <a:cs typeface="Arial Unicode MS" pitchFamily="50" charset="-127"/>
                        </a:rPr>
                        <m:t>𝑂</m:t>
                      </m:r>
                      <m:r>
                        <a:rPr lang="en-US" altLang="zh-CN" sz="2400" b="0" i="1">
                          <a:latin typeface="Cambria Math" panose="02040503050406030204" pitchFamily="18" charset="0"/>
                          <a:ea typeface="Arial Unicode MS" pitchFamily="50" charset="-127"/>
                          <a:cs typeface="Arial Unicode MS" pitchFamily="50" charset="-127"/>
                        </a:rPr>
                        <m:t>(</m:t>
                      </m:r>
                      <m:r>
                        <a:rPr lang="en-US" altLang="zh-CN" sz="2400" b="0" i="1">
                          <a:latin typeface="Cambria Math" panose="02040503050406030204" pitchFamily="18" charset="0"/>
                          <a:ea typeface="Arial Unicode MS" pitchFamily="50" charset="-127"/>
                          <a:cs typeface="Arial Unicode MS" pitchFamily="50" charset="-127"/>
                        </a:rPr>
                        <m:t>𝑛</m:t>
                      </m:r>
                      <m:r>
                        <a:rPr lang="en-US" altLang="zh-CN" sz="2400" b="0" i="1">
                          <a:latin typeface="Cambria Math" panose="02040503050406030204" pitchFamily="18" charset="0"/>
                          <a:ea typeface="Arial Unicode MS" pitchFamily="50" charset="-127"/>
                          <a:cs typeface="Arial Unicode MS" pitchFamily="50" charset="-127"/>
                        </a:rPr>
                        <m:t>)</m:t>
                      </m:r>
                    </m:oMath>
                  </m:oMathPara>
                </a14:m>
                <a:endParaRPr lang="zh-CN" altLang="en-US" sz="2400" b="0" dirty="0">
                  <a:latin typeface="Arial" charset="0"/>
                  <a:ea typeface="Arial Unicode MS" pitchFamily="50" charset="-127"/>
                  <a:cs typeface="Arial Unicode MS" pitchFamily="50" charset="-127"/>
                </a:endParaRPr>
              </a:p>
            </p:txBody>
          </p:sp>
        </mc:Choice>
        <mc:Fallback xmlns="">
          <p:sp>
            <p:nvSpPr>
              <p:cNvPr id="12" name="矩形 11">
                <a:extLst>
                  <a:ext uri="{FF2B5EF4-FFF2-40B4-BE49-F238E27FC236}">
                    <a16:creationId xmlns:a16="http://schemas.microsoft.com/office/drawing/2014/main" id="{0B008989-3C8F-4027-93EC-2683326F46CE}"/>
                  </a:ext>
                </a:extLst>
              </p:cNvPr>
              <p:cNvSpPr>
                <a:spLocks noRot="1" noChangeAspect="1" noMove="1" noResize="1" noEditPoints="1" noAdjustHandles="1" noChangeArrowheads="1" noChangeShapeType="1" noTextEdit="1"/>
              </p:cNvSpPr>
              <p:nvPr/>
            </p:nvSpPr>
            <p:spPr bwMode="auto">
              <a:xfrm>
                <a:off x="6110363" y="5096584"/>
                <a:ext cx="1584174" cy="960279"/>
              </a:xfrm>
              <a:prstGeom prst="rect">
                <a:avLst/>
              </a:prstGeom>
              <a:blipFill>
                <a:blip r:embed="rId3"/>
                <a:stretch>
                  <a:fillRect/>
                </a:stretch>
              </a:blipFill>
              <a:ln w="3810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198C2473-22F9-48D0-A3A9-E5D2C90CE3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5696" y="1286503"/>
            <a:ext cx="5671045" cy="1586636"/>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573A63B1-6C24-42A1-B6EE-7B736221C3C3}"/>
                  </a:ext>
                </a:extLst>
              </p:cNvPr>
              <p:cNvSpPr/>
              <p:nvPr/>
            </p:nvSpPr>
            <p:spPr bwMode="auto">
              <a:xfrm>
                <a:off x="395549" y="3504723"/>
                <a:ext cx="3816409" cy="960278"/>
              </a:xfrm>
              <a:prstGeom prst="rect">
                <a:avLst/>
              </a:prstGeom>
              <a:solidFill>
                <a:schemeClr val="bg1">
                  <a:alpha val="0"/>
                </a:schemeClr>
              </a:solid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0" dirty="0">
                    <a:ea typeface="Arial Unicode MS" pitchFamily="50" charset="-127"/>
                    <a:cs typeface="Arial Unicode MS" pitchFamily="50" charset="-127"/>
                  </a:rPr>
                  <a:t>E</a:t>
                </a:r>
                <a:r>
                  <a:rPr kumimoji="0" lang="en-US" altLang="zh-CN" sz="24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a:t>
                </a:r>
                <a14:m>
                  <m:oMath xmlns:m="http://schemas.openxmlformats.org/officeDocument/2006/math">
                    <m:r>
                      <a:rPr kumimoji="0" lang="en-US" altLang="zh-CN" sz="2400" b="0" i="1" u="none" strike="noStrike" cap="none" normalizeH="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𝑖</m:t>
                    </m:r>
                  </m:oMath>
                </a14:m>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and </a:t>
                </a:r>
                <a14:m>
                  <m:oMath xmlns:m="http://schemas.openxmlformats.org/officeDocument/2006/math">
                    <m:r>
                      <a:rPr kumimoji="0" lang="en-US" altLang="zh-CN" sz="2400" b="0" i="1" u="none" strike="noStrike" cap="none" normalizeH="0" dirty="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oMath>
                </a14:m>
                <a:endParaRPr kumimoji="0" lang="zh-CN" altLang="en-US" sz="2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4" name="矩形 13">
                <a:extLst>
                  <a:ext uri="{FF2B5EF4-FFF2-40B4-BE49-F238E27FC236}">
                    <a16:creationId xmlns:a16="http://schemas.microsoft.com/office/drawing/2014/main" id="{573A63B1-6C24-42A1-B6EE-7B736221C3C3}"/>
                  </a:ext>
                </a:extLst>
              </p:cNvPr>
              <p:cNvSpPr>
                <a:spLocks noRot="1" noChangeAspect="1" noMove="1" noResize="1" noEditPoints="1" noAdjustHandles="1" noChangeArrowheads="1" noChangeShapeType="1" noTextEdit="1"/>
              </p:cNvSpPr>
              <p:nvPr/>
            </p:nvSpPr>
            <p:spPr bwMode="auto">
              <a:xfrm>
                <a:off x="395549" y="3504723"/>
                <a:ext cx="3816409" cy="960278"/>
              </a:xfrm>
              <a:prstGeom prst="rect">
                <a:avLst/>
              </a:prstGeom>
              <a:blipFill>
                <a:blip r:embed="rId6"/>
                <a:stretch>
                  <a:fillRect/>
                </a:stretch>
              </a:blipFill>
              <a:ln w="3810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D0D75DD-F1D4-4195-81EE-9F74DB96281F}"/>
                  </a:ext>
                </a:extLst>
              </p:cNvPr>
              <p:cNvSpPr/>
              <p:nvPr/>
            </p:nvSpPr>
            <p:spPr bwMode="auto">
              <a:xfrm>
                <a:off x="4932048" y="3504723"/>
                <a:ext cx="3816409" cy="960279"/>
              </a:xfrm>
              <a:prstGeom prst="rect">
                <a:avLst/>
              </a:prstGeom>
              <a:solidFill>
                <a:schemeClr val="bg1">
                  <a:alpha val="0"/>
                </a:schemeClr>
              </a:solid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0" dirty="0">
                    <a:ea typeface="Arial Unicode MS" pitchFamily="50" charset="-127"/>
                    <a:cs typeface="Arial Unicode MS" pitchFamily="50" charset="-127"/>
                  </a:rPr>
                  <a:t>E</a:t>
                </a:r>
                <a:r>
                  <a:rPr kumimoji="0" lang="en-US" altLang="zh-CN" sz="2400" b="0" u="none" strike="noStrike" cap="none" normalizeH="0" baseline="0" dirty="0">
                    <a:ln>
                      <a:noFill/>
                    </a:ln>
                    <a:solidFill>
                      <a:schemeClr val="tx1"/>
                    </a:solidFill>
                    <a:effectLst/>
                    <a:ea typeface="Arial Unicode MS" pitchFamily="50" charset="-127"/>
                    <a:cs typeface="Arial Unicode MS" pitchFamily="50" charset="-127"/>
                  </a:rPr>
                  <a:t>numerate</a:t>
                </a:r>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a:t>
                </a:r>
                <a14:m>
                  <m:oMath xmlns:m="http://schemas.openxmlformats.org/officeDocument/2006/math">
                    <m:r>
                      <a:rPr kumimoji="0" lang="en-US" altLang="zh-CN" sz="24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𝑖</m:t>
                    </m:r>
                  </m:oMath>
                </a14:m>
                <a:r>
                  <a:rPr kumimoji="0" lang="en-US" altLang="zh-CN" sz="2400" b="0" i="0" u="none" strike="noStrike" cap="none" normalizeH="0" baseline="0" dirty="0">
                    <a:ln>
                      <a:noFill/>
                    </a:ln>
                    <a:solidFill>
                      <a:schemeClr val="tx1"/>
                    </a:solidFill>
                    <a:effectLst/>
                    <a:latin typeface="Arial" charset="0"/>
                    <a:ea typeface="Arial Unicode MS" pitchFamily="50" charset="-127"/>
                    <a:cs typeface="Arial Unicode MS" pitchFamily="50" charset="-127"/>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charset="0"/>
                    <a:ea typeface="Arial Unicode MS" pitchFamily="50" charset="-127"/>
                    <a:cs typeface="Arial Unicode MS" pitchFamily="50" charset="-127"/>
                  </a:rPr>
                  <a:t>find optimal</a:t>
                </a:r>
                <a:r>
                  <a:rPr kumimoji="0" lang="en-US" altLang="zh-CN" sz="2400" b="0" i="0" u="none" strike="noStrike" cap="none" normalizeH="0" dirty="0">
                    <a:ln>
                      <a:noFill/>
                    </a:ln>
                    <a:solidFill>
                      <a:schemeClr val="tx1"/>
                    </a:solidFill>
                    <a:effectLst/>
                    <a:latin typeface="Arial" charset="0"/>
                    <a:ea typeface="Arial Unicode MS" pitchFamily="50" charset="-127"/>
                    <a:cs typeface="Arial Unicode MS" pitchFamily="50" charset="-127"/>
                  </a:rPr>
                  <a:t> </a:t>
                </a:r>
                <a14:m>
                  <m:oMath xmlns:m="http://schemas.openxmlformats.org/officeDocument/2006/math">
                    <m:sSup>
                      <m:sSupPr>
                        <m:ctrlPr>
                          <a:rPr kumimoji="0" lang="en-US" altLang="zh-CN" sz="24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24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e>
                      <m:sup>
                        <m:r>
                          <a:rPr kumimoji="0" lang="en-US" altLang="zh-CN" sz="24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a14:m>
                <a:endParaRPr kumimoji="0" lang="zh-CN" altLang="en-US" sz="2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6" name="矩形 15">
                <a:extLst>
                  <a:ext uri="{FF2B5EF4-FFF2-40B4-BE49-F238E27FC236}">
                    <a16:creationId xmlns:a16="http://schemas.microsoft.com/office/drawing/2014/main" id="{7D0D75DD-F1D4-4195-81EE-9F74DB96281F}"/>
                  </a:ext>
                </a:extLst>
              </p:cNvPr>
              <p:cNvSpPr>
                <a:spLocks noRot="1" noChangeAspect="1" noMove="1" noResize="1" noEditPoints="1" noAdjustHandles="1" noChangeArrowheads="1" noChangeShapeType="1" noTextEdit="1"/>
              </p:cNvSpPr>
              <p:nvPr/>
            </p:nvSpPr>
            <p:spPr bwMode="auto">
              <a:xfrm>
                <a:off x="4932048" y="3504723"/>
                <a:ext cx="3816409" cy="960279"/>
              </a:xfrm>
              <a:prstGeom prst="rect">
                <a:avLst/>
              </a:prstGeom>
              <a:blipFill>
                <a:blip r:embed="rId7"/>
                <a:stretch>
                  <a:fillRect b="-6135"/>
                </a:stretch>
              </a:blipFill>
              <a:ln w="38100" cap="flat" cmpd="sng" algn="ctr">
                <a:solidFill>
                  <a:srgbClr val="FFC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27ED1A3-77B5-4656-8387-EF2B5BBC3444}"/>
                  </a:ext>
                </a:extLst>
              </p:cNvPr>
              <p:cNvSpPr/>
              <p:nvPr/>
            </p:nvSpPr>
            <p:spPr bwMode="auto">
              <a:xfrm>
                <a:off x="1547664" y="5096585"/>
                <a:ext cx="1584174" cy="960278"/>
              </a:xfrm>
              <a:prstGeom prst="rect">
                <a:avLst/>
              </a:prstGeom>
              <a:solidFill>
                <a:schemeClr val="bg1">
                  <a:alpha val="0"/>
                </a:schemeClr>
              </a:solid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Arial Unicode MS" pitchFamily="50" charset="-127"/>
                          <a:cs typeface="Arial Unicode MS" pitchFamily="50" charset="-127"/>
                        </a:rPr>
                        <m:t>𝑂</m:t>
                      </m:r>
                      <m:r>
                        <a:rPr lang="en-US" altLang="zh-CN" sz="2400" b="0" i="1">
                          <a:latin typeface="Cambria Math" panose="02040503050406030204" pitchFamily="18" charset="0"/>
                          <a:ea typeface="Arial Unicode MS" pitchFamily="50" charset="-127"/>
                          <a:cs typeface="Arial Unicode MS" pitchFamily="50" charset="-127"/>
                        </a:rPr>
                        <m:t>(</m:t>
                      </m:r>
                      <m:sSup>
                        <m:sSupPr>
                          <m:ctrlPr>
                            <a:rPr lang="en-US" altLang="zh-CN" sz="2400" b="0" i="1">
                              <a:latin typeface="Cambria Math" panose="02040503050406030204" pitchFamily="18" charset="0"/>
                              <a:ea typeface="Arial Unicode MS" pitchFamily="50" charset="-127"/>
                              <a:cs typeface="Arial Unicode MS" pitchFamily="50" charset="-127"/>
                            </a:rPr>
                          </m:ctrlPr>
                        </m:sSupPr>
                        <m:e>
                          <m:r>
                            <a:rPr lang="en-US" altLang="zh-CN" sz="2400" b="0" i="1">
                              <a:latin typeface="Cambria Math" panose="02040503050406030204" pitchFamily="18" charset="0"/>
                              <a:ea typeface="Arial Unicode MS" pitchFamily="50" charset="-127"/>
                              <a:cs typeface="Arial Unicode MS" pitchFamily="50" charset="-127"/>
                            </a:rPr>
                            <m:t>𝑛</m:t>
                          </m:r>
                        </m:e>
                        <m:sup>
                          <m:r>
                            <a:rPr lang="en-US" altLang="zh-CN" sz="2400" b="0" i="1">
                              <a:latin typeface="Cambria Math" panose="02040503050406030204" pitchFamily="18" charset="0"/>
                              <a:ea typeface="Arial Unicode MS" pitchFamily="50" charset="-127"/>
                              <a:cs typeface="Arial Unicode MS" pitchFamily="50" charset="-127"/>
                            </a:rPr>
                            <m:t>2</m:t>
                          </m:r>
                        </m:sup>
                      </m:sSup>
                      <m:r>
                        <a:rPr lang="en-US" altLang="zh-CN" sz="2400" b="0" i="1">
                          <a:latin typeface="Cambria Math" panose="02040503050406030204" pitchFamily="18" charset="0"/>
                          <a:ea typeface="Arial Unicode MS" pitchFamily="50" charset="-127"/>
                          <a:cs typeface="Arial Unicode MS" pitchFamily="50" charset="-127"/>
                        </a:rPr>
                        <m:t>)</m:t>
                      </m:r>
                    </m:oMath>
                  </m:oMathPara>
                </a14:m>
                <a:endParaRPr lang="zh-CN" altLang="en-US" sz="2400" b="0" dirty="0">
                  <a:latin typeface="Arial" charset="0"/>
                  <a:ea typeface="Arial Unicode MS" pitchFamily="50" charset="-127"/>
                  <a:cs typeface="Arial Unicode MS" pitchFamily="50" charset="-127"/>
                </a:endParaRPr>
              </a:p>
            </p:txBody>
          </p:sp>
        </mc:Choice>
        <mc:Fallback xmlns="">
          <p:sp>
            <p:nvSpPr>
              <p:cNvPr id="9" name="矩形 8">
                <a:extLst>
                  <a:ext uri="{FF2B5EF4-FFF2-40B4-BE49-F238E27FC236}">
                    <a16:creationId xmlns:a16="http://schemas.microsoft.com/office/drawing/2014/main" id="{927ED1A3-77B5-4656-8387-EF2B5BBC3444}"/>
                  </a:ext>
                </a:extLst>
              </p:cNvPr>
              <p:cNvSpPr>
                <a:spLocks noRot="1" noChangeAspect="1" noMove="1" noResize="1" noEditPoints="1" noAdjustHandles="1" noChangeArrowheads="1" noChangeShapeType="1" noTextEdit="1"/>
              </p:cNvSpPr>
              <p:nvPr/>
            </p:nvSpPr>
            <p:spPr bwMode="auto">
              <a:xfrm>
                <a:off x="1547664" y="5096585"/>
                <a:ext cx="1584174" cy="960278"/>
              </a:xfrm>
              <a:prstGeom prst="rect">
                <a:avLst/>
              </a:prstGeom>
              <a:blipFill>
                <a:blip r:embed="rId8"/>
                <a:stretch>
                  <a:fillRect/>
                </a:stretch>
              </a:blipFill>
              <a:ln w="38100" cap="flat" cmpd="sng" algn="ctr">
                <a:solidFill>
                  <a:srgbClr val="00B0F0"/>
                </a:solidFill>
                <a:prstDash val="solid"/>
                <a:round/>
                <a:headEnd type="none" w="med" len="med"/>
                <a:tailEnd type="none" w="med" len="med"/>
              </a:ln>
              <a:effectLst/>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3BF113E-189B-4DCC-9E31-BA35D84CE444}"/>
              </a:ext>
            </a:extLst>
          </p:cNvPr>
          <p:cNvSpPr/>
          <p:nvPr/>
        </p:nvSpPr>
        <p:spPr bwMode="auto">
          <a:xfrm>
            <a:off x="3827779" y="1996440"/>
            <a:ext cx="424181" cy="1270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矩形 10">
            <a:extLst>
              <a:ext uri="{FF2B5EF4-FFF2-40B4-BE49-F238E27FC236}">
                <a16:creationId xmlns:a16="http://schemas.microsoft.com/office/drawing/2014/main" id="{C7847086-5EF4-4739-B1EB-2B126B9CE038}"/>
              </a:ext>
            </a:extLst>
          </p:cNvPr>
          <p:cNvSpPr/>
          <p:nvPr/>
        </p:nvSpPr>
        <p:spPr bwMode="auto">
          <a:xfrm>
            <a:off x="5774055" y="2049780"/>
            <a:ext cx="484505" cy="889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 name="箭头: 右 2">
            <a:extLst>
              <a:ext uri="{FF2B5EF4-FFF2-40B4-BE49-F238E27FC236}">
                <a16:creationId xmlns:a16="http://schemas.microsoft.com/office/drawing/2014/main" id="{ED42C602-F680-48B3-B2CF-04A405F2865D}"/>
              </a:ext>
            </a:extLst>
          </p:cNvPr>
          <p:cNvSpPr/>
          <p:nvPr/>
        </p:nvSpPr>
        <p:spPr bwMode="auto">
          <a:xfrm>
            <a:off x="3432968" y="5373216"/>
            <a:ext cx="2376264" cy="432048"/>
          </a:xfrm>
          <a:prstGeom prst="rightArrow">
            <a:avLst/>
          </a:prstGeom>
          <a:solidFill>
            <a:srgbClr val="92D050"/>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 name="矩形 4">
            <a:extLst>
              <a:ext uri="{FF2B5EF4-FFF2-40B4-BE49-F238E27FC236}">
                <a16:creationId xmlns:a16="http://schemas.microsoft.com/office/drawing/2014/main" id="{345AB7FA-87FE-4B38-8D4E-1C8615BF8DD1}"/>
              </a:ext>
            </a:extLst>
          </p:cNvPr>
          <p:cNvSpPr/>
          <p:nvPr/>
        </p:nvSpPr>
        <p:spPr>
          <a:xfrm>
            <a:off x="4121605" y="5101211"/>
            <a:ext cx="998991" cy="307777"/>
          </a:xfrm>
          <a:prstGeom prst="rect">
            <a:avLst/>
          </a:prstGeom>
        </p:spPr>
        <p:txBody>
          <a:bodyPr wrap="none">
            <a:spAutoFit/>
          </a:bodyPr>
          <a:lstStyle/>
          <a:p>
            <a:r>
              <a:rPr lang="en-US" altLang="zh-CN" dirty="0"/>
              <a:t>Reducing</a:t>
            </a:r>
            <a:endParaRPr lang="zh-CN" altLang="en-US" dirty="0"/>
          </a:p>
        </p:txBody>
      </p:sp>
      <p:sp>
        <p:nvSpPr>
          <p:cNvPr id="15" name="矩形 14">
            <a:extLst>
              <a:ext uri="{FF2B5EF4-FFF2-40B4-BE49-F238E27FC236}">
                <a16:creationId xmlns:a16="http://schemas.microsoft.com/office/drawing/2014/main" id="{ADF809F1-6910-4611-B74A-6A8967DB7351}"/>
              </a:ext>
            </a:extLst>
          </p:cNvPr>
          <p:cNvSpPr/>
          <p:nvPr/>
        </p:nvSpPr>
        <p:spPr>
          <a:xfrm>
            <a:off x="630936" y="6288337"/>
            <a:ext cx="3558988" cy="400110"/>
          </a:xfrm>
          <a:prstGeom prst="rect">
            <a:avLst/>
          </a:prstGeom>
        </p:spPr>
        <p:txBody>
          <a:bodyPr wrap="none">
            <a:spAutoFit/>
          </a:bodyPr>
          <a:lstStyle/>
          <a:p>
            <a:pPr algn="ctr"/>
            <a:r>
              <a:rPr lang="en-US" altLang="zh-CN" sz="2000" dirty="0"/>
              <a:t>Partition-based Framework </a:t>
            </a:r>
            <a:endParaRPr lang="zh-CN" altLang="en-US" sz="2000" dirty="0"/>
          </a:p>
        </p:txBody>
      </p:sp>
      <p:sp>
        <p:nvSpPr>
          <p:cNvPr id="17" name="矩形 16">
            <a:extLst>
              <a:ext uri="{FF2B5EF4-FFF2-40B4-BE49-F238E27FC236}">
                <a16:creationId xmlns:a16="http://schemas.microsoft.com/office/drawing/2014/main" id="{1ED70916-C0A2-4EA5-9851-AB14A9035EBB}"/>
              </a:ext>
            </a:extLst>
          </p:cNvPr>
          <p:cNvSpPr/>
          <p:nvPr/>
        </p:nvSpPr>
        <p:spPr>
          <a:xfrm>
            <a:off x="5081911" y="6288337"/>
            <a:ext cx="3790140" cy="400110"/>
          </a:xfrm>
          <a:prstGeom prst="rect">
            <a:avLst/>
          </a:prstGeom>
        </p:spPr>
        <p:txBody>
          <a:bodyPr wrap="none">
            <a:spAutoFit/>
          </a:bodyPr>
          <a:lstStyle/>
          <a:p>
            <a:pPr algn="ctr"/>
            <a:r>
              <a:rPr lang="en-US" altLang="zh-CN" sz="2000" dirty="0"/>
              <a:t>Segment-based DP Algorithm</a:t>
            </a:r>
            <a:endParaRPr lang="zh-CN" altLang="en-US" sz="2000" dirty="0"/>
          </a:p>
        </p:txBody>
      </p:sp>
    </p:spTree>
    <p:extLst>
      <p:ext uri="{BB962C8B-B14F-4D97-AF65-F5344CB8AC3E}">
        <p14:creationId xmlns:p14="http://schemas.microsoft.com/office/powerpoint/2010/main" val="433223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CBD813DE-B96E-45AE-B7C9-1FC8FC89726C}"/>
              </a:ext>
            </a:extLst>
          </p:cNvPr>
          <p:cNvSpPr/>
          <p:nvPr/>
        </p:nvSpPr>
        <p:spPr bwMode="auto">
          <a:xfrm>
            <a:off x="5121248" y="3408853"/>
            <a:ext cx="1448495" cy="197159"/>
          </a:xfrm>
          <a:prstGeom prst="rect">
            <a:avLst/>
          </a:prstGeom>
          <a:solidFill>
            <a:schemeClr val="bg1">
              <a:alpha val="0"/>
            </a:schemeClr>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3" name="矩形 42">
            <a:extLst>
              <a:ext uri="{FF2B5EF4-FFF2-40B4-BE49-F238E27FC236}">
                <a16:creationId xmlns:a16="http://schemas.microsoft.com/office/drawing/2014/main" id="{B366C582-D724-4D11-BE43-37B6A3C6936D}"/>
              </a:ext>
            </a:extLst>
          </p:cNvPr>
          <p:cNvSpPr/>
          <p:nvPr/>
        </p:nvSpPr>
        <p:spPr bwMode="auto">
          <a:xfrm>
            <a:off x="5128095" y="3644410"/>
            <a:ext cx="3763686" cy="454858"/>
          </a:xfrm>
          <a:prstGeom prst="rect">
            <a:avLst/>
          </a:prstGeom>
          <a:solidFill>
            <a:schemeClr val="bg1">
              <a:alpha val="0"/>
            </a:schemeClr>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37</a:t>
            </a:fld>
            <a:endParaRPr lang="en-US" altLang="ko-KR"/>
          </a:p>
        </p:txBody>
      </p:sp>
      <mc:AlternateContent xmlns:mc="http://schemas.openxmlformats.org/markup-compatibility/2006" xmlns:a14="http://schemas.microsoft.com/office/drawing/2010/main">
        <mc:Choice Requires="a14">
          <p:sp>
            <p:nvSpPr>
              <p:cNvPr id="5" name="对话气泡: 矩形 4">
                <a:extLst>
                  <a:ext uri="{FF2B5EF4-FFF2-40B4-BE49-F238E27FC236}">
                    <a16:creationId xmlns:a16="http://schemas.microsoft.com/office/drawing/2014/main" id="{9FA5C281-03B4-4DDE-A8B1-531027891F1E}"/>
                  </a:ext>
                </a:extLst>
              </p:cNvPr>
              <p:cNvSpPr/>
              <p:nvPr/>
            </p:nvSpPr>
            <p:spPr bwMode="auto">
              <a:xfrm>
                <a:off x="1176355" y="4238778"/>
                <a:ext cx="1940484" cy="504056"/>
              </a:xfrm>
              <a:prstGeom prst="wedgeRectCallout">
                <a:avLst>
                  <a:gd name="adj1" fmla="val 53325"/>
                  <a:gd name="adj2" fmla="val 88942"/>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r</a:t>
                </a:r>
                <a:r>
                  <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elevant to </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𝑖</m:t>
                    </m:r>
                  </m:oMath>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5" name="对话气泡: 矩形 4">
                <a:extLst>
                  <a:ext uri="{FF2B5EF4-FFF2-40B4-BE49-F238E27FC236}">
                    <a16:creationId xmlns:a16="http://schemas.microsoft.com/office/drawing/2014/main" id="{9FA5C281-03B4-4DDE-A8B1-531027891F1E}"/>
                  </a:ext>
                </a:extLst>
              </p:cNvPr>
              <p:cNvSpPr>
                <a:spLocks noRot="1" noChangeAspect="1" noMove="1" noResize="1" noEditPoints="1" noAdjustHandles="1" noChangeArrowheads="1" noChangeShapeType="1" noTextEdit="1"/>
              </p:cNvSpPr>
              <p:nvPr/>
            </p:nvSpPr>
            <p:spPr bwMode="auto">
              <a:xfrm>
                <a:off x="1176355" y="4238778"/>
                <a:ext cx="1940484" cy="504056"/>
              </a:xfrm>
              <a:prstGeom prst="wedgeRectCallout">
                <a:avLst>
                  <a:gd name="adj1" fmla="val 53325"/>
                  <a:gd name="adj2" fmla="val 88942"/>
                </a:avLst>
              </a:prstGeom>
              <a:blipFill>
                <a:blip r:embed="rId3"/>
                <a:stretch>
                  <a:fillRect l="-601" t="-833"/>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话气泡: 矩形 5">
                <a:extLst>
                  <a:ext uri="{FF2B5EF4-FFF2-40B4-BE49-F238E27FC236}">
                    <a16:creationId xmlns:a16="http://schemas.microsoft.com/office/drawing/2014/main" id="{2241A7AA-AAEC-49D9-9471-DCFA5ECE3D1D}"/>
                  </a:ext>
                </a:extLst>
              </p:cNvPr>
              <p:cNvSpPr/>
              <p:nvPr/>
            </p:nvSpPr>
            <p:spPr bwMode="auto">
              <a:xfrm>
                <a:off x="4748224" y="4262360"/>
                <a:ext cx="1940484" cy="504056"/>
              </a:xfrm>
              <a:prstGeom prst="wedgeRectCallout">
                <a:avLst>
                  <a:gd name="adj1" fmla="val -47968"/>
                  <a:gd name="adj2" fmla="val 84870"/>
                </a:avLst>
              </a:prstGeom>
              <a:solidFill>
                <a:srgbClr val="00B0F0"/>
              </a:solidFill>
              <a:ln>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r</a:t>
                </a:r>
                <a:r>
                  <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elevant to </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oMath>
                </a14:m>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6" name="对话气泡: 矩形 5">
                <a:extLst>
                  <a:ext uri="{FF2B5EF4-FFF2-40B4-BE49-F238E27FC236}">
                    <a16:creationId xmlns:a16="http://schemas.microsoft.com/office/drawing/2014/main" id="{2241A7AA-AAEC-49D9-9471-DCFA5ECE3D1D}"/>
                  </a:ext>
                </a:extLst>
              </p:cNvPr>
              <p:cNvSpPr>
                <a:spLocks noRot="1" noChangeAspect="1" noMove="1" noResize="1" noEditPoints="1" noAdjustHandles="1" noChangeArrowheads="1" noChangeShapeType="1" noTextEdit="1"/>
              </p:cNvSpPr>
              <p:nvPr/>
            </p:nvSpPr>
            <p:spPr bwMode="auto">
              <a:xfrm>
                <a:off x="4748224" y="4262360"/>
                <a:ext cx="1940484" cy="504056"/>
              </a:xfrm>
              <a:prstGeom prst="wedgeRectCallout">
                <a:avLst>
                  <a:gd name="adj1" fmla="val -47968"/>
                  <a:gd name="adj2" fmla="val 84870"/>
                </a:avLst>
              </a:prstGeom>
              <a:blipFill>
                <a:blip r:embed="rId4"/>
                <a:stretch>
                  <a:fillRect l="-932" t="-862"/>
                </a:stretch>
              </a:blipFill>
              <a:ln>
                <a:solidFill>
                  <a:srgbClr val="00B0F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51F29CA-FB8B-44FC-9819-4D8C16DEE9AD}"/>
                  </a:ext>
                </a:extLst>
              </p:cNvPr>
              <p:cNvSpPr/>
              <p:nvPr/>
            </p:nvSpPr>
            <p:spPr>
              <a:xfrm>
                <a:off x="723067" y="4934569"/>
                <a:ext cx="4223400" cy="461729"/>
              </a:xfrm>
              <a:prstGeom prst="rect">
                <a:avLst/>
              </a:prstGeom>
            </p:spPr>
            <p:txBody>
              <a:bodyPr wrap="none">
                <a:spAutoFit/>
              </a:bodyPr>
              <a:lstStyle/>
              <a:p>
                <a:pPr lvl="1"/>
                <a:r>
                  <a:rPr lang="en-US" altLang="zh-CN" sz="2400" b="0" dirty="0"/>
                  <a:t>OBJ</a:t>
                </a:r>
                <a14:m>
                  <m:oMath xmlns:m="http://schemas.openxmlformats.org/officeDocument/2006/math">
                    <m:d>
                      <m:dPr>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𝑆</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𝑅</m:t>
                                </m:r>
                              </m:e>
                              <m:sup>
                                <m:r>
                                  <a:rPr lang="en-US" altLang="zh-CN" sz="2400" b="0" i="1">
                                    <a:latin typeface="Cambria Math" panose="02040503050406030204" pitchFamily="18" charset="0"/>
                                  </a:rPr>
                                  <m:t>+</m:t>
                                </m:r>
                              </m:sup>
                            </m:sSup>
                          </m:sub>
                        </m:sSub>
                      </m:e>
                    </m:d>
                    <m:r>
                      <a:rPr lang="en-US" altLang="zh-CN" sz="2400" b="0" i="1">
                        <a:latin typeface="Cambria Math" panose="02040503050406030204" pitchFamily="18" charset="0"/>
                      </a:rPr>
                      <m:t>=</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r>
                      <a:rPr lang="en-US" altLang="zh-CN" sz="2400" b="0" i="1" smtClean="0">
                        <a:latin typeface="Cambria Math" panose="02040503050406030204" pitchFamily="18" charset="0"/>
                      </a:rPr>
                      <m:t> </m:t>
                    </m:r>
                    <m:r>
                      <a:rPr lang="en-US" altLang="zh-CN" sz="2400" b="0" i="1">
                        <a:latin typeface="Cambria Math" panose="02040503050406030204" pitchFamily="18" charset="0"/>
                      </a:rPr>
                      <m:t>+</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𝐵</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oMath>
                </a14:m>
                <a:endParaRPr lang="en-US" altLang="zh-CN" sz="2400" b="0" dirty="0"/>
              </a:p>
            </p:txBody>
          </p:sp>
        </mc:Choice>
        <mc:Fallback xmlns="">
          <p:sp>
            <p:nvSpPr>
              <p:cNvPr id="9" name="矩形 8">
                <a:extLst>
                  <a:ext uri="{FF2B5EF4-FFF2-40B4-BE49-F238E27FC236}">
                    <a16:creationId xmlns:a16="http://schemas.microsoft.com/office/drawing/2014/main" id="{751F29CA-FB8B-44FC-9819-4D8C16DEE9AD}"/>
                  </a:ext>
                </a:extLst>
              </p:cNvPr>
              <p:cNvSpPr>
                <a:spLocks noRot="1" noChangeAspect="1" noMove="1" noResize="1" noEditPoints="1" noAdjustHandles="1" noChangeArrowheads="1" noChangeShapeType="1" noTextEdit="1"/>
              </p:cNvSpPr>
              <p:nvPr/>
            </p:nvSpPr>
            <p:spPr>
              <a:xfrm>
                <a:off x="723067" y="4934569"/>
                <a:ext cx="4223400" cy="461729"/>
              </a:xfrm>
              <a:prstGeom prst="rect">
                <a:avLst/>
              </a:prstGeom>
              <a:blipFill>
                <a:blip r:embed="rId5"/>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621841F-DC74-47D8-98A9-932D5D2A60F3}"/>
                  </a:ext>
                </a:extLst>
              </p:cNvPr>
              <p:cNvSpPr/>
              <p:nvPr/>
            </p:nvSpPr>
            <p:spPr>
              <a:xfrm>
                <a:off x="393821" y="2670901"/>
                <a:ext cx="4782399" cy="400174"/>
              </a:xfrm>
              <a:prstGeom prst="rect">
                <a:avLst/>
              </a:prstGeom>
            </p:spPr>
            <p:txBody>
              <a:bodyPr wrap="none">
                <a:spAutoFit/>
              </a:bodyPr>
              <a:lstStyle/>
              <a:p>
                <a:pPr lvl="1"/>
                <a:r>
                  <a:rPr lang="en-US" altLang="zh-CN" sz="2000" b="0" dirty="0"/>
                  <a:t>OBJ</a:t>
                </a:r>
                <a14:m>
                  <m:oMath xmlns:m="http://schemas.openxmlformats.org/officeDocument/2006/math">
                    <m:d>
                      <m:dPr>
                        <m:ctrlPr>
                          <a:rPr lang="en-US" altLang="zh-CN" sz="2000" b="0" i="1">
                            <a:latin typeface="Cambria Math" panose="02040503050406030204" pitchFamily="18" charset="0"/>
                          </a:rPr>
                        </m:ctrlPr>
                      </m:d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𝑆</m:t>
                            </m:r>
                          </m:e>
                          <m:sub>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𝑅</m:t>
                                </m:r>
                              </m:e>
                              <m:sup>
                                <m:r>
                                  <a:rPr lang="en-US" altLang="zh-CN" sz="2000" b="0" i="1">
                                    <a:latin typeface="Cambria Math" panose="02040503050406030204" pitchFamily="18" charset="0"/>
                                  </a:rPr>
                                  <m:t>+</m:t>
                                </m:r>
                              </m:sup>
                            </m:sSup>
                          </m:sub>
                        </m:sSub>
                      </m:e>
                    </m:d>
                    <m:r>
                      <a:rPr lang="en-US" altLang="zh-CN" sz="2000" b="0">
                        <a:latin typeface="Cambria Math" panose="02040503050406030204" pitchFamily="18" charset="0"/>
                      </a:rPr>
                      <m:t>=</m:t>
                    </m:r>
                    <m:r>
                      <m:rPr>
                        <m:sty m:val="p"/>
                      </m:rPr>
                      <a:rPr lang="en-US" altLang="zh-CN" sz="2000" b="0">
                        <a:latin typeface="Cambria Math" panose="02040503050406030204" pitchFamily="18" charset="0"/>
                      </a:rPr>
                      <m:t>max</m:t>
                    </m:r>
                    <m:r>
                      <a:rPr lang="en-US" altLang="zh-CN" sz="2000" b="0">
                        <a:latin typeface="Cambria Math" panose="02040503050406030204" pitchFamily="18" charset="0"/>
                      </a:rPr>
                      <m:t>{</m:t>
                    </m:r>
                    <m:r>
                      <a:rPr lang="en-US" altLang="zh-CN" sz="2000" b="0" i="1">
                        <a:latin typeface="Cambria Math" panose="02040503050406030204" pitchFamily="18" charset="0"/>
                      </a:rPr>
                      <m:t>𝑚</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𝑓</m:t>
                        </m:r>
                      </m:e>
                      <m:sub>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𝑚</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𝑓</m:t>
                        </m:r>
                      </m:e>
                      <m:sub>
                        <m:r>
                          <a:rPr lang="en-US" altLang="zh-CN" sz="2000" b="0" i="1">
                            <a:latin typeface="Cambria Math" panose="02040503050406030204" pitchFamily="18" charset="0"/>
                          </a:rPr>
                          <m:t>2</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𝑚</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𝑓</m:t>
                        </m:r>
                      </m:e>
                      <m:sub>
                        <m:r>
                          <a:rPr lang="en-US" altLang="zh-CN" sz="2000" b="0" i="1">
                            <a:latin typeface="Cambria Math" panose="02040503050406030204" pitchFamily="18" charset="0"/>
                          </a:rPr>
                          <m:t>3</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𝑚</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𝑓</m:t>
                        </m:r>
                      </m:e>
                      <m:sub>
                        <m:r>
                          <a:rPr lang="en-US" altLang="zh-CN" sz="2000" b="0" i="1">
                            <a:latin typeface="Cambria Math" panose="02040503050406030204" pitchFamily="18" charset="0"/>
                          </a:rPr>
                          <m:t>4</m:t>
                        </m:r>
                      </m:sub>
                    </m:sSub>
                    <m:r>
                      <a:rPr lang="en-US" altLang="zh-CN" sz="2000" b="0">
                        <a:latin typeface="Cambria Math" panose="02040503050406030204" pitchFamily="18" charset="0"/>
                      </a:rPr>
                      <m:t>}</m:t>
                    </m:r>
                  </m:oMath>
                </a14:m>
                <a:endParaRPr lang="en-US" altLang="zh-CN" sz="2000" b="0" dirty="0"/>
              </a:p>
            </p:txBody>
          </p:sp>
        </mc:Choice>
        <mc:Fallback xmlns="">
          <p:sp>
            <p:nvSpPr>
              <p:cNvPr id="10" name="矩形 9">
                <a:extLst>
                  <a:ext uri="{FF2B5EF4-FFF2-40B4-BE49-F238E27FC236}">
                    <a16:creationId xmlns:a16="http://schemas.microsoft.com/office/drawing/2014/main" id="{2621841F-DC74-47D8-98A9-932D5D2A60F3}"/>
                  </a:ext>
                </a:extLst>
              </p:cNvPr>
              <p:cNvSpPr>
                <a:spLocks noRot="1" noChangeAspect="1" noMove="1" noResize="1" noEditPoints="1" noAdjustHandles="1" noChangeArrowheads="1" noChangeShapeType="1" noTextEdit="1"/>
              </p:cNvSpPr>
              <p:nvPr/>
            </p:nvSpPr>
            <p:spPr>
              <a:xfrm>
                <a:off x="393821" y="2670901"/>
                <a:ext cx="4782399" cy="400174"/>
              </a:xfrm>
              <a:prstGeom prst="rect">
                <a:avLst/>
              </a:prstGeom>
              <a:blipFill>
                <a:blip r:embed="rId6"/>
                <a:stretch>
                  <a:fillRect t="-7576" b="-25758"/>
                </a:stretch>
              </a:blipFill>
            </p:spPr>
            <p:txBody>
              <a:bodyPr/>
              <a:lstStyle/>
              <a:p>
                <a:r>
                  <a:rPr lang="zh-CN" altLang="en-US">
                    <a:noFill/>
                  </a:rPr>
                  <a:t> </a:t>
                </a:r>
              </a:p>
            </p:txBody>
          </p:sp>
        </mc:Fallback>
      </mc:AlternateContent>
      <p:sp>
        <p:nvSpPr>
          <p:cNvPr id="12" name="内容占位符 2">
            <a:extLst>
              <a:ext uri="{FF2B5EF4-FFF2-40B4-BE49-F238E27FC236}">
                <a16:creationId xmlns:a16="http://schemas.microsoft.com/office/drawing/2014/main" id="{7B9F7CD6-BA07-4717-A6BF-FA03D2DF70E1}"/>
              </a:ext>
            </a:extLst>
          </p:cNvPr>
          <p:cNvSpPr>
            <a:spLocks noGrp="1"/>
          </p:cNvSpPr>
          <p:nvPr>
            <p:ph idx="1"/>
          </p:nvPr>
        </p:nvSpPr>
        <p:spPr>
          <a:xfrm>
            <a:off x="457200" y="980728"/>
            <a:ext cx="8229600" cy="5688360"/>
          </a:xfrm>
        </p:spPr>
        <p:txBody>
          <a:bodyPr/>
          <a:lstStyle/>
          <a:p>
            <a:r>
              <a:rPr lang="en-US" altLang="zh-CN" dirty="0"/>
              <a:t>Objective Calculation </a:t>
            </a:r>
          </a:p>
        </p:txBody>
      </p:sp>
      <p:grpSp>
        <p:nvGrpSpPr>
          <p:cNvPr id="14" name="组合 13">
            <a:extLst>
              <a:ext uri="{FF2B5EF4-FFF2-40B4-BE49-F238E27FC236}">
                <a16:creationId xmlns:a16="http://schemas.microsoft.com/office/drawing/2014/main" id="{14188B03-CCA8-43FE-90BC-191EF791C66E}"/>
              </a:ext>
            </a:extLst>
          </p:cNvPr>
          <p:cNvGrpSpPr/>
          <p:nvPr/>
        </p:nvGrpSpPr>
        <p:grpSpPr>
          <a:xfrm>
            <a:off x="2843825" y="2643068"/>
            <a:ext cx="2189728" cy="2154085"/>
            <a:chOff x="2843825" y="2646190"/>
            <a:chExt cx="2189728" cy="2275345"/>
          </a:xfrm>
        </p:grpSpPr>
        <p:sp>
          <p:nvSpPr>
            <p:cNvPr id="15" name="矩形 14">
              <a:extLst>
                <a:ext uri="{FF2B5EF4-FFF2-40B4-BE49-F238E27FC236}">
                  <a16:creationId xmlns:a16="http://schemas.microsoft.com/office/drawing/2014/main" id="{4FEF339C-A375-4CE4-86DE-935F8E9A9CA4}"/>
                </a:ext>
              </a:extLst>
            </p:cNvPr>
            <p:cNvSpPr/>
            <p:nvPr/>
          </p:nvSpPr>
          <p:spPr bwMode="auto">
            <a:xfrm>
              <a:off x="2843825" y="2646190"/>
              <a:ext cx="2189728" cy="566788"/>
            </a:xfrm>
            <a:prstGeom prst="rect">
              <a:avLst/>
            </a:prstGeom>
            <a:solidFill>
              <a:schemeClr val="bg1">
                <a:alpha val="0"/>
              </a:schemeClr>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a:extLst>
                <a:ext uri="{FF2B5EF4-FFF2-40B4-BE49-F238E27FC236}">
                  <a16:creationId xmlns:a16="http://schemas.microsoft.com/office/drawing/2014/main" id="{10A87602-41A2-4EEB-B12F-3A8812E61773}"/>
                </a:ext>
              </a:extLst>
            </p:cNvPr>
            <p:cNvCxnSpPr>
              <a:cxnSpLocks/>
              <a:stCxn id="15" idx="2"/>
            </p:cNvCxnSpPr>
            <p:nvPr/>
          </p:nvCxnSpPr>
          <p:spPr bwMode="auto">
            <a:xfrm flipH="1">
              <a:off x="3310663" y="3212978"/>
              <a:ext cx="628026" cy="1708557"/>
            </a:xfrm>
            <a:prstGeom prst="straightConnector1">
              <a:avLst/>
            </a:prstGeom>
            <a:solidFill>
              <a:srgbClr val="C0C0C0">
                <a:alpha val="0"/>
              </a:srgbClr>
            </a:solidFill>
            <a:ln w="38100" cap="flat" cmpd="sng" algn="ctr">
              <a:solidFill>
                <a:srgbClr val="FFC000"/>
              </a:solidFill>
              <a:prstDash val="solid"/>
              <a:round/>
              <a:headEnd type="none" w="med" len="med"/>
              <a:tailEnd type="triangle"/>
            </a:ln>
            <a:effectLst/>
          </p:spPr>
        </p:cxnSp>
      </p:grpSp>
      <p:grpSp>
        <p:nvGrpSpPr>
          <p:cNvPr id="35" name="组合 34">
            <a:extLst>
              <a:ext uri="{FF2B5EF4-FFF2-40B4-BE49-F238E27FC236}">
                <a16:creationId xmlns:a16="http://schemas.microsoft.com/office/drawing/2014/main" id="{2923BD9A-8442-4B50-B6FA-F9373B07F8F3}"/>
              </a:ext>
            </a:extLst>
          </p:cNvPr>
          <p:cNvGrpSpPr/>
          <p:nvPr/>
        </p:nvGrpSpPr>
        <p:grpSpPr>
          <a:xfrm>
            <a:off x="3419872" y="2751952"/>
            <a:ext cx="1526595" cy="2090204"/>
            <a:chOff x="3419872" y="2751952"/>
            <a:chExt cx="1526595" cy="2156186"/>
          </a:xfrm>
        </p:grpSpPr>
        <p:sp>
          <p:nvSpPr>
            <p:cNvPr id="18" name="矩形 17">
              <a:extLst>
                <a:ext uri="{FF2B5EF4-FFF2-40B4-BE49-F238E27FC236}">
                  <a16:creationId xmlns:a16="http://schemas.microsoft.com/office/drawing/2014/main" id="{2593CA74-BE54-4A43-909B-D11D5EC82D1F}"/>
                </a:ext>
              </a:extLst>
            </p:cNvPr>
            <p:cNvSpPr/>
            <p:nvPr/>
          </p:nvSpPr>
          <p:spPr bwMode="auto">
            <a:xfrm>
              <a:off x="3419872" y="2751952"/>
              <a:ext cx="1526595" cy="338157"/>
            </a:xfrm>
            <a:prstGeom prst="rect">
              <a:avLst/>
            </a:prstGeom>
            <a:solidFill>
              <a:schemeClr val="bg1">
                <a:alpha val="0"/>
              </a:schemeClr>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9" name="直接箭头连接符 18">
              <a:extLst>
                <a:ext uri="{FF2B5EF4-FFF2-40B4-BE49-F238E27FC236}">
                  <a16:creationId xmlns:a16="http://schemas.microsoft.com/office/drawing/2014/main" id="{5E5AF757-EB3C-4C86-9DA6-719BBBA4572C}"/>
                </a:ext>
              </a:extLst>
            </p:cNvPr>
            <p:cNvCxnSpPr>
              <a:cxnSpLocks/>
            </p:cNvCxnSpPr>
            <p:nvPr/>
          </p:nvCxnSpPr>
          <p:spPr bwMode="auto">
            <a:xfrm>
              <a:off x="4451440" y="3090109"/>
              <a:ext cx="0" cy="1818029"/>
            </a:xfrm>
            <a:prstGeom prst="straightConnector1">
              <a:avLst/>
            </a:prstGeom>
            <a:solidFill>
              <a:srgbClr val="C0C0C0">
                <a:alpha val="0"/>
              </a:srgbClr>
            </a:solidFill>
            <a:ln w="38100" cap="flat" cmpd="sng" algn="ctr">
              <a:solidFill>
                <a:srgbClr val="00B0F0"/>
              </a:solidFill>
              <a:prstDash val="solid"/>
              <a:round/>
              <a:headEnd type="none" w="med" len="med"/>
              <a:tailEnd type="triangle"/>
            </a:ln>
            <a:effectLst/>
          </p:spPr>
        </p:cxnSp>
      </p:grpSp>
      <p:sp>
        <p:nvSpPr>
          <p:cNvPr id="28" name="对话气泡: 矩形 27">
            <a:extLst>
              <a:ext uri="{FF2B5EF4-FFF2-40B4-BE49-F238E27FC236}">
                <a16:creationId xmlns:a16="http://schemas.microsoft.com/office/drawing/2014/main" id="{4DB999F4-01C1-4904-BF11-5F54209C5BF6}"/>
              </a:ext>
            </a:extLst>
          </p:cNvPr>
          <p:cNvSpPr/>
          <p:nvPr/>
        </p:nvSpPr>
        <p:spPr bwMode="auto">
          <a:xfrm>
            <a:off x="5719896" y="2670901"/>
            <a:ext cx="3222375" cy="504057"/>
          </a:xfrm>
          <a:prstGeom prst="wedgeRectCallout">
            <a:avLst>
              <a:gd name="adj1" fmla="val -16538"/>
              <a:gd name="adj2" fmla="val 27111"/>
            </a:avLst>
          </a:prstGeom>
          <a:solidFill>
            <a:schemeClr val="bg1"/>
          </a:solid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Partition-based Framework</a:t>
            </a:r>
          </a:p>
        </p:txBody>
      </p:sp>
      <p:sp>
        <p:nvSpPr>
          <p:cNvPr id="29" name="对话气泡: 矩形 28">
            <a:extLst>
              <a:ext uri="{FF2B5EF4-FFF2-40B4-BE49-F238E27FC236}">
                <a16:creationId xmlns:a16="http://schemas.microsoft.com/office/drawing/2014/main" id="{DAD1E329-E7DD-4D15-A8F9-FD2F97E135A0}"/>
              </a:ext>
            </a:extLst>
          </p:cNvPr>
          <p:cNvSpPr/>
          <p:nvPr/>
        </p:nvSpPr>
        <p:spPr bwMode="auto">
          <a:xfrm>
            <a:off x="5489174" y="4939353"/>
            <a:ext cx="3463493" cy="504057"/>
          </a:xfrm>
          <a:prstGeom prst="wedgeRectCallout">
            <a:avLst>
              <a:gd name="adj1" fmla="val -16538"/>
              <a:gd name="adj2" fmla="val 27111"/>
            </a:avLst>
          </a:prstGeom>
          <a:solidFill>
            <a:schemeClr val="bg1"/>
          </a:solid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rPr>
              <a:t>Segment-based DP Algorithm</a:t>
            </a:r>
          </a:p>
        </p:txBody>
      </p:sp>
      <p:pic>
        <p:nvPicPr>
          <p:cNvPr id="16" name="图片 15">
            <a:extLst>
              <a:ext uri="{FF2B5EF4-FFF2-40B4-BE49-F238E27FC236}">
                <a16:creationId xmlns:a16="http://schemas.microsoft.com/office/drawing/2014/main" id="{3719EB25-5F8B-46E2-B143-AD541F6042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46467" y="1237131"/>
            <a:ext cx="3247953" cy="1096633"/>
          </a:xfrm>
          <a:prstGeom prst="rect">
            <a:avLst/>
          </a:prstGeom>
        </p:spPr>
      </p:pic>
      <mc:AlternateContent xmlns:mc="http://schemas.openxmlformats.org/markup-compatibility/2006" xmlns:a14="http://schemas.microsoft.com/office/drawing/2010/main">
        <mc:Choice Requires="a14">
          <p:sp>
            <p:nvSpPr>
              <p:cNvPr id="21" name="对话气泡: 矩形 20">
                <a:extLst>
                  <a:ext uri="{FF2B5EF4-FFF2-40B4-BE49-F238E27FC236}">
                    <a16:creationId xmlns:a16="http://schemas.microsoft.com/office/drawing/2014/main" id="{900A04D6-3AB8-4F70-99F4-8C4FE5D1D06F}"/>
                  </a:ext>
                </a:extLst>
              </p:cNvPr>
              <p:cNvSpPr/>
              <p:nvPr/>
            </p:nvSpPr>
            <p:spPr bwMode="auto">
              <a:xfrm>
                <a:off x="7740983" y="1018987"/>
                <a:ext cx="516816" cy="265604"/>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3</m:t>
                          </m:r>
                        </m:sub>
                      </m:sSub>
                    </m:oMath>
                  </m:oMathPara>
                </a14:m>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21" name="对话气泡: 矩形 20">
                <a:extLst>
                  <a:ext uri="{FF2B5EF4-FFF2-40B4-BE49-F238E27FC236}">
                    <a16:creationId xmlns:a16="http://schemas.microsoft.com/office/drawing/2014/main" id="{900A04D6-3AB8-4F70-99F4-8C4FE5D1D06F}"/>
                  </a:ext>
                </a:extLst>
              </p:cNvPr>
              <p:cNvSpPr>
                <a:spLocks noRot="1" noChangeAspect="1" noMove="1" noResize="1" noEditPoints="1" noAdjustHandles="1" noChangeArrowheads="1" noChangeShapeType="1" noTextEdit="1"/>
              </p:cNvSpPr>
              <p:nvPr/>
            </p:nvSpPr>
            <p:spPr bwMode="auto">
              <a:xfrm>
                <a:off x="7740983" y="1018987"/>
                <a:ext cx="516816" cy="265604"/>
              </a:xfrm>
              <a:prstGeom prst="wedgeRectCallout">
                <a:avLst>
                  <a:gd name="adj1" fmla="val -12200"/>
                  <a:gd name="adj2" fmla="val 86619"/>
                </a:avLst>
              </a:prstGeom>
              <a:blipFill>
                <a:blip r:embed="rId8"/>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对话气泡: 矩形 24">
                <a:extLst>
                  <a:ext uri="{FF2B5EF4-FFF2-40B4-BE49-F238E27FC236}">
                    <a16:creationId xmlns:a16="http://schemas.microsoft.com/office/drawing/2014/main" id="{8ED5EBDD-DFC6-4000-8BF5-92FD3921BE62}"/>
                  </a:ext>
                </a:extLst>
              </p:cNvPr>
              <p:cNvSpPr/>
              <p:nvPr/>
            </p:nvSpPr>
            <p:spPr bwMode="auto">
              <a:xfrm>
                <a:off x="6570443" y="1021988"/>
                <a:ext cx="516816" cy="265604"/>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2</m:t>
                          </m:r>
                        </m:sub>
                      </m:sSub>
                    </m:oMath>
                  </m:oMathPara>
                </a14:m>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25" name="对话气泡: 矩形 24">
                <a:extLst>
                  <a:ext uri="{FF2B5EF4-FFF2-40B4-BE49-F238E27FC236}">
                    <a16:creationId xmlns:a16="http://schemas.microsoft.com/office/drawing/2014/main" id="{8ED5EBDD-DFC6-4000-8BF5-92FD3921BE62}"/>
                  </a:ext>
                </a:extLst>
              </p:cNvPr>
              <p:cNvSpPr>
                <a:spLocks noRot="1" noChangeAspect="1" noMove="1" noResize="1" noEditPoints="1" noAdjustHandles="1" noChangeArrowheads="1" noChangeShapeType="1" noTextEdit="1"/>
              </p:cNvSpPr>
              <p:nvPr/>
            </p:nvSpPr>
            <p:spPr bwMode="auto">
              <a:xfrm>
                <a:off x="6570443" y="1021988"/>
                <a:ext cx="516816" cy="265604"/>
              </a:xfrm>
              <a:prstGeom prst="wedgeRectCallout">
                <a:avLst>
                  <a:gd name="adj1" fmla="val -12200"/>
                  <a:gd name="adj2" fmla="val 86619"/>
                </a:avLst>
              </a:prstGeom>
              <a:blipFill>
                <a:blip r:embed="rId9"/>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对话气泡: 矩形 25">
                <a:extLst>
                  <a:ext uri="{FF2B5EF4-FFF2-40B4-BE49-F238E27FC236}">
                    <a16:creationId xmlns:a16="http://schemas.microsoft.com/office/drawing/2014/main" id="{2EA73B20-8C5B-4585-B399-84B6767CFA9D}"/>
                  </a:ext>
                </a:extLst>
              </p:cNvPr>
              <p:cNvSpPr/>
              <p:nvPr/>
            </p:nvSpPr>
            <p:spPr bwMode="auto">
              <a:xfrm>
                <a:off x="5463282" y="1021262"/>
                <a:ext cx="516816" cy="265604"/>
              </a:xfrm>
              <a:prstGeom prst="wedgeRectCallout">
                <a:avLst>
                  <a:gd name="adj1" fmla="val -12200"/>
                  <a:gd name="adj2" fmla="val 86619"/>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1</m:t>
                          </m:r>
                        </m:sub>
                      </m:sSub>
                    </m:oMath>
                  </m:oMathPara>
                </a14:m>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26" name="对话气泡: 矩形 25">
                <a:extLst>
                  <a:ext uri="{FF2B5EF4-FFF2-40B4-BE49-F238E27FC236}">
                    <a16:creationId xmlns:a16="http://schemas.microsoft.com/office/drawing/2014/main" id="{2EA73B20-8C5B-4585-B399-84B6767CFA9D}"/>
                  </a:ext>
                </a:extLst>
              </p:cNvPr>
              <p:cNvSpPr>
                <a:spLocks noRot="1" noChangeAspect="1" noMove="1" noResize="1" noEditPoints="1" noAdjustHandles="1" noChangeArrowheads="1" noChangeShapeType="1" noTextEdit="1"/>
              </p:cNvSpPr>
              <p:nvPr/>
            </p:nvSpPr>
            <p:spPr bwMode="auto">
              <a:xfrm>
                <a:off x="5463282" y="1021262"/>
                <a:ext cx="516816" cy="265604"/>
              </a:xfrm>
              <a:prstGeom prst="wedgeRectCallout">
                <a:avLst>
                  <a:gd name="adj1" fmla="val -12200"/>
                  <a:gd name="adj2" fmla="val 86619"/>
                </a:avLst>
              </a:prstGeom>
              <a:blipFill>
                <a:blip r:embed="rId10"/>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对话气泡: 矩形 26">
                <a:extLst>
                  <a:ext uri="{FF2B5EF4-FFF2-40B4-BE49-F238E27FC236}">
                    <a16:creationId xmlns:a16="http://schemas.microsoft.com/office/drawing/2014/main" id="{9AC00F69-11C0-4749-9F46-0AAECE4DA779}"/>
                  </a:ext>
                </a:extLst>
              </p:cNvPr>
              <p:cNvSpPr/>
              <p:nvPr/>
            </p:nvSpPr>
            <p:spPr bwMode="auto">
              <a:xfrm>
                <a:off x="7752174" y="2020000"/>
                <a:ext cx="516816" cy="265604"/>
              </a:xfrm>
              <a:prstGeom prst="wedgeRectCallout">
                <a:avLst>
                  <a:gd name="adj1" fmla="val -74417"/>
                  <a:gd name="adj2" fmla="val -4178"/>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𝑚</m:t>
                      </m:r>
                      <m:sSub>
                        <m:sSubPr>
                          <m:ctrlP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ctrlPr>
                        </m:sSubPr>
                        <m:e>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𝑓</m:t>
                          </m:r>
                        </m:e>
                        <m:sub>
                          <m:r>
                            <a:rPr kumimoji="0" lang="en-US" altLang="zh-CN" sz="1200" b="0" i="1" u="none" strike="noStrike" cap="none" normalizeH="0" baseline="0" dirty="0" smtClean="0">
                              <a:ln>
                                <a:noFill/>
                              </a:ln>
                              <a:solidFill>
                                <a:schemeClr val="tx1"/>
                              </a:solidFill>
                              <a:effectLst/>
                              <a:latin typeface="Cambria Math" panose="02040503050406030204" pitchFamily="18" charset="0"/>
                              <a:ea typeface="Arial Unicode MS" pitchFamily="50" charset="-127"/>
                              <a:cs typeface="Arial" panose="020B0604020202020204" pitchFamily="34" charset="0"/>
                            </a:rPr>
                            <m:t>4</m:t>
                          </m:r>
                        </m:sub>
                      </m:sSub>
                    </m:oMath>
                  </m:oMathPara>
                </a14:m>
                <a:endParaRPr kumimoji="0" lang="en-US" altLang="zh-CN" sz="12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mc:Choice>
        <mc:Fallback xmlns="">
          <p:sp>
            <p:nvSpPr>
              <p:cNvPr id="27" name="对话气泡: 矩形 26">
                <a:extLst>
                  <a:ext uri="{FF2B5EF4-FFF2-40B4-BE49-F238E27FC236}">
                    <a16:creationId xmlns:a16="http://schemas.microsoft.com/office/drawing/2014/main" id="{9AC00F69-11C0-4749-9F46-0AAECE4DA779}"/>
                  </a:ext>
                </a:extLst>
              </p:cNvPr>
              <p:cNvSpPr>
                <a:spLocks noRot="1" noChangeAspect="1" noMove="1" noResize="1" noEditPoints="1" noAdjustHandles="1" noChangeArrowheads="1" noChangeShapeType="1" noTextEdit="1"/>
              </p:cNvSpPr>
              <p:nvPr/>
            </p:nvSpPr>
            <p:spPr bwMode="auto">
              <a:xfrm>
                <a:off x="7752174" y="2020000"/>
                <a:ext cx="516816" cy="265604"/>
              </a:xfrm>
              <a:prstGeom prst="wedgeRectCallout">
                <a:avLst>
                  <a:gd name="adj1" fmla="val -74417"/>
                  <a:gd name="adj2" fmla="val -4178"/>
                </a:avLst>
              </a:prstGeom>
              <a:blipFill>
                <a:blip r:embed="rId11"/>
                <a:stretch>
                  <a:fillRect b="-4167"/>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CCD034C-EFEF-43B9-AA6A-0DB4D236BE15}"/>
                  </a:ext>
                </a:extLst>
              </p:cNvPr>
              <p:cNvSpPr txBox="1"/>
              <p:nvPr/>
            </p:nvSpPr>
            <p:spPr>
              <a:xfrm>
                <a:off x="667002" y="1461702"/>
                <a:ext cx="4236036" cy="989630"/>
              </a:xfrm>
              <a:prstGeom prst="rect">
                <a:avLst/>
              </a:prstGeom>
              <a:noFill/>
              <a:ln w="19050">
                <a:solidFill>
                  <a:schemeClr val="tx1"/>
                </a:solidFill>
                <a:prstDash val="sysDot"/>
              </a:ln>
            </p:spPr>
            <p:txBody>
              <a:bodyPr wrap="square" rtlCol="0">
                <a:spAutoFit/>
              </a:bodyPr>
              <a:lstStyle/>
              <a:p>
                <a14:m>
                  <m:oMath xmlns:m="http://schemas.openxmlformats.org/officeDocument/2006/math">
                    <m:r>
                      <a:rPr lang="zh-CN" altLang="en-US" b="0" i="1" smtClean="0">
                        <a:latin typeface="Cambria Math" panose="02040503050406030204" pitchFamily="18" charset="0"/>
                      </a:rPr>
                      <m:t>𝑚</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𝑓</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zh-CN" altLang="en-US" b="0" i="1">
                        <a:latin typeface="Cambria Math" panose="02040503050406030204" pitchFamily="18" charset="0"/>
                      </a:rPr>
                      <m:t>𝑚𝑜𝑏𝑗</m:t>
                    </m:r>
                    <m:d>
                      <m:dPr>
                        <m:ctrlPr>
                          <a:rPr lang="en-US" altLang="zh-CN" b="0" i="1">
                            <a:latin typeface="Cambria Math" panose="02040503050406030204" pitchFamily="18" charset="0"/>
                          </a:rPr>
                        </m:ctrlPr>
                      </m:dPr>
                      <m:e>
                        <m:r>
                          <a:rPr lang="en-US" altLang="zh-CN" b="0" i="1">
                            <a:latin typeface="Cambria Math" panose="02040503050406030204" pitchFamily="18" charset="0"/>
                          </a:rPr>
                          <m:t>0,</m:t>
                        </m:r>
                        <m:r>
                          <a:rPr lang="zh-CN" altLang="en-US" b="0" i="1">
                            <a:latin typeface="Cambria Math" panose="02040503050406030204" pitchFamily="18" charset="0"/>
                          </a:rPr>
                          <m:t>𝑖</m:t>
                        </m:r>
                      </m:e>
                    </m:d>
                  </m:oMath>
                </a14:m>
                <a:r>
                  <a:rPr lang="zh-CN" altLang="en-US" b="0" dirty="0"/>
                  <a:t> </a:t>
                </a:r>
              </a:p>
              <a:p>
                <a14:m>
                  <m:oMath xmlns:m="http://schemas.openxmlformats.org/officeDocument/2006/math">
                    <m:r>
                      <a:rPr lang="zh-CN" altLang="en-US" b="0" i="1" dirty="0" smtClean="0">
                        <a:latin typeface="Cambria Math" panose="02040503050406030204" pitchFamily="18" charset="0"/>
                      </a:rPr>
                      <m:t>𝑚</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𝑓</m:t>
                        </m:r>
                      </m:e>
                      <m:sub>
                        <m:r>
                          <a:rPr lang="en-US" altLang="zh-CN" b="0" i="1" dirty="0">
                            <a:latin typeface="Cambria Math" panose="02040503050406030204" pitchFamily="18" charset="0"/>
                          </a:rPr>
                          <m:t>2</m:t>
                        </m:r>
                      </m:sub>
                    </m:sSub>
                    <m:r>
                      <a:rPr lang="en-US" altLang="zh-CN" b="0" i="1" dirty="0">
                        <a:latin typeface="Cambria Math" panose="02040503050406030204" pitchFamily="18" charset="0"/>
                      </a:rPr>
                      <m:t>=</m:t>
                    </m:r>
                    <m:func>
                      <m:funcPr>
                        <m:ctrlPr>
                          <a:rPr lang="zh-CN" altLang="en-US" b="0" i="1" dirty="0">
                            <a:latin typeface="Cambria Math" panose="02040503050406030204" pitchFamily="18" charset="0"/>
                          </a:rPr>
                        </m:ctrlPr>
                      </m:funcPr>
                      <m:fName>
                        <m:r>
                          <m:rPr>
                            <m:sty m:val="p"/>
                          </m:rPr>
                          <a:rPr lang="zh-CN" altLang="en-US" b="0" i="0" dirty="0">
                            <a:latin typeface="Cambria Math" panose="02040503050406030204" pitchFamily="18" charset="0"/>
                          </a:rPr>
                          <m:t>det</m:t>
                        </m:r>
                      </m:fName>
                      <m:e>
                        <m:d>
                          <m:dPr>
                            <m:ctrlPr>
                              <a:rPr lang="en-US" altLang="zh-CN" b="0" i="1" dirty="0">
                                <a:latin typeface="Cambria Math" panose="02040503050406030204" pitchFamily="18" charset="0"/>
                              </a:rPr>
                            </m:ctrlPr>
                          </m:dPr>
                          <m:e>
                            <m:r>
                              <a:rPr lang="zh-CN" altLang="en-US" b="0" i="1" dirty="0">
                                <a:latin typeface="Cambria Math" panose="02040503050406030204" pitchFamily="18" charset="0"/>
                              </a:rPr>
                              <m:t>𝑖</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𝑜</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e>
                        </m:d>
                      </m:e>
                    </m:func>
                    <m:r>
                      <a:rPr lang="en-US" altLang="zh-CN" b="0" i="1" dirty="0">
                        <a:latin typeface="Cambria Math" panose="02040503050406030204" pitchFamily="18" charset="0"/>
                      </a:rPr>
                      <m:t>+</m:t>
                    </m:r>
                    <m:r>
                      <a:rPr lang="zh-CN" altLang="en-US" b="0" i="1" dirty="0">
                        <a:latin typeface="Cambria Math" panose="02040503050406030204" pitchFamily="18" charset="0"/>
                      </a:rPr>
                      <m:t>𝑚𝑜𝑏𝑗</m:t>
                    </m:r>
                    <m:r>
                      <a:rPr lang="en-US" altLang="zh-CN" b="0" i="1" dirty="0">
                        <a:latin typeface="Cambria Math" panose="02040503050406030204" pitchFamily="18" charset="0"/>
                      </a:rPr>
                      <m:t>(</m:t>
                    </m:r>
                    <m:r>
                      <a:rPr lang="zh-CN" altLang="en-US" b="0" i="1" dirty="0">
                        <a:latin typeface="Cambria Math" panose="02040503050406030204" pitchFamily="18" charset="0"/>
                      </a:rPr>
                      <m:t>𝑖</m:t>
                    </m:r>
                    <m:r>
                      <a:rPr lang="en-US" altLang="zh-CN" b="0" i="1" dirty="0">
                        <a:latin typeface="Cambria Math" panose="02040503050406030204" pitchFamily="18" charset="0"/>
                      </a:rPr>
                      <m:t>+1,</m:t>
                    </m:r>
                    <m:r>
                      <a:rPr lang="zh-CN" altLang="en-US" b="0" i="1" dirty="0">
                        <a:latin typeface="Cambria Math" panose="02040503050406030204" pitchFamily="18" charset="0"/>
                      </a:rPr>
                      <m:t>𝑗</m:t>
                    </m:r>
                    <m:r>
                      <a:rPr lang="en-US" altLang="zh-CN" b="0" i="1" dirty="0">
                        <a:latin typeface="Cambria Math" panose="02040503050406030204" pitchFamily="18" charset="0"/>
                      </a:rPr>
                      <m:t>)</m:t>
                    </m:r>
                  </m:oMath>
                </a14:m>
                <a:r>
                  <a:rPr lang="en-US" altLang="zh-CN" b="0" dirty="0"/>
                  <a:t> </a:t>
                </a:r>
              </a:p>
              <a:p>
                <a14:m>
                  <m:oMath xmlns:m="http://schemas.openxmlformats.org/officeDocument/2006/math">
                    <m:r>
                      <a:rPr lang="zh-CN" altLang="en-US" b="0" i="1" dirty="0" smtClean="0">
                        <a:latin typeface="Cambria Math" panose="02040503050406030204" pitchFamily="18" charset="0"/>
                      </a:rPr>
                      <m:t>𝑚</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𝑓</m:t>
                        </m:r>
                      </m:e>
                      <m:sub>
                        <m:r>
                          <a:rPr lang="en-US" altLang="zh-CN" b="0" i="1" dirty="0">
                            <a:latin typeface="Cambria Math" panose="02040503050406030204" pitchFamily="18" charset="0"/>
                          </a:rPr>
                          <m:t>3</m:t>
                        </m:r>
                      </m:sub>
                    </m:sSub>
                    <m:r>
                      <a:rPr lang="en-US" altLang="zh-CN" b="0" i="1" dirty="0">
                        <a:latin typeface="Cambria Math" panose="02040503050406030204" pitchFamily="18" charset="0"/>
                      </a:rPr>
                      <m:t>=</m:t>
                    </m:r>
                    <m:func>
                      <m:funcPr>
                        <m:ctrlPr>
                          <a:rPr lang="zh-CN" altLang="en-US" b="0" i="1" dirty="0">
                            <a:latin typeface="Cambria Math" panose="02040503050406030204" pitchFamily="18" charset="0"/>
                          </a:rPr>
                        </m:ctrlPr>
                      </m:funcPr>
                      <m:fName>
                        <m:r>
                          <m:rPr>
                            <m:sty m:val="p"/>
                          </m:rPr>
                          <a:rPr lang="zh-CN" altLang="en-US" b="0" i="0" dirty="0">
                            <a:latin typeface="Cambria Math" panose="02040503050406030204" pitchFamily="18" charset="0"/>
                          </a:rPr>
                          <m:t>det</m:t>
                        </m:r>
                      </m:fName>
                      <m:e>
                        <m:d>
                          <m:dPr>
                            <m:ctrlPr>
                              <a:rPr lang="en-US" altLang="zh-CN" b="0" i="1" dirty="0">
                                <a:latin typeface="Cambria Math" panose="02040503050406030204" pitchFamily="18" charset="0"/>
                              </a:rPr>
                            </m:ctrlPr>
                          </m:dPr>
                          <m:e>
                            <m:r>
                              <a:rPr lang="zh-CN" altLang="en-US" b="0" i="1" dirty="0">
                                <a:latin typeface="Cambria Math" panose="02040503050406030204" pitchFamily="18" charset="0"/>
                              </a:rPr>
                              <m:t>𝑖</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𝑜</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e>
                        </m:d>
                      </m:e>
                    </m:func>
                    <m:r>
                      <a:rPr lang="en-US" altLang="zh-CN" b="0" i="1" dirty="0">
                        <a:latin typeface="Cambria Math" panose="02040503050406030204" pitchFamily="18" charset="0"/>
                      </a:rPr>
                      <m:t>+</m:t>
                    </m:r>
                    <m:func>
                      <m:funcPr>
                        <m:ctrlPr>
                          <a:rPr lang="zh-CN" altLang="en-US" b="0" i="1" dirty="0">
                            <a:latin typeface="Cambria Math" panose="02040503050406030204" pitchFamily="18" charset="0"/>
                          </a:rPr>
                        </m:ctrlPr>
                      </m:funcPr>
                      <m:fName>
                        <m:r>
                          <m:rPr>
                            <m:sty m:val="p"/>
                          </m:rPr>
                          <a:rPr lang="zh-CN" altLang="en-US" b="0" i="0" dirty="0">
                            <a:latin typeface="Cambria Math" panose="02040503050406030204" pitchFamily="18" charset="0"/>
                          </a:rPr>
                          <m:t>det</m:t>
                        </m:r>
                      </m:fName>
                      <m:e>
                        <m:d>
                          <m:dPr>
                            <m:ctrlPr>
                              <a:rPr lang="en-US" altLang="zh-CN" b="0" i="1" dirty="0">
                                <a:latin typeface="Cambria Math" panose="02040503050406030204" pitchFamily="18" charset="0"/>
                              </a:rPr>
                            </m:ctrlPr>
                          </m:dPr>
                          <m:e>
                            <m:r>
                              <a:rPr lang="zh-CN" altLang="en-US" b="0" i="1" dirty="0">
                                <a:latin typeface="Cambria Math" panose="02040503050406030204" pitchFamily="18" charset="0"/>
                              </a:rPr>
                              <m:t>𝑗</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𝑑</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e>
                        </m:d>
                      </m:e>
                    </m:func>
                    <m:r>
                      <a:rPr lang="en-US" altLang="zh-CN" b="0" i="1" dirty="0">
                        <a:latin typeface="Cambria Math" panose="02040503050406030204" pitchFamily="18" charset="0"/>
                      </a:rPr>
                      <m:t>+</m:t>
                    </m:r>
                    <m:r>
                      <a:rPr lang="zh-CN" altLang="en-US" b="0" i="1" dirty="0">
                        <a:latin typeface="Cambria Math" panose="02040503050406030204" pitchFamily="18" charset="0"/>
                      </a:rPr>
                      <m:t>𝑚𝑜𝑏𝑗</m:t>
                    </m:r>
                    <m:r>
                      <a:rPr lang="en-US" altLang="zh-CN" b="0" i="1" dirty="0">
                        <a:latin typeface="Cambria Math" panose="02040503050406030204" pitchFamily="18" charset="0"/>
                      </a:rPr>
                      <m:t>(</m:t>
                    </m:r>
                    <m:r>
                      <a:rPr lang="zh-CN" altLang="en-US" b="0" i="1" dirty="0">
                        <a:latin typeface="Cambria Math" panose="02040503050406030204" pitchFamily="18" charset="0"/>
                      </a:rPr>
                      <m:t>𝑗</m:t>
                    </m:r>
                    <m:r>
                      <a:rPr lang="en-US" altLang="zh-CN" b="0" i="1" dirty="0">
                        <a:latin typeface="Cambria Math" panose="02040503050406030204" pitchFamily="18" charset="0"/>
                      </a:rPr>
                      <m:t>,</m:t>
                    </m:r>
                    <m:r>
                      <a:rPr lang="zh-CN" altLang="en-US" b="0" i="1" dirty="0">
                        <a:latin typeface="Cambria Math" panose="02040503050406030204" pitchFamily="18" charset="0"/>
                      </a:rPr>
                      <m:t>𝑛</m:t>
                    </m:r>
                    <m:r>
                      <a:rPr lang="en-US" altLang="zh-CN" b="0" i="1" dirty="0">
                        <a:latin typeface="Cambria Math" panose="02040503050406030204" pitchFamily="18" charset="0"/>
                      </a:rPr>
                      <m:t>)</m:t>
                    </m:r>
                  </m:oMath>
                </a14:m>
                <a:r>
                  <a:rPr lang="en-US" altLang="zh-CN" b="0" dirty="0"/>
                  <a:t> </a:t>
                </a:r>
              </a:p>
              <a:p>
                <a14:m>
                  <m:oMath xmlns:m="http://schemas.openxmlformats.org/officeDocument/2006/math">
                    <m:r>
                      <a:rPr lang="zh-CN" altLang="en-US" b="0" i="1" dirty="0" smtClean="0">
                        <a:latin typeface="Cambria Math" panose="02040503050406030204" pitchFamily="18" charset="0"/>
                      </a:rPr>
                      <m:t>𝑚</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𝑓</m:t>
                        </m:r>
                      </m:e>
                      <m:sub>
                        <m:r>
                          <a:rPr lang="en-US" altLang="zh-CN" b="0" i="1" dirty="0">
                            <a:latin typeface="Cambria Math" panose="02040503050406030204" pitchFamily="18" charset="0"/>
                          </a:rPr>
                          <m:t>4</m:t>
                        </m:r>
                      </m:sub>
                    </m:sSub>
                    <m:r>
                      <a:rPr lang="en-US" altLang="zh-CN" b="0" i="1" dirty="0">
                        <a:latin typeface="Cambria Math" panose="02040503050406030204" pitchFamily="18" charset="0"/>
                      </a:rPr>
                      <m:t>=</m:t>
                    </m:r>
                    <m:func>
                      <m:funcPr>
                        <m:ctrlPr>
                          <a:rPr lang="zh-CN" altLang="en-US" b="0" i="1" dirty="0">
                            <a:latin typeface="Cambria Math" panose="02040503050406030204" pitchFamily="18" charset="0"/>
                          </a:rPr>
                        </m:ctrlPr>
                      </m:funcPr>
                      <m:fName>
                        <m:r>
                          <m:rPr>
                            <m:sty m:val="p"/>
                          </m:rPr>
                          <a:rPr lang="zh-CN" altLang="en-US" b="0" i="0" dirty="0">
                            <a:latin typeface="Cambria Math" panose="02040503050406030204" pitchFamily="18" charset="0"/>
                          </a:rPr>
                          <m:t>det</m:t>
                        </m:r>
                      </m:fName>
                      <m:e>
                        <m:d>
                          <m:dPr>
                            <m:ctrlPr>
                              <a:rPr lang="en-US" altLang="zh-CN" b="0" i="1" dirty="0">
                                <a:latin typeface="Cambria Math" panose="02040503050406030204" pitchFamily="18" charset="0"/>
                              </a:rPr>
                            </m:ctrlPr>
                          </m:dPr>
                          <m:e>
                            <m:r>
                              <a:rPr lang="zh-CN" altLang="en-US" b="0" i="1" dirty="0">
                                <a:latin typeface="Cambria Math" panose="02040503050406030204" pitchFamily="18" charset="0"/>
                              </a:rPr>
                              <m:t>𝑖</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𝑜</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e>
                        </m:d>
                      </m:e>
                    </m:func>
                    <m:r>
                      <a:rPr lang="en-US" altLang="zh-CN" b="0" i="1" dirty="0">
                        <a:latin typeface="Cambria Math" panose="02040503050406030204" pitchFamily="18" charset="0"/>
                      </a:rPr>
                      <m:t>+</m:t>
                    </m:r>
                    <m:r>
                      <a:rPr lang="zh-CN" altLang="en-US" b="0" i="1" dirty="0">
                        <a:latin typeface="Cambria Math" panose="02040503050406030204" pitchFamily="18" charset="0"/>
                      </a:rPr>
                      <m:t>𝑎𝑟𝑟</m:t>
                    </m:r>
                    <m:r>
                      <a:rPr lang="en-US" altLang="zh-CN" b="0" i="1" dirty="0">
                        <a:latin typeface="Cambria Math" panose="02040503050406030204" pitchFamily="18" charset="0"/>
                      </a:rPr>
                      <m:t>(</m:t>
                    </m:r>
                    <m:r>
                      <a:rPr lang="zh-CN" altLang="en-US" b="0" i="1" dirty="0">
                        <a:latin typeface="Cambria Math" panose="02040503050406030204" pitchFamily="18" charset="0"/>
                      </a:rPr>
                      <m:t>𝑗</m:t>
                    </m:r>
                    <m:r>
                      <a:rPr lang="en-US" altLang="zh-CN" b="0" i="1" dirty="0">
                        <a:latin typeface="Cambria Math" panose="02040503050406030204" pitchFamily="18" charset="0"/>
                      </a:rPr>
                      <m:t>)+</m:t>
                    </m:r>
                    <m:r>
                      <a:rPr lang="zh-CN" altLang="en-US" b="0" i="1" dirty="0">
                        <a:latin typeface="Cambria Math" panose="02040503050406030204" pitchFamily="18" charset="0"/>
                      </a:rPr>
                      <m:t>𝑑𝑖𝑠</m:t>
                    </m:r>
                    <m:d>
                      <m:dPr>
                        <m:ctrlPr>
                          <a:rPr lang="en-US" altLang="zh-CN" b="0" i="1" dirty="0">
                            <a:latin typeface="Cambria Math" panose="02040503050406030204" pitchFamily="18" charset="0"/>
                          </a:rPr>
                        </m:ctrlPr>
                      </m:dPr>
                      <m:e>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𝑙</m:t>
                            </m:r>
                          </m:e>
                          <m:sub>
                            <m:r>
                              <a:rPr lang="zh-CN" altLang="en-US" b="0" i="1" dirty="0">
                                <a:latin typeface="Cambria Math" panose="02040503050406030204" pitchFamily="18" charset="0"/>
                              </a:rPr>
                              <m:t>𝑗</m:t>
                            </m:r>
                          </m:sub>
                        </m:sSub>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𝑑</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e>
                    </m:d>
                    <m:r>
                      <a:rPr lang="en-US" altLang="zh-CN" b="0" i="1" dirty="0">
                        <a:latin typeface="Cambria Math" panose="02040503050406030204" pitchFamily="18" charset="0"/>
                      </a:rPr>
                      <m:t>+</m:t>
                    </m:r>
                    <m:d>
                      <m:dPr>
                        <m:ctrlPr>
                          <a:rPr lang="en-US" altLang="zh-CN" b="0" i="1" dirty="0">
                            <a:latin typeface="Cambria Math" panose="02040503050406030204" pitchFamily="18" charset="0"/>
                          </a:rPr>
                        </m:ctrlPr>
                      </m:dPr>
                      <m:e>
                        <m:r>
                          <a:rPr lang="zh-CN" altLang="en-US" b="0" i="1" dirty="0">
                            <a:latin typeface="Cambria Math" panose="02040503050406030204" pitchFamily="18" charset="0"/>
                          </a:rPr>
                          <m:t>𝛼</m:t>
                        </m:r>
                        <m:r>
                          <a:rPr lang="zh-CN" altLang="en-US" b="0" i="1" dirty="0">
                            <a:latin typeface="Cambria Math" panose="02040503050406030204" pitchFamily="18" charset="0"/>
                          </a:rPr>
                          <m:t>−1</m:t>
                        </m:r>
                      </m:e>
                    </m:d>
                    <m:sSub>
                      <m:sSubPr>
                        <m:ctrlPr>
                          <a:rPr lang="en-US" altLang="zh-CN" b="0" i="1" dirty="0">
                            <a:latin typeface="Cambria Math" panose="02040503050406030204" pitchFamily="18" charset="0"/>
                          </a:rPr>
                        </m:ctrlPr>
                      </m:sSubPr>
                      <m:e>
                        <m:r>
                          <a:rPr lang="zh-CN" altLang="en-US" b="0" i="1" dirty="0">
                            <a:latin typeface="Cambria Math" panose="02040503050406030204" pitchFamily="18" charset="0"/>
                          </a:rPr>
                          <m:t>𝑡</m:t>
                        </m:r>
                      </m:e>
                      <m:sub>
                        <m:sSup>
                          <m:sSupPr>
                            <m:ctrlPr>
                              <a:rPr lang="en-US" altLang="zh-CN" b="0" i="1" dirty="0">
                                <a:latin typeface="Cambria Math" panose="02040503050406030204" pitchFamily="18" charset="0"/>
                              </a:rPr>
                            </m:ctrlPr>
                          </m:sSupPr>
                          <m:e>
                            <m:r>
                              <a:rPr lang="zh-CN" altLang="en-US" b="0" i="1" dirty="0">
                                <a:latin typeface="Cambria Math" panose="02040503050406030204" pitchFamily="18" charset="0"/>
                              </a:rPr>
                              <m:t>𝑟</m:t>
                            </m:r>
                          </m:e>
                          <m:sup>
                            <m:r>
                              <a:rPr lang="en-US" altLang="zh-CN" b="0" i="1" dirty="0">
                                <a:latin typeface="Cambria Math" panose="02040503050406030204" pitchFamily="18" charset="0"/>
                              </a:rPr>
                              <m:t>′</m:t>
                            </m:r>
                          </m:sup>
                        </m:sSup>
                      </m:sub>
                    </m:sSub>
                  </m:oMath>
                </a14:m>
                <a:r>
                  <a:rPr lang="zh-CN" altLang="en-US" b="0" dirty="0"/>
                  <a:t> </a:t>
                </a:r>
              </a:p>
            </p:txBody>
          </p:sp>
        </mc:Choice>
        <mc:Fallback xmlns="">
          <p:sp>
            <p:nvSpPr>
              <p:cNvPr id="11" name="文本框 10">
                <a:extLst>
                  <a:ext uri="{FF2B5EF4-FFF2-40B4-BE49-F238E27FC236}">
                    <a16:creationId xmlns:a16="http://schemas.microsoft.com/office/drawing/2014/main" id="{3CCD034C-EFEF-43B9-AA6A-0DB4D236BE15}"/>
                  </a:ext>
                </a:extLst>
              </p:cNvPr>
              <p:cNvSpPr txBox="1">
                <a:spLocks noRot="1" noChangeAspect="1" noMove="1" noResize="1" noEditPoints="1" noAdjustHandles="1" noChangeArrowheads="1" noChangeShapeType="1" noTextEdit="1"/>
              </p:cNvSpPr>
              <p:nvPr/>
            </p:nvSpPr>
            <p:spPr>
              <a:xfrm>
                <a:off x="667002" y="1461702"/>
                <a:ext cx="4236036" cy="989630"/>
              </a:xfrm>
              <a:prstGeom prst="rect">
                <a:avLst/>
              </a:prstGeom>
              <a:blipFill>
                <a:blip r:embed="rId12"/>
                <a:stretch>
                  <a:fillRect/>
                </a:stretch>
              </a:blipFill>
              <a:ln w="19050">
                <a:solidFill>
                  <a:schemeClr val="tx1"/>
                </a:solidFill>
                <a:prstDash val="sys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3640558-26EF-4F7C-A2BE-5D41BF20ACA9}"/>
                  </a:ext>
                </a:extLst>
              </p:cNvPr>
              <p:cNvSpPr txBox="1"/>
              <p:nvPr/>
            </p:nvSpPr>
            <p:spPr>
              <a:xfrm>
                <a:off x="5054247" y="3345749"/>
                <a:ext cx="3911382" cy="795282"/>
              </a:xfrm>
              <a:prstGeom prst="rect">
                <a:avLst/>
              </a:prstGeom>
              <a:noFill/>
              <a:ln w="19050">
                <a:solidFill>
                  <a:schemeClr val="tx1"/>
                </a:solidFill>
                <a:prstDash val="sysDot"/>
              </a:ln>
            </p:spPr>
            <p:txBody>
              <a:bodyPr wrap="square" rtlCol="0">
                <a:spAutoFit/>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zh-CN" altLang="en-US" b="0" i="0">
                            <a:latin typeface="Cambria Math" panose="02040503050406030204" pitchFamily="18" charset="0"/>
                          </a:rPr>
                          <m:t>det</m:t>
                        </m:r>
                      </m:fName>
                      <m:e>
                        <m:r>
                          <a:rPr lang="en-US" altLang="zh-CN" b="0" i="1">
                            <a:latin typeface="Cambria Math" panose="02040503050406030204" pitchFamily="18" charset="0"/>
                          </a:rPr>
                          <m:t>(</m:t>
                        </m:r>
                        <m:r>
                          <a:rPr lang="zh-CN" altLang="en-US" b="0" i="1">
                            <a:latin typeface="Cambria Math" panose="02040503050406030204" pitchFamily="18" charset="0"/>
                          </a:rPr>
                          <m:t>𝑖</m:t>
                        </m:r>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𝑜</m:t>
                            </m:r>
                          </m:e>
                          <m:sub>
                            <m:sSup>
                              <m:sSupPr>
                                <m:ctrlPr>
                                  <a:rPr lang="en-US" altLang="zh-CN" b="0" i="1">
                                    <a:latin typeface="Cambria Math" panose="02040503050406030204" pitchFamily="18" charset="0"/>
                                  </a:rPr>
                                </m:ctrlPr>
                              </m:sSupPr>
                              <m:e>
                                <m:r>
                                  <a:rPr lang="zh-CN" altLang="en-US" b="0" i="1">
                                    <a:latin typeface="Cambria Math" panose="02040503050406030204" pitchFamily="18" charset="0"/>
                                  </a:rPr>
                                  <m:t>𝑟</m:t>
                                </m:r>
                              </m:e>
                              <m:sup>
                                <m:r>
                                  <a:rPr lang="en-US" altLang="zh-CN" b="0" i="1">
                                    <a:latin typeface="Cambria Math" panose="02040503050406030204" pitchFamily="18" charset="0"/>
                                  </a:rPr>
                                  <m:t>′</m:t>
                                </m:r>
                              </m:sup>
                            </m:sSup>
                          </m:sub>
                        </m:sSub>
                        <m:r>
                          <a:rPr lang="en-US" altLang="zh-CN" b="0" i="1">
                            <a:latin typeface="Cambria Math" panose="02040503050406030204" pitchFamily="18" charset="0"/>
                          </a:rPr>
                          <m:t> )</m:t>
                        </m:r>
                      </m:e>
                    </m:func>
                  </m:oMath>
                </a14:m>
                <a:r>
                  <a:rPr lang="zh-CN" altLang="en-US" b="0" dirty="0"/>
                  <a:t> </a:t>
                </a:r>
              </a:p>
              <a:p>
                <a:r>
                  <a:rPr lang="en-US" altLang="zh-CN" b="0" i="1" dirty="0">
                    <a:latin typeface="Cambria Math" panose="02040503050406030204" pitchFamily="18" charset="0"/>
                  </a:rPr>
                  <a:t>B</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unc>
                                  <m:funcPr>
                                    <m:ctrlPr>
                                      <a:rPr lang="en-US" altLang="zh-CN" b="0" i="1" smtClean="0">
                                        <a:latin typeface="Cambria Math" panose="02040503050406030204" pitchFamily="18" charset="0"/>
                                      </a:rPr>
                                    </m:ctrlPr>
                                  </m:funcPr>
                                  <m:fName>
                                    <m:r>
                                      <m:rPr>
                                        <m:sty m:val="p"/>
                                      </m:rPr>
                                      <a:rPr lang="zh-CN" altLang="en-US" b="0" i="0">
                                        <a:latin typeface="Cambria Math" panose="02040503050406030204" pitchFamily="18" charset="0"/>
                                      </a:rPr>
                                      <m:t>det</m:t>
                                    </m:r>
                                  </m:fName>
                                  <m:e>
                                    <m:d>
                                      <m:dPr>
                                        <m:ctrlPr>
                                          <a:rPr lang="en-US" altLang="zh-CN" b="0" i="1">
                                            <a:latin typeface="Cambria Math" panose="02040503050406030204" pitchFamily="18" charset="0"/>
                                          </a:rPr>
                                        </m:ctrlPr>
                                      </m:dPr>
                                      <m:e>
                                        <m:r>
                                          <a:rPr lang="zh-CN" altLang="en-US" b="0" i="1">
                                            <a:latin typeface="Cambria Math" panose="02040503050406030204" pitchFamily="18" charset="0"/>
                                          </a:rPr>
                                          <m:t>𝑗</m:t>
                                        </m:r>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𝑑</m:t>
                                            </m:r>
                                          </m:e>
                                          <m:sub>
                                            <m:sSup>
                                              <m:sSupPr>
                                                <m:ctrlPr>
                                                  <a:rPr lang="en-US" altLang="zh-CN" b="0" i="1">
                                                    <a:latin typeface="Cambria Math" panose="02040503050406030204" pitchFamily="18" charset="0"/>
                                                  </a:rPr>
                                                </m:ctrlPr>
                                              </m:sSupPr>
                                              <m:e>
                                                <m:r>
                                                  <a:rPr lang="zh-CN" altLang="en-US" b="0" i="1">
                                                    <a:latin typeface="Cambria Math" panose="02040503050406030204" pitchFamily="18" charset="0"/>
                                                  </a:rPr>
                                                  <m:t>𝑟</m:t>
                                                </m:r>
                                              </m:e>
                                              <m:sup>
                                                <m:r>
                                                  <a:rPr lang="en-US" altLang="zh-CN" b="0" i="1">
                                                    <a:latin typeface="Cambria Math" panose="02040503050406030204" pitchFamily="18" charset="0"/>
                                                  </a:rPr>
                                                  <m:t>′</m:t>
                                                </m:r>
                                              </m:sup>
                                            </m:sSup>
                                          </m:sub>
                                        </m:sSub>
                                      </m:e>
                                    </m:d>
                                  </m:e>
                                </m:func>
                                <m:r>
                                  <a:rPr lang="en-US" altLang="zh-CN" b="0" i="1">
                                    <a:latin typeface="Cambria Math" panose="02040503050406030204" pitchFamily="18" charset="0"/>
                                  </a:rPr>
                                  <m:t>+</m:t>
                                </m:r>
                                <m:r>
                                  <a:rPr lang="zh-CN" altLang="en-US" b="0" i="1">
                                    <a:latin typeface="Cambria Math" panose="02040503050406030204" pitchFamily="18" charset="0"/>
                                  </a:rPr>
                                  <m:t>𝑚𝑜𝑏𝑗</m:t>
                                </m:r>
                                <m:d>
                                  <m:dPr>
                                    <m:ctrlPr>
                                      <a:rPr lang="en-US" altLang="zh-CN" b="0" i="1">
                                        <a:latin typeface="Cambria Math" panose="02040503050406030204" pitchFamily="18" charset="0"/>
                                      </a:rPr>
                                    </m:ctrlPr>
                                  </m:dPr>
                                  <m:e>
                                    <m:r>
                                      <a:rPr lang="zh-CN" altLang="en-US" b="0" i="1">
                                        <a:latin typeface="Cambria Math" panose="02040503050406030204" pitchFamily="18" charset="0"/>
                                      </a:rPr>
                                      <m:t>𝑗</m:t>
                                    </m:r>
                                    <m:r>
                                      <a:rPr lang="en-US" altLang="zh-CN" b="0" i="1">
                                        <a:latin typeface="Cambria Math" panose="02040503050406030204" pitchFamily="18" charset="0"/>
                                      </a:rPr>
                                      <m:t>,</m:t>
                                    </m:r>
                                    <m:r>
                                      <a:rPr lang="zh-CN" altLang="en-US" b="0" i="1">
                                        <a:latin typeface="Cambria Math" panose="02040503050406030204" pitchFamily="18" charset="0"/>
                                      </a:rPr>
                                      <m:t>𝑛</m:t>
                                    </m:r>
                                  </m:e>
                                </m:d>
                                <m:r>
                                  <a:rPr lang="en-US" altLang="zh-CN" b="0" i="1" smtClean="0">
                                    <a:latin typeface="Cambria Math" panose="02040503050406030204" pitchFamily="18" charset="0"/>
                                  </a:rPr>
                                  <m:t>,</m:t>
                                </m:r>
                              </m:e>
                              <m:e>
                                <m:r>
                                  <a:rPr lang="zh-CN" altLang="en-US" b="0" i="1">
                                    <a:latin typeface="Cambria Math" panose="02040503050406030204" pitchFamily="18" charset="0"/>
                                  </a:rPr>
                                  <m:t>𝑎𝑟𝑟</m:t>
                                </m:r>
                                <m:r>
                                  <a:rPr lang="en-US" altLang="zh-CN" b="0" i="1">
                                    <a:latin typeface="Cambria Math" panose="02040503050406030204" pitchFamily="18" charset="0"/>
                                  </a:rPr>
                                  <m:t>(</m:t>
                                </m:r>
                                <m:r>
                                  <a:rPr lang="zh-CN" altLang="en-US" b="0" i="1">
                                    <a:latin typeface="Cambria Math" panose="02040503050406030204" pitchFamily="18" charset="0"/>
                                  </a:rPr>
                                  <m:t>𝑗</m:t>
                                </m:r>
                                <m:r>
                                  <a:rPr lang="en-US" altLang="zh-CN" b="0" i="1">
                                    <a:latin typeface="Cambria Math" panose="02040503050406030204" pitchFamily="18" charset="0"/>
                                  </a:rPr>
                                  <m:t>)+</m:t>
                                </m:r>
                                <m:r>
                                  <a:rPr lang="zh-CN" altLang="en-US" b="0" i="1">
                                    <a:latin typeface="Cambria Math" panose="02040503050406030204" pitchFamily="18" charset="0"/>
                                  </a:rPr>
                                  <m:t>𝑑𝑖𝑠</m:t>
                                </m:r>
                                <m:d>
                                  <m:dPr>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𝑙</m:t>
                                        </m:r>
                                      </m:e>
                                      <m:sub>
                                        <m:r>
                                          <a:rPr lang="zh-CN" altLang="en-US" b="0" i="1">
                                            <a:latin typeface="Cambria Math" panose="02040503050406030204" pitchFamily="18" charset="0"/>
                                          </a:rPr>
                                          <m:t>𝑗</m:t>
                                        </m:r>
                                      </m:sub>
                                    </m:sSub>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𝑑</m:t>
                                        </m:r>
                                      </m:e>
                                      <m:sub>
                                        <m:sSup>
                                          <m:sSupPr>
                                            <m:ctrlPr>
                                              <a:rPr lang="en-US" altLang="zh-CN" b="0" i="1">
                                                <a:latin typeface="Cambria Math" panose="02040503050406030204" pitchFamily="18" charset="0"/>
                                              </a:rPr>
                                            </m:ctrlPr>
                                          </m:sSupPr>
                                          <m:e>
                                            <m:r>
                                              <a:rPr lang="zh-CN" altLang="en-US" b="0" i="1">
                                                <a:latin typeface="Cambria Math" panose="02040503050406030204" pitchFamily="18" charset="0"/>
                                              </a:rPr>
                                              <m:t>𝑟</m:t>
                                            </m:r>
                                          </m:e>
                                          <m:sup>
                                            <m:r>
                                              <a:rPr lang="en-US" altLang="zh-CN" b="0" i="1">
                                                <a:latin typeface="Cambria Math" panose="02040503050406030204" pitchFamily="18" charset="0"/>
                                              </a:rPr>
                                              <m:t>′</m:t>
                                            </m:r>
                                          </m:sup>
                                        </m:sSup>
                                      </m:sub>
                                    </m:sSub>
                                  </m:e>
                                </m:d>
                                <m:r>
                                  <a:rPr lang="en-US" altLang="zh-CN" b="0" i="1">
                                    <a:latin typeface="Cambria Math" panose="02040503050406030204" pitchFamily="18" charset="0"/>
                                  </a:rPr>
                                  <m:t>+</m:t>
                                </m:r>
                                <m:d>
                                  <m:dPr>
                                    <m:ctrlPr>
                                      <a:rPr lang="en-US" altLang="zh-CN" b="0" i="1">
                                        <a:latin typeface="Cambria Math" panose="02040503050406030204" pitchFamily="18" charset="0"/>
                                      </a:rPr>
                                    </m:ctrlPr>
                                  </m:dPr>
                                  <m:e>
                                    <m:r>
                                      <a:rPr lang="zh-CN" altLang="en-US" b="0" i="1">
                                        <a:latin typeface="Cambria Math" panose="02040503050406030204" pitchFamily="18" charset="0"/>
                                      </a:rPr>
                                      <m:t>𝛼</m:t>
                                    </m:r>
                                    <m:r>
                                      <a:rPr lang="zh-CN" altLang="en-US" b="0" i="1">
                                        <a:latin typeface="Cambria Math" panose="02040503050406030204" pitchFamily="18" charset="0"/>
                                      </a:rPr>
                                      <m:t>−1</m:t>
                                    </m:r>
                                  </m:e>
                                </m:d>
                                <m:sSub>
                                  <m:sSubPr>
                                    <m:ctrlPr>
                                      <a:rPr lang="en-US" altLang="zh-CN" b="0" i="1">
                                        <a:latin typeface="Cambria Math" panose="02040503050406030204" pitchFamily="18" charset="0"/>
                                      </a:rPr>
                                    </m:ctrlPr>
                                  </m:sSubPr>
                                  <m:e>
                                    <m:r>
                                      <a:rPr lang="zh-CN" altLang="en-US" b="0" i="1">
                                        <a:latin typeface="Cambria Math" panose="02040503050406030204" pitchFamily="18" charset="0"/>
                                      </a:rPr>
                                      <m:t>𝑡</m:t>
                                    </m:r>
                                  </m:e>
                                  <m:sub>
                                    <m:sSup>
                                      <m:sSupPr>
                                        <m:ctrlPr>
                                          <a:rPr lang="en-US" altLang="zh-CN" b="0" i="1">
                                            <a:latin typeface="Cambria Math" panose="02040503050406030204" pitchFamily="18" charset="0"/>
                                          </a:rPr>
                                        </m:ctrlPr>
                                      </m:sSupPr>
                                      <m:e>
                                        <m:r>
                                          <a:rPr lang="zh-CN" altLang="en-US" b="0" i="1">
                                            <a:latin typeface="Cambria Math" panose="02040503050406030204" pitchFamily="18" charset="0"/>
                                          </a:rPr>
                                          <m:t>𝑟</m:t>
                                        </m:r>
                                      </m:e>
                                      <m:sup>
                                        <m:r>
                                          <a:rPr lang="en-US" altLang="zh-CN" b="0" i="1">
                                            <a:latin typeface="Cambria Math" panose="02040503050406030204" pitchFamily="18" charset="0"/>
                                          </a:rPr>
                                          <m:t>′</m:t>
                                        </m:r>
                                      </m:sup>
                                    </m:sSup>
                                  </m:sub>
                                </m:sSub>
                                <m:r>
                                  <a:rPr lang="en-US" altLang="zh-CN" b="0" i="1" smtClean="0">
                                    <a:latin typeface="Cambria Math" panose="02040503050406030204" pitchFamily="18" charset="0"/>
                                  </a:rPr>
                                  <m:t>}</m:t>
                                </m:r>
                              </m:e>
                            </m:eqArr>
                          </m:e>
                        </m:d>
                      </m:e>
                    </m:func>
                  </m:oMath>
                </a14:m>
                <a:r>
                  <a:rPr lang="en-US" altLang="zh-CN" b="0" i="1" dirty="0">
                    <a:latin typeface="Cambria Math" panose="02040503050406030204" pitchFamily="18" charset="0"/>
                  </a:rPr>
                  <a:t>  </a:t>
                </a:r>
              </a:p>
            </p:txBody>
          </p:sp>
        </mc:Choice>
        <mc:Fallback xmlns="">
          <p:sp>
            <p:nvSpPr>
              <p:cNvPr id="30" name="文本框 29">
                <a:extLst>
                  <a:ext uri="{FF2B5EF4-FFF2-40B4-BE49-F238E27FC236}">
                    <a16:creationId xmlns:a16="http://schemas.microsoft.com/office/drawing/2014/main" id="{43640558-26EF-4F7C-A2BE-5D41BF20ACA9}"/>
                  </a:ext>
                </a:extLst>
              </p:cNvPr>
              <p:cNvSpPr txBox="1">
                <a:spLocks noRot="1" noChangeAspect="1" noMove="1" noResize="1" noEditPoints="1" noAdjustHandles="1" noChangeArrowheads="1" noChangeShapeType="1" noTextEdit="1"/>
              </p:cNvSpPr>
              <p:nvPr/>
            </p:nvSpPr>
            <p:spPr>
              <a:xfrm>
                <a:off x="5054247" y="3345749"/>
                <a:ext cx="3911382" cy="795282"/>
              </a:xfrm>
              <a:prstGeom prst="rect">
                <a:avLst/>
              </a:prstGeom>
              <a:blipFill>
                <a:blip r:embed="rId13"/>
                <a:stretch>
                  <a:fillRect l="-310"/>
                </a:stretch>
              </a:blipFill>
              <a:ln w="19050">
                <a:solidFill>
                  <a:schemeClr val="tx1"/>
                </a:solidFill>
                <a:prstDash val="sys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E504919-B9F3-45DE-924B-C4CB99723530}"/>
                  </a:ext>
                </a:extLst>
              </p:cNvPr>
              <p:cNvSpPr txBox="1"/>
              <p:nvPr/>
            </p:nvSpPr>
            <p:spPr>
              <a:xfrm>
                <a:off x="453024" y="3537099"/>
                <a:ext cx="1923604" cy="400110"/>
              </a:xfrm>
              <a:prstGeom prst="rect">
                <a:avLst/>
              </a:prstGeom>
              <a:noFill/>
              <a:ln w="28575">
                <a:solidFill>
                  <a:srgbClr val="FF0000"/>
                </a:solidFill>
              </a:ln>
            </p:spPr>
            <p:txBody>
              <a:bodyPr wrap="none" rtlCol="0">
                <a:spAutoFit/>
              </a:bodyPr>
              <a:lstStyle/>
              <a:p>
                <a:r>
                  <a:rPr lang="en-US" altLang="zh-CN" sz="2000" b="0" dirty="0"/>
                  <a:t>partition </a:t>
                </a:r>
                <a14:m>
                  <m:oMath xmlns:m="http://schemas.openxmlformats.org/officeDocument/2006/math">
                    <m:r>
                      <a:rPr lang="en-US" altLang="zh-CN" sz="2000" b="0" i="1" dirty="0" smtClean="0">
                        <a:latin typeface="Cambria Math" panose="02040503050406030204" pitchFamily="18" charset="0"/>
                      </a:rPr>
                      <m:t>𝑖</m:t>
                    </m:r>
                  </m:oMath>
                </a14:m>
                <a:r>
                  <a:rPr lang="en-US" altLang="zh-CN" sz="2000" b="0" dirty="0"/>
                  <a:t> and </a:t>
                </a:r>
                <a14:m>
                  <m:oMath xmlns:m="http://schemas.openxmlformats.org/officeDocument/2006/math">
                    <m:r>
                      <a:rPr lang="en-US" altLang="zh-CN" sz="2000" b="0" i="1" dirty="0" smtClean="0">
                        <a:latin typeface="Cambria Math" panose="02040503050406030204" pitchFamily="18" charset="0"/>
                      </a:rPr>
                      <m:t>𝑗</m:t>
                    </m:r>
                  </m:oMath>
                </a14:m>
                <a:endParaRPr lang="zh-CN" altLang="en-US" sz="2000" b="0" dirty="0"/>
              </a:p>
            </p:txBody>
          </p:sp>
        </mc:Choice>
        <mc:Fallback xmlns="">
          <p:sp>
            <p:nvSpPr>
              <p:cNvPr id="3" name="文本框 2">
                <a:extLst>
                  <a:ext uri="{FF2B5EF4-FFF2-40B4-BE49-F238E27FC236}">
                    <a16:creationId xmlns:a16="http://schemas.microsoft.com/office/drawing/2014/main" id="{AE504919-B9F3-45DE-924B-C4CB99723530}"/>
                  </a:ext>
                </a:extLst>
              </p:cNvPr>
              <p:cNvSpPr txBox="1">
                <a:spLocks noRot="1" noChangeAspect="1" noMove="1" noResize="1" noEditPoints="1" noAdjustHandles="1" noChangeArrowheads="1" noChangeShapeType="1" noTextEdit="1"/>
              </p:cNvSpPr>
              <p:nvPr/>
            </p:nvSpPr>
            <p:spPr>
              <a:xfrm>
                <a:off x="453024" y="3537099"/>
                <a:ext cx="1923604" cy="400110"/>
              </a:xfrm>
              <a:prstGeom prst="rect">
                <a:avLst/>
              </a:prstGeom>
              <a:blipFill>
                <a:blip r:embed="rId14"/>
                <a:stretch>
                  <a:fillRect l="-2492" t="-2817" b="-21127"/>
                </a:stretch>
              </a:blipFill>
              <a:ln w="28575">
                <a:solidFill>
                  <a:srgbClr val="FF0000"/>
                </a:solidFill>
              </a:ln>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EB86476-996A-46CD-80E9-2AA618B6E440}"/>
              </a:ext>
            </a:extLst>
          </p:cNvPr>
          <p:cNvSpPr/>
          <p:nvPr/>
        </p:nvSpPr>
        <p:spPr bwMode="auto">
          <a:xfrm>
            <a:off x="1258379" y="1519960"/>
            <a:ext cx="793341" cy="873113"/>
          </a:xfrm>
          <a:prstGeom prst="rect">
            <a:avLst/>
          </a:prstGeom>
          <a:solidFill>
            <a:schemeClr val="bg1">
              <a:alpha val="0"/>
            </a:schemeClr>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1" name="矩形 30">
            <a:extLst>
              <a:ext uri="{FF2B5EF4-FFF2-40B4-BE49-F238E27FC236}">
                <a16:creationId xmlns:a16="http://schemas.microsoft.com/office/drawing/2014/main" id="{1DC85D55-68A2-406F-B51A-D33BF5E5EEAD}"/>
              </a:ext>
            </a:extLst>
          </p:cNvPr>
          <p:cNvSpPr/>
          <p:nvPr/>
        </p:nvSpPr>
        <p:spPr bwMode="auto">
          <a:xfrm>
            <a:off x="2249827" y="1731158"/>
            <a:ext cx="2499827" cy="683658"/>
          </a:xfrm>
          <a:prstGeom prst="rect">
            <a:avLst/>
          </a:prstGeom>
          <a:solidFill>
            <a:schemeClr val="bg1">
              <a:alpha val="0"/>
            </a:schemeClr>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6" name="内容占位符 2">
                <a:extLst>
                  <a:ext uri="{FF2B5EF4-FFF2-40B4-BE49-F238E27FC236}">
                    <a16:creationId xmlns:a16="http://schemas.microsoft.com/office/drawing/2014/main" id="{B3E36196-42FA-40C2-84A2-61692CB0A03C}"/>
                  </a:ext>
                </a:extLst>
              </p:cNvPr>
              <p:cNvSpPr txBox="1">
                <a:spLocks/>
              </p:cNvSpPr>
              <p:nvPr/>
            </p:nvSpPr>
            <p:spPr bwMode="auto">
              <a:xfrm>
                <a:off x="178371" y="5527439"/>
                <a:ext cx="8357349" cy="10105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a:r>
                  <a:rPr lang="en-US" altLang="zh-CN" b="0" kern="0" dirty="0"/>
                  <a:t>Can </a:t>
                </a:r>
                <a14:m>
                  <m:oMath xmlns:m="http://schemas.openxmlformats.org/officeDocument/2006/math">
                    <m:func>
                      <m:funcPr>
                        <m:ctrlPr>
                          <a:rPr lang="en-US" altLang="zh-CN" b="0" i="1" kern="0" smtClean="0">
                            <a:latin typeface="Cambria Math" panose="02040503050406030204" pitchFamily="18" charset="0"/>
                          </a:rPr>
                        </m:ctrlPr>
                      </m:funcPr>
                      <m:fName>
                        <m:limLow>
                          <m:limLowPr>
                            <m:ctrlPr>
                              <a:rPr lang="en-US" altLang="zh-CN" b="0" i="1" kern="0" smtClean="0">
                                <a:latin typeface="Cambria Math" panose="02040503050406030204" pitchFamily="18" charset="0"/>
                              </a:rPr>
                            </m:ctrlPr>
                          </m:limLowPr>
                          <m:e>
                            <m:r>
                              <m:rPr>
                                <m:sty m:val="p"/>
                              </m:rPr>
                              <a:rPr lang="en-US" altLang="zh-CN" b="0" kern="0" smtClean="0">
                                <a:latin typeface="Cambria Math" panose="02040503050406030204" pitchFamily="18" charset="0"/>
                              </a:rPr>
                              <m:t>min</m:t>
                            </m:r>
                          </m:e>
                          <m:lim>
                            <m:r>
                              <a:rPr lang="en-US" altLang="zh-CN" b="0" i="1" kern="0" smtClean="0">
                                <a:latin typeface="Cambria Math" panose="02040503050406030204" pitchFamily="18" charset="0"/>
                              </a:rPr>
                              <m:t>𝑖</m:t>
                            </m:r>
                            <m:r>
                              <a:rPr lang="en-US" altLang="zh-CN" b="0" i="1" kern="0" smtClean="0">
                                <a:latin typeface="Cambria Math" panose="02040503050406030204" pitchFamily="18" charset="0"/>
                              </a:rPr>
                              <m:t>,</m:t>
                            </m:r>
                            <m:r>
                              <a:rPr lang="en-US" altLang="zh-CN" b="0" i="1" kern="0" smtClean="0">
                                <a:latin typeface="Cambria Math" panose="02040503050406030204" pitchFamily="18" charset="0"/>
                              </a:rPr>
                              <m:t>𝑗</m:t>
                            </m:r>
                          </m:lim>
                        </m:limLow>
                      </m:fName>
                      <m:e>
                        <m:r>
                          <m:rPr>
                            <m:nor/>
                          </m:rPr>
                          <a:rPr lang="en-US" altLang="zh-CN" b="0" kern="0" dirty="0"/>
                          <m:t>OBJ</m:t>
                        </m:r>
                        <m:r>
                          <a:rPr lang="en-US" altLang="zh-CN" b="0" i="1" kern="0" dirty="0" smtClean="0">
                            <a:latin typeface="Cambria Math" panose="02040503050406030204" pitchFamily="18" charset="0"/>
                          </a:rPr>
                          <m:t>(</m:t>
                        </m:r>
                        <m:sSub>
                          <m:sSubPr>
                            <m:ctrlPr>
                              <a:rPr lang="en-US" altLang="zh-CN" b="0" i="1" kern="0" dirty="0" smtClean="0">
                                <a:latin typeface="Cambria Math" panose="02040503050406030204" pitchFamily="18" charset="0"/>
                              </a:rPr>
                            </m:ctrlPr>
                          </m:sSubPr>
                          <m:e>
                            <m:r>
                              <a:rPr lang="en-US" altLang="zh-CN" b="0" i="1" kern="0" dirty="0" smtClean="0">
                                <a:latin typeface="Cambria Math" panose="02040503050406030204" pitchFamily="18" charset="0"/>
                              </a:rPr>
                              <m:t>𝑆</m:t>
                            </m:r>
                          </m:e>
                          <m:sub>
                            <m:sSup>
                              <m:sSupPr>
                                <m:ctrlPr>
                                  <a:rPr lang="en-US" altLang="zh-CN" b="0" i="1" kern="0" dirty="0" smtClean="0">
                                    <a:latin typeface="Cambria Math" panose="02040503050406030204" pitchFamily="18" charset="0"/>
                                  </a:rPr>
                                </m:ctrlPr>
                              </m:sSupPr>
                              <m:e>
                                <m:r>
                                  <a:rPr lang="en-US" altLang="zh-CN" b="0" i="1" kern="0" dirty="0" smtClean="0">
                                    <a:latin typeface="Cambria Math" panose="02040503050406030204" pitchFamily="18" charset="0"/>
                                  </a:rPr>
                                  <m:t>𝑅</m:t>
                                </m:r>
                              </m:e>
                              <m:sup>
                                <m:r>
                                  <a:rPr lang="en-US" altLang="zh-CN" b="0" i="1" kern="0" dirty="0" smtClean="0">
                                    <a:latin typeface="Cambria Math" panose="02040503050406030204" pitchFamily="18" charset="0"/>
                                  </a:rPr>
                                  <m:t>+</m:t>
                                </m:r>
                              </m:sup>
                            </m:sSup>
                          </m:sub>
                        </m:sSub>
                        <m:r>
                          <a:rPr lang="en-US" altLang="zh-CN" b="0" i="1" kern="0" dirty="0" smtClean="0">
                            <a:latin typeface="Cambria Math" panose="02040503050406030204" pitchFamily="18" charset="0"/>
                          </a:rPr>
                          <m:t>)</m:t>
                        </m:r>
                      </m:e>
                    </m:func>
                    <m:r>
                      <a:rPr lang="en-US" altLang="zh-CN" b="0" i="1" kern="0" smtClean="0">
                        <a:latin typeface="Cambria Math" panose="02040503050406030204" pitchFamily="18" charset="0"/>
                      </a:rPr>
                      <m:t>=</m:t>
                    </m:r>
                    <m:func>
                      <m:funcPr>
                        <m:ctrlPr>
                          <a:rPr lang="en-US" altLang="zh-CN" b="0" i="1" kern="0" smtClean="0">
                            <a:latin typeface="Cambria Math" panose="02040503050406030204" pitchFamily="18" charset="0"/>
                          </a:rPr>
                        </m:ctrlPr>
                      </m:funcPr>
                      <m:fName>
                        <m:limLow>
                          <m:limLowPr>
                            <m:ctrlPr>
                              <a:rPr lang="en-US" altLang="zh-CN" b="0" i="1" kern="0" smtClean="0">
                                <a:latin typeface="Cambria Math" panose="02040503050406030204" pitchFamily="18" charset="0"/>
                              </a:rPr>
                            </m:ctrlPr>
                          </m:limLowPr>
                          <m:e>
                            <m:r>
                              <m:rPr>
                                <m:sty m:val="p"/>
                              </m:rPr>
                              <a:rPr lang="en-US" altLang="zh-CN" b="0" kern="0" smtClean="0">
                                <a:latin typeface="Cambria Math" panose="02040503050406030204" pitchFamily="18" charset="0"/>
                              </a:rPr>
                              <m:t>min</m:t>
                            </m:r>
                          </m:e>
                          <m:lim>
                            <m:r>
                              <a:rPr lang="en-US" altLang="zh-CN" b="0" i="1" kern="0" smtClean="0">
                                <a:latin typeface="Cambria Math" panose="02040503050406030204" pitchFamily="18" charset="0"/>
                              </a:rPr>
                              <m:t>𝑖</m:t>
                            </m:r>
                          </m:lim>
                        </m:limLow>
                      </m:fName>
                      <m:e>
                        <m:r>
                          <a:rPr lang="en-US" altLang="zh-CN" b="0" i="1" kern="0" smtClean="0">
                            <a:latin typeface="Cambria Math" panose="02040503050406030204" pitchFamily="18" charset="0"/>
                          </a:rPr>
                          <m:t>𝐴</m:t>
                        </m:r>
                        <m:r>
                          <a:rPr lang="en-US" altLang="zh-CN" b="0" i="1" kern="0" smtClean="0">
                            <a:latin typeface="Cambria Math" panose="02040503050406030204" pitchFamily="18" charset="0"/>
                          </a:rPr>
                          <m:t>(</m:t>
                        </m:r>
                        <m:r>
                          <a:rPr lang="en-US" altLang="zh-CN" b="0" i="1" kern="0" smtClean="0">
                            <a:latin typeface="Cambria Math" panose="02040503050406030204" pitchFamily="18" charset="0"/>
                          </a:rPr>
                          <m:t>𝑖</m:t>
                        </m:r>
                        <m:r>
                          <a:rPr lang="en-US" altLang="zh-CN" b="0" i="1" kern="0" smtClean="0">
                            <a:latin typeface="Cambria Math" panose="02040503050406030204" pitchFamily="18" charset="0"/>
                          </a:rPr>
                          <m:t>)</m:t>
                        </m:r>
                      </m:e>
                    </m:func>
                    <m:r>
                      <a:rPr lang="en-US" altLang="zh-CN" b="0" i="1" kern="0" smtClean="0">
                        <a:latin typeface="Cambria Math" panose="02040503050406030204" pitchFamily="18" charset="0"/>
                      </a:rPr>
                      <m:t>+</m:t>
                    </m:r>
                    <m:func>
                      <m:funcPr>
                        <m:ctrlPr>
                          <a:rPr lang="en-US" altLang="zh-CN" b="0" i="1" kern="0" smtClean="0">
                            <a:latin typeface="Cambria Math" panose="02040503050406030204" pitchFamily="18" charset="0"/>
                          </a:rPr>
                        </m:ctrlPr>
                      </m:funcPr>
                      <m:fName>
                        <m:limLow>
                          <m:limLowPr>
                            <m:ctrlPr>
                              <a:rPr lang="en-US" altLang="zh-CN" b="0" i="1" kern="0" smtClean="0">
                                <a:latin typeface="Cambria Math" panose="02040503050406030204" pitchFamily="18" charset="0"/>
                              </a:rPr>
                            </m:ctrlPr>
                          </m:limLowPr>
                          <m:e>
                            <m:r>
                              <m:rPr>
                                <m:sty m:val="p"/>
                              </m:rPr>
                              <a:rPr lang="en-US" altLang="zh-CN" b="0" kern="0" smtClean="0">
                                <a:latin typeface="Cambria Math" panose="02040503050406030204" pitchFamily="18" charset="0"/>
                              </a:rPr>
                              <m:t>min</m:t>
                            </m:r>
                          </m:e>
                          <m:lim>
                            <m:r>
                              <a:rPr lang="en-US" altLang="zh-CN" b="0" i="1" kern="0" smtClean="0">
                                <a:latin typeface="Cambria Math" panose="02040503050406030204" pitchFamily="18" charset="0"/>
                              </a:rPr>
                              <m:t>𝑗</m:t>
                            </m:r>
                          </m:lim>
                        </m:limLow>
                      </m:fName>
                      <m:e>
                        <m:r>
                          <a:rPr lang="en-US" altLang="zh-CN" b="0" i="1" kern="0" smtClean="0">
                            <a:latin typeface="Cambria Math" panose="02040503050406030204" pitchFamily="18" charset="0"/>
                          </a:rPr>
                          <m:t>𝐵</m:t>
                        </m:r>
                        <m:r>
                          <a:rPr lang="en-US" altLang="zh-CN" b="0" i="1" kern="0" smtClean="0">
                            <a:latin typeface="Cambria Math" panose="02040503050406030204" pitchFamily="18" charset="0"/>
                          </a:rPr>
                          <m:t>(</m:t>
                        </m:r>
                        <m:r>
                          <a:rPr lang="en-US" altLang="zh-CN" b="0" i="1" kern="0" smtClean="0">
                            <a:latin typeface="Cambria Math" panose="02040503050406030204" pitchFamily="18" charset="0"/>
                          </a:rPr>
                          <m:t>𝑗</m:t>
                        </m:r>
                        <m:r>
                          <a:rPr lang="en-US" altLang="zh-CN" b="0" i="1" kern="0" smtClean="0">
                            <a:latin typeface="Cambria Math" panose="02040503050406030204" pitchFamily="18" charset="0"/>
                          </a:rPr>
                          <m:t>)</m:t>
                        </m:r>
                      </m:e>
                    </m:func>
                  </m:oMath>
                </a14:m>
                <a:r>
                  <a:rPr lang="en-US" altLang="zh-CN" b="0" kern="0" dirty="0"/>
                  <a:t> ?</a:t>
                </a:r>
              </a:p>
              <a:p>
                <a:pPr lvl="1"/>
                <a:endParaRPr lang="en-US" altLang="zh-CN" b="0" kern="0" dirty="0"/>
              </a:p>
            </p:txBody>
          </p:sp>
        </mc:Choice>
        <mc:Fallback xmlns="">
          <p:sp>
            <p:nvSpPr>
              <p:cNvPr id="46" name="内容占位符 2">
                <a:extLst>
                  <a:ext uri="{FF2B5EF4-FFF2-40B4-BE49-F238E27FC236}">
                    <a16:creationId xmlns:a16="http://schemas.microsoft.com/office/drawing/2014/main" id="{B3E36196-42FA-40C2-84A2-61692CB0A03C}"/>
                  </a:ext>
                </a:extLst>
              </p:cNvPr>
              <p:cNvSpPr txBox="1">
                <a:spLocks noRot="1" noChangeAspect="1" noMove="1" noResize="1" noEditPoints="1" noAdjustHandles="1" noChangeArrowheads="1" noChangeShapeType="1" noTextEdit="1"/>
              </p:cNvSpPr>
              <p:nvPr/>
            </p:nvSpPr>
            <p:spPr bwMode="auto">
              <a:xfrm>
                <a:off x="178371" y="5527439"/>
                <a:ext cx="8357349" cy="1010507"/>
              </a:xfrm>
              <a:prstGeom prst="rect">
                <a:avLst/>
              </a:prstGeom>
              <a:blipFill>
                <a:blip r:embed="rId15"/>
                <a:stretch>
                  <a:fillRect t="-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E62B7EB8-806F-4A4A-A8A0-A6509E9E147E}"/>
              </a:ext>
            </a:extLst>
          </p:cNvPr>
          <p:cNvSpPr txBox="1"/>
          <p:nvPr/>
        </p:nvSpPr>
        <p:spPr>
          <a:xfrm>
            <a:off x="899592" y="6022137"/>
            <a:ext cx="4419800" cy="646331"/>
          </a:xfrm>
          <a:prstGeom prst="rect">
            <a:avLst/>
          </a:prstGeom>
          <a:noFill/>
          <a:ln w="28575">
            <a:noFill/>
          </a:ln>
        </p:spPr>
        <p:txBody>
          <a:bodyPr wrap="none" rtlCol="0" anchor="ctr">
            <a:spAutoFit/>
          </a:bodyPr>
          <a:lstStyle/>
          <a:p>
            <a:r>
              <a:rPr lang="en-US" altLang="zh-CN" sz="3600" b="0" dirty="0">
                <a:solidFill>
                  <a:srgbClr val="FF0000"/>
                </a:solidFill>
              </a:rPr>
              <a:t>×</a:t>
            </a:r>
            <a:r>
              <a:rPr lang="en-US" altLang="zh-CN" sz="2800" b="0" dirty="0">
                <a:solidFill>
                  <a:srgbClr val="FF0000"/>
                </a:solidFill>
              </a:rPr>
              <a:t> </a:t>
            </a:r>
            <a:r>
              <a:rPr lang="en-US" altLang="zh-CN" sz="2600" b="0" dirty="0">
                <a:solidFill>
                  <a:srgbClr val="FF0000"/>
                </a:solidFill>
              </a:rPr>
              <a:t>It may violate constraints</a:t>
            </a:r>
            <a:endParaRPr lang="zh-CN" altLang="en-US" sz="2600" b="0" dirty="0">
              <a:solidFill>
                <a:srgbClr val="FF0000"/>
              </a:solidFill>
            </a:endParaRPr>
          </a:p>
        </p:txBody>
      </p:sp>
      <p:sp>
        <p:nvSpPr>
          <p:cNvPr id="32" name="矩形 31">
            <a:extLst>
              <a:ext uri="{FF2B5EF4-FFF2-40B4-BE49-F238E27FC236}">
                <a16:creationId xmlns:a16="http://schemas.microsoft.com/office/drawing/2014/main" id="{026985C6-C5CA-43E4-8AC1-231210A7B2D0}"/>
              </a:ext>
            </a:extLst>
          </p:cNvPr>
          <p:cNvSpPr/>
          <p:nvPr/>
        </p:nvSpPr>
        <p:spPr bwMode="auto">
          <a:xfrm>
            <a:off x="6094191" y="1731158"/>
            <a:ext cx="238288" cy="9921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3" name="矩形 32">
            <a:extLst>
              <a:ext uri="{FF2B5EF4-FFF2-40B4-BE49-F238E27FC236}">
                <a16:creationId xmlns:a16="http://schemas.microsoft.com/office/drawing/2014/main" id="{2B8FBDDF-0D7D-4301-8ADA-FB3C0562537D}"/>
              </a:ext>
            </a:extLst>
          </p:cNvPr>
          <p:cNvSpPr/>
          <p:nvPr/>
        </p:nvSpPr>
        <p:spPr bwMode="auto">
          <a:xfrm>
            <a:off x="7215087" y="1751856"/>
            <a:ext cx="267166" cy="92804"/>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377960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 grpId="0" animBg="1"/>
      <p:bldP spid="6" grpId="0" animBg="1"/>
      <p:bldP spid="9" grpId="0"/>
      <p:bldP spid="29" grpId="0" animBg="1"/>
      <p:bldP spid="30" grpId="0" animBg="1"/>
      <p:bldP spid="3" grpId="0" animBg="1"/>
      <p:bldP spid="7" grpId="0" animBg="1"/>
      <p:bldP spid="31" grpId="0" animBg="1"/>
      <p:bldP spid="46" grpId="0"/>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38</a:t>
            </a:fld>
            <a:endParaRPr lang="en-US" altLang="ko-K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B9F7CD6-BA07-4717-A6BF-FA03D2DF70E1}"/>
                  </a:ext>
                </a:extLst>
              </p:cNvPr>
              <p:cNvSpPr>
                <a:spLocks noGrp="1"/>
              </p:cNvSpPr>
              <p:nvPr>
                <p:ph idx="1"/>
              </p:nvPr>
            </p:nvSpPr>
            <p:spPr>
              <a:xfrm>
                <a:off x="457200" y="980728"/>
                <a:ext cx="8291264" cy="5688360"/>
              </a:xfrm>
            </p:spPr>
            <p:txBody>
              <a:bodyPr/>
              <a:lstStyle/>
              <a:p>
                <a:r>
                  <a:rPr lang="en-US" altLang="zh-CN" dirty="0"/>
                  <a:t>How to get feasible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lim>
                        </m:limLow>
                      </m:fName>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func>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p>
            </p:txBody>
          </p:sp>
        </mc:Choice>
        <mc:Fallback xmlns="">
          <p:sp>
            <p:nvSpPr>
              <p:cNvPr id="12" name="内容占位符 2">
                <a:extLst>
                  <a:ext uri="{FF2B5EF4-FFF2-40B4-BE49-F238E27FC236}">
                    <a16:creationId xmlns:a16="http://schemas.microsoft.com/office/drawing/2014/main" id="{7B9F7CD6-BA07-4717-A6BF-FA03D2DF70E1}"/>
                  </a:ext>
                </a:extLst>
              </p:cNvPr>
              <p:cNvSpPr>
                <a:spLocks noGrp="1" noRot="1" noChangeAspect="1" noMove="1" noResize="1" noEditPoints="1" noAdjustHandles="1" noChangeArrowheads="1" noChangeShapeType="1" noTextEdit="1"/>
              </p:cNvSpPr>
              <p:nvPr>
                <p:ph idx="1"/>
              </p:nvPr>
            </p:nvSpPr>
            <p:spPr>
              <a:xfrm>
                <a:off x="457200" y="980728"/>
                <a:ext cx="8291264" cy="5688360"/>
              </a:xfrm>
              <a:blipFill>
                <a:blip r:embed="rId3"/>
                <a:stretch>
                  <a:fillRect l="-735" t="-15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112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116"/>
            <a:ext cx="8229600" cy="714375"/>
          </a:xfrm>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39</a:t>
            </a:fld>
            <a:endParaRPr lang="en-US" altLang="ko-K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B9F7CD6-BA07-4717-A6BF-FA03D2DF70E1}"/>
                  </a:ext>
                </a:extLst>
              </p:cNvPr>
              <p:cNvSpPr>
                <a:spLocks noGrp="1"/>
              </p:cNvSpPr>
              <p:nvPr>
                <p:ph idx="1"/>
              </p:nvPr>
            </p:nvSpPr>
            <p:spPr>
              <a:xfrm>
                <a:off x="457200" y="980728"/>
                <a:ext cx="8291264" cy="5688360"/>
              </a:xfrm>
            </p:spPr>
            <p:txBody>
              <a:bodyPr/>
              <a:lstStyle/>
              <a:p>
                <a:r>
                  <a:rPr lang="en-US" altLang="zh-CN" dirty="0"/>
                  <a:t>How to get feasible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lim>
                        </m:limLow>
                      </m:fName>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func>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p>
              <a:p>
                <a:r>
                  <a:rPr lang="en-US" altLang="zh-CN" dirty="0"/>
                  <a:t>Method 1:</a:t>
                </a:r>
              </a:p>
              <a:p>
                <a:pPr lvl="1"/>
                <a:r>
                  <a:rPr lang="en-US" altLang="zh-CN" dirty="0"/>
                  <a:t>Enumerate </a:t>
                </a:r>
                <a14:m>
                  <m:oMath xmlns:m="http://schemas.openxmlformats.org/officeDocument/2006/math">
                    <m:r>
                      <a:rPr lang="en-US" altLang="zh-CN" i="1">
                        <a:latin typeface="Cambria Math" panose="02040503050406030204" pitchFamily="18" charset="0"/>
                      </a:rPr>
                      <m:t>𝑖</m:t>
                    </m:r>
                  </m:oMath>
                </a14:m>
                <a:r>
                  <a:rPr lang="en-US" altLang="zh-CN" dirty="0"/>
                  <a:t>, calculate </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endParaRPr lang="en-US" altLang="zh-CN" dirty="0"/>
              </a:p>
              <a:p>
                <a:pPr lvl="2"/>
                <a:r>
                  <a:rPr lang="en-US" altLang="zh-CN" dirty="0"/>
                  <a:t>Enumerate </a:t>
                </a:r>
                <a14:m>
                  <m:oMath xmlns:m="http://schemas.openxmlformats.org/officeDocument/2006/math">
                    <m:r>
                      <a:rPr lang="en-US" altLang="zh-CN" i="1">
                        <a:latin typeface="Cambria Math" panose="02040503050406030204" pitchFamily="18" charset="0"/>
                      </a:rPr>
                      <m:t>𝑗</m:t>
                    </m:r>
                  </m:oMath>
                </a14:m>
                <a:r>
                  <a:rPr lang="en-US" altLang="zh-CN" dirty="0"/>
                  <a:t>, calculate </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r>
                  <a:rPr lang="en-US" altLang="zh-CN" dirty="0"/>
                  <a:t> and check feasibility</a:t>
                </a:r>
              </a:p>
              <a:p>
                <a:pPr lvl="2"/>
                <a:r>
                  <a:rPr lang="en-US" altLang="zh-CN" dirty="0"/>
                  <a:t>Maintain the minimum and feasible </a:t>
                </a:r>
                <a14:m>
                  <m:oMath xmlns:m="http://schemas.openxmlformats.org/officeDocument/2006/math">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endParaRPr lang="en-US" altLang="zh-CN" dirty="0"/>
              </a:p>
            </p:txBody>
          </p:sp>
        </mc:Choice>
        <mc:Fallback xmlns="">
          <p:sp>
            <p:nvSpPr>
              <p:cNvPr id="12" name="内容占位符 2">
                <a:extLst>
                  <a:ext uri="{FF2B5EF4-FFF2-40B4-BE49-F238E27FC236}">
                    <a16:creationId xmlns:a16="http://schemas.microsoft.com/office/drawing/2014/main" id="{7B9F7CD6-BA07-4717-A6BF-FA03D2DF70E1}"/>
                  </a:ext>
                </a:extLst>
              </p:cNvPr>
              <p:cNvSpPr>
                <a:spLocks noGrp="1" noRot="1" noChangeAspect="1" noMove="1" noResize="1" noEditPoints="1" noAdjustHandles="1" noChangeArrowheads="1" noChangeShapeType="1" noTextEdit="1"/>
              </p:cNvSpPr>
              <p:nvPr>
                <p:ph idx="1"/>
              </p:nvPr>
            </p:nvSpPr>
            <p:spPr>
              <a:xfrm>
                <a:off x="457200" y="980728"/>
                <a:ext cx="8291264" cy="5688360"/>
              </a:xfrm>
              <a:blipFill>
                <a:blip r:embed="rId3"/>
                <a:stretch>
                  <a:fillRect l="-735" t="-15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33FB182-AC0E-41A6-A9CE-3CF38DF1E4B6}"/>
                  </a:ext>
                </a:extLst>
              </p:cNvPr>
              <p:cNvSpPr txBox="1"/>
              <p:nvPr/>
            </p:nvSpPr>
            <p:spPr>
              <a:xfrm>
                <a:off x="7740352" y="3068960"/>
                <a:ext cx="1138902" cy="492443"/>
              </a:xfrm>
              <a:prstGeom prst="rect">
                <a:avLst/>
              </a:prstGeom>
              <a:no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sSup>
                        <m:sSupPr>
                          <m:ctrlPr>
                            <a:rPr lang="en-US" altLang="zh-CN" sz="2600" b="0" i="1" smtClean="0">
                              <a:solidFill>
                                <a:srgbClr val="FF0000"/>
                              </a:solidFill>
                              <a:latin typeface="Cambria Math" panose="02040503050406030204" pitchFamily="18" charset="0"/>
                            </a:rPr>
                          </m:ctrlPr>
                        </m:sSupPr>
                        <m:e>
                          <m:r>
                            <a:rPr lang="en-US" altLang="zh-CN" sz="2600" b="0" i="1" smtClean="0">
                              <a:solidFill>
                                <a:srgbClr val="FF0000"/>
                              </a:solidFill>
                              <a:latin typeface="Cambria Math" panose="02040503050406030204" pitchFamily="18" charset="0"/>
                            </a:rPr>
                            <m:t>𝑛</m:t>
                          </m:r>
                        </m:e>
                        <m:sup>
                          <m:r>
                            <a:rPr lang="en-US" altLang="zh-CN" sz="2600" b="0" i="1" smtClean="0">
                              <a:solidFill>
                                <a:srgbClr val="FF0000"/>
                              </a:solidFill>
                              <a:latin typeface="Cambria Math" panose="02040503050406030204" pitchFamily="18" charset="0"/>
                            </a:rPr>
                            <m:t>2</m:t>
                          </m:r>
                        </m:sup>
                      </m:sSup>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9" name="文本框 8">
                <a:extLst>
                  <a:ext uri="{FF2B5EF4-FFF2-40B4-BE49-F238E27FC236}">
                    <a16:creationId xmlns:a16="http://schemas.microsoft.com/office/drawing/2014/main" id="{233FB182-AC0E-41A6-A9CE-3CF38DF1E4B6}"/>
                  </a:ext>
                </a:extLst>
              </p:cNvPr>
              <p:cNvSpPr txBox="1">
                <a:spLocks noRot="1" noChangeAspect="1" noMove="1" noResize="1" noEditPoints="1" noAdjustHandles="1" noChangeArrowheads="1" noChangeShapeType="1" noTextEdit="1"/>
              </p:cNvSpPr>
              <p:nvPr/>
            </p:nvSpPr>
            <p:spPr>
              <a:xfrm>
                <a:off x="7740352" y="3068960"/>
                <a:ext cx="1138902" cy="492443"/>
              </a:xfrm>
              <a:prstGeom prst="rect">
                <a:avLst/>
              </a:prstGeom>
              <a:blipFill>
                <a:blip r:embed="rId4"/>
                <a:stretch>
                  <a:fillRect/>
                </a:stretch>
              </a:blipFill>
              <a:ln w="28575">
                <a:noFill/>
              </a:ln>
            </p:spPr>
            <p:txBody>
              <a:bodyPr/>
              <a:lstStyle/>
              <a:p>
                <a:r>
                  <a:rPr lang="zh-CN" altLang="en-US">
                    <a:noFill/>
                  </a:rPr>
                  <a:t> </a:t>
                </a:r>
              </a:p>
            </p:txBody>
          </p:sp>
        </mc:Fallback>
      </mc:AlternateContent>
    </p:spTree>
    <p:extLst>
      <p:ext uri="{BB962C8B-B14F-4D97-AF65-F5344CB8AC3E}">
        <p14:creationId xmlns:p14="http://schemas.microsoft.com/office/powerpoint/2010/main" val="95876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A6279FCD-277A-4110-A135-A6B3BBE675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634" y="2690078"/>
            <a:ext cx="7400583" cy="3672135"/>
          </a:xfrm>
          <a:prstGeom prst="rect">
            <a:avLst/>
          </a:prstGeom>
        </p:spPr>
      </p:pic>
      <p:sp>
        <p:nvSpPr>
          <p:cNvPr id="2" name="标题 1"/>
          <p:cNvSpPr>
            <a:spLocks noGrp="1"/>
          </p:cNvSpPr>
          <p:nvPr>
            <p:ph type="title"/>
          </p:nvPr>
        </p:nvSpPr>
        <p:spPr/>
        <p:txBody>
          <a:bodyPr/>
          <a:lstStyle/>
          <a:p>
            <a:r>
              <a:rPr lang="en-US" altLang="zh-CN" dirty="0"/>
              <a:t>Dynamic Ridesharing Services</a:t>
            </a:r>
            <a:endParaRPr lang="zh-CN" altLang="en-US" dirty="0"/>
          </a:p>
        </p:txBody>
      </p:sp>
      <p:sp>
        <p:nvSpPr>
          <p:cNvPr id="3" name="内容占位符 2"/>
          <p:cNvSpPr>
            <a:spLocks noGrp="1"/>
          </p:cNvSpPr>
          <p:nvPr>
            <p:ph idx="1"/>
          </p:nvPr>
        </p:nvSpPr>
        <p:spPr/>
        <p:txBody>
          <a:bodyPr/>
          <a:lstStyle/>
          <a:p>
            <a:r>
              <a:rPr lang="en-US" altLang="zh-CN" dirty="0"/>
              <a:t>Dynamic ridesharing: services that arrange one-time shared rides on short notice.</a:t>
            </a:r>
          </a:p>
          <a:p>
            <a:pPr lvl="1"/>
            <a:r>
              <a:rPr lang="en-US" altLang="zh-CN" b="1" dirty="0"/>
              <a:t>Car-pooling</a:t>
            </a:r>
            <a:r>
              <a:rPr lang="en-US" altLang="zh-CN" dirty="0"/>
              <a:t>, </a:t>
            </a:r>
            <a:br>
              <a:rPr lang="en-US" altLang="zh-CN" dirty="0"/>
            </a:b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a:t>
            </a:fld>
            <a:endParaRPr lang="en-US" altLang="ko-KR" dirty="0"/>
          </a:p>
        </p:txBody>
      </p:sp>
      <p:pic>
        <p:nvPicPr>
          <p:cNvPr id="7" name="图片 6">
            <a:extLst>
              <a:ext uri="{FF2B5EF4-FFF2-40B4-BE49-F238E27FC236}">
                <a16:creationId xmlns:a16="http://schemas.microsoft.com/office/drawing/2014/main" id="{2B213DDF-4C76-4026-ADF9-8853329E5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45258" y="2090556"/>
            <a:ext cx="1119503" cy="488797"/>
          </a:xfrm>
          <a:prstGeom prst="rect">
            <a:avLst/>
          </a:prstGeom>
        </p:spPr>
      </p:pic>
      <p:pic>
        <p:nvPicPr>
          <p:cNvPr id="9" name="图片 8">
            <a:extLst>
              <a:ext uri="{FF2B5EF4-FFF2-40B4-BE49-F238E27FC236}">
                <a16:creationId xmlns:a16="http://schemas.microsoft.com/office/drawing/2014/main" id="{A9CC62DA-2A59-4D32-909A-2B3F9FD05F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45259" y="2712003"/>
            <a:ext cx="1031013" cy="776155"/>
          </a:xfrm>
          <a:prstGeom prst="rect">
            <a:avLst/>
          </a:prstGeom>
        </p:spPr>
      </p:pic>
      <p:pic>
        <p:nvPicPr>
          <p:cNvPr id="8" name="图片 7">
            <a:extLst>
              <a:ext uri="{FF2B5EF4-FFF2-40B4-BE49-F238E27FC236}">
                <a16:creationId xmlns:a16="http://schemas.microsoft.com/office/drawing/2014/main" id="{1EA67225-A121-4629-83CC-750A45801F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91617" y="3603964"/>
            <a:ext cx="779438" cy="683875"/>
          </a:xfrm>
          <a:prstGeom prst="rect">
            <a:avLst/>
          </a:prstGeom>
        </p:spPr>
      </p:pic>
      <p:grpSp>
        <p:nvGrpSpPr>
          <p:cNvPr id="11" name="组 47">
            <a:extLst>
              <a:ext uri="{FF2B5EF4-FFF2-40B4-BE49-F238E27FC236}">
                <a16:creationId xmlns:a16="http://schemas.microsoft.com/office/drawing/2014/main" id="{657235C9-25D8-4F46-924E-80333740B5C8}"/>
              </a:ext>
            </a:extLst>
          </p:cNvPr>
          <p:cNvGrpSpPr/>
          <p:nvPr/>
        </p:nvGrpSpPr>
        <p:grpSpPr>
          <a:xfrm>
            <a:off x="1236303" y="2841043"/>
            <a:ext cx="200190" cy="216353"/>
            <a:chOff x="3923928" y="1628800"/>
            <a:chExt cx="288032" cy="288032"/>
          </a:xfrm>
        </p:grpSpPr>
        <p:sp>
          <p:nvSpPr>
            <p:cNvPr id="12" name="泪珠形 48">
              <a:extLst>
                <a:ext uri="{FF2B5EF4-FFF2-40B4-BE49-F238E27FC236}">
                  <a16:creationId xmlns:a16="http://schemas.microsoft.com/office/drawing/2014/main" id="{37255FB7-3C1B-4E5B-B8C0-D670A4D6AE28}"/>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a:extLst>
                <a:ext uri="{FF2B5EF4-FFF2-40B4-BE49-F238E27FC236}">
                  <a16:creationId xmlns:a16="http://schemas.microsoft.com/office/drawing/2014/main" id="{BC8F5D6A-9C50-4987-8AF7-5E9FFFA61B33}"/>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14" name="组 59">
            <a:extLst>
              <a:ext uri="{FF2B5EF4-FFF2-40B4-BE49-F238E27FC236}">
                <a16:creationId xmlns:a16="http://schemas.microsoft.com/office/drawing/2014/main" id="{C26BDA31-3113-4A5E-889E-968325D8339C}"/>
              </a:ext>
            </a:extLst>
          </p:cNvPr>
          <p:cNvGrpSpPr/>
          <p:nvPr/>
        </p:nvGrpSpPr>
        <p:grpSpPr>
          <a:xfrm>
            <a:off x="1469948" y="4668181"/>
            <a:ext cx="200190" cy="216353"/>
            <a:chOff x="3923928" y="1628800"/>
            <a:chExt cx="288032" cy="288032"/>
          </a:xfrm>
        </p:grpSpPr>
        <p:sp>
          <p:nvSpPr>
            <p:cNvPr id="16" name="泪珠形 60">
              <a:extLst>
                <a:ext uri="{FF2B5EF4-FFF2-40B4-BE49-F238E27FC236}">
                  <a16:creationId xmlns:a16="http://schemas.microsoft.com/office/drawing/2014/main" id="{0C65834B-1C72-4DE9-8286-A0D49980DF2A}"/>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7" name="椭圆 16">
              <a:extLst>
                <a:ext uri="{FF2B5EF4-FFF2-40B4-BE49-F238E27FC236}">
                  <a16:creationId xmlns:a16="http://schemas.microsoft.com/office/drawing/2014/main" id="{FF6A526C-029E-49EB-B027-F4C0DE4BE039}"/>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18" name="组 67">
            <a:extLst>
              <a:ext uri="{FF2B5EF4-FFF2-40B4-BE49-F238E27FC236}">
                <a16:creationId xmlns:a16="http://schemas.microsoft.com/office/drawing/2014/main" id="{0AFC6FE9-2E57-4C85-BD96-B2D751D41D52}"/>
              </a:ext>
            </a:extLst>
          </p:cNvPr>
          <p:cNvGrpSpPr/>
          <p:nvPr/>
        </p:nvGrpSpPr>
        <p:grpSpPr>
          <a:xfrm>
            <a:off x="3240200" y="4595985"/>
            <a:ext cx="200190" cy="216353"/>
            <a:chOff x="3923928" y="1628800"/>
            <a:chExt cx="288032" cy="288032"/>
          </a:xfrm>
        </p:grpSpPr>
        <p:sp>
          <p:nvSpPr>
            <p:cNvPr id="19" name="泪珠形 68">
              <a:extLst>
                <a:ext uri="{FF2B5EF4-FFF2-40B4-BE49-F238E27FC236}">
                  <a16:creationId xmlns:a16="http://schemas.microsoft.com/office/drawing/2014/main" id="{9EC343CE-E89A-457A-BCB6-46FE2782DC89}"/>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0" name="椭圆 19">
              <a:extLst>
                <a:ext uri="{FF2B5EF4-FFF2-40B4-BE49-F238E27FC236}">
                  <a16:creationId xmlns:a16="http://schemas.microsoft.com/office/drawing/2014/main" id="{FABFE956-EE3E-433F-8F4A-32910B15AD53}"/>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21" name="组 70">
            <a:extLst>
              <a:ext uri="{FF2B5EF4-FFF2-40B4-BE49-F238E27FC236}">
                <a16:creationId xmlns:a16="http://schemas.microsoft.com/office/drawing/2014/main" id="{10396EAC-0CC2-40D2-9B11-A3902BB743B1}"/>
              </a:ext>
            </a:extLst>
          </p:cNvPr>
          <p:cNvGrpSpPr/>
          <p:nvPr/>
        </p:nvGrpSpPr>
        <p:grpSpPr>
          <a:xfrm>
            <a:off x="4767322" y="3749045"/>
            <a:ext cx="200190" cy="216353"/>
            <a:chOff x="3923928" y="1628800"/>
            <a:chExt cx="288032" cy="288032"/>
          </a:xfrm>
        </p:grpSpPr>
        <p:sp>
          <p:nvSpPr>
            <p:cNvPr id="22" name="泪珠形 71">
              <a:extLst>
                <a:ext uri="{FF2B5EF4-FFF2-40B4-BE49-F238E27FC236}">
                  <a16:creationId xmlns:a16="http://schemas.microsoft.com/office/drawing/2014/main" id="{3BA7BD3F-B47F-4474-B5E2-A1CBDBEA1697}"/>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3" name="椭圆 22">
              <a:extLst>
                <a:ext uri="{FF2B5EF4-FFF2-40B4-BE49-F238E27FC236}">
                  <a16:creationId xmlns:a16="http://schemas.microsoft.com/office/drawing/2014/main" id="{42098F78-9555-4A8F-A031-538FE6878149}"/>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24" name="组 73">
            <a:extLst>
              <a:ext uri="{FF2B5EF4-FFF2-40B4-BE49-F238E27FC236}">
                <a16:creationId xmlns:a16="http://schemas.microsoft.com/office/drawing/2014/main" id="{42A802AE-6685-4614-8F37-C794AD4E4185}"/>
              </a:ext>
            </a:extLst>
          </p:cNvPr>
          <p:cNvGrpSpPr/>
          <p:nvPr/>
        </p:nvGrpSpPr>
        <p:grpSpPr>
          <a:xfrm>
            <a:off x="3827164" y="5700090"/>
            <a:ext cx="200190" cy="216353"/>
            <a:chOff x="3923928" y="1628800"/>
            <a:chExt cx="288032" cy="288032"/>
          </a:xfrm>
        </p:grpSpPr>
        <p:sp>
          <p:nvSpPr>
            <p:cNvPr id="25" name="泪珠形 74">
              <a:extLst>
                <a:ext uri="{FF2B5EF4-FFF2-40B4-BE49-F238E27FC236}">
                  <a16:creationId xmlns:a16="http://schemas.microsoft.com/office/drawing/2014/main" id="{2AC396CA-D5E5-4C3C-956B-5463FD4EC936}"/>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6" name="椭圆 25">
              <a:extLst>
                <a:ext uri="{FF2B5EF4-FFF2-40B4-BE49-F238E27FC236}">
                  <a16:creationId xmlns:a16="http://schemas.microsoft.com/office/drawing/2014/main" id="{C4DEAA51-14FB-4E95-9751-C76BFE40FFF4}"/>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30" name="组 82">
            <a:extLst>
              <a:ext uri="{FF2B5EF4-FFF2-40B4-BE49-F238E27FC236}">
                <a16:creationId xmlns:a16="http://schemas.microsoft.com/office/drawing/2014/main" id="{6606F735-BAD5-4B10-A9AB-A9C775E2397F}"/>
              </a:ext>
            </a:extLst>
          </p:cNvPr>
          <p:cNvGrpSpPr/>
          <p:nvPr/>
        </p:nvGrpSpPr>
        <p:grpSpPr>
          <a:xfrm>
            <a:off x="6542396" y="4370482"/>
            <a:ext cx="200190" cy="216353"/>
            <a:chOff x="3923928" y="1628800"/>
            <a:chExt cx="288032" cy="288032"/>
          </a:xfrm>
        </p:grpSpPr>
        <p:sp>
          <p:nvSpPr>
            <p:cNvPr id="31" name="泪珠形 83">
              <a:extLst>
                <a:ext uri="{FF2B5EF4-FFF2-40B4-BE49-F238E27FC236}">
                  <a16:creationId xmlns:a16="http://schemas.microsoft.com/office/drawing/2014/main" id="{BE35EFE0-21FE-4AB4-9FF1-0FB57AF2F62F}"/>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2" name="椭圆 31">
              <a:extLst>
                <a:ext uri="{FF2B5EF4-FFF2-40B4-BE49-F238E27FC236}">
                  <a16:creationId xmlns:a16="http://schemas.microsoft.com/office/drawing/2014/main" id="{FDFE7C59-06A1-4792-B6DD-95DEF79EDDA0}"/>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39" name="箭头: 右 38">
            <a:extLst>
              <a:ext uri="{FF2B5EF4-FFF2-40B4-BE49-F238E27FC236}">
                <a16:creationId xmlns:a16="http://schemas.microsoft.com/office/drawing/2014/main" id="{9E981CB4-778F-4983-A6AD-FF51E7E7A808}"/>
              </a:ext>
            </a:extLst>
          </p:cNvPr>
          <p:cNvSpPr/>
          <p:nvPr/>
        </p:nvSpPr>
        <p:spPr bwMode="auto">
          <a:xfrm rot="5124603">
            <a:off x="675922" y="3870080"/>
            <a:ext cx="148749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40" name="箭头: 右 39">
            <a:extLst>
              <a:ext uri="{FF2B5EF4-FFF2-40B4-BE49-F238E27FC236}">
                <a16:creationId xmlns:a16="http://schemas.microsoft.com/office/drawing/2014/main" id="{A82C2F35-C304-4AC1-A61E-5BA51C090017}"/>
              </a:ext>
            </a:extLst>
          </p:cNvPr>
          <p:cNvSpPr/>
          <p:nvPr/>
        </p:nvSpPr>
        <p:spPr bwMode="auto">
          <a:xfrm rot="3588695">
            <a:off x="3180270" y="5273171"/>
            <a:ext cx="872400"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41" name="箭头: 右 40">
            <a:extLst>
              <a:ext uri="{FF2B5EF4-FFF2-40B4-BE49-F238E27FC236}">
                <a16:creationId xmlns:a16="http://schemas.microsoft.com/office/drawing/2014/main" id="{87CFC774-90A7-4568-86AC-11DB0448D902}"/>
              </a:ext>
            </a:extLst>
          </p:cNvPr>
          <p:cNvSpPr/>
          <p:nvPr/>
        </p:nvSpPr>
        <p:spPr bwMode="auto">
          <a:xfrm>
            <a:off x="1808806" y="4776357"/>
            <a:ext cx="1351529"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42" name="箭头: 右 41">
            <a:extLst>
              <a:ext uri="{FF2B5EF4-FFF2-40B4-BE49-F238E27FC236}">
                <a16:creationId xmlns:a16="http://schemas.microsoft.com/office/drawing/2014/main" id="{9CEE6FE1-4653-4255-9D4D-B284C9CE3D4D}"/>
              </a:ext>
            </a:extLst>
          </p:cNvPr>
          <p:cNvSpPr/>
          <p:nvPr/>
        </p:nvSpPr>
        <p:spPr bwMode="auto">
          <a:xfrm rot="17772504">
            <a:off x="3614928" y="4907393"/>
            <a:ext cx="189664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44" name="箭头: 右 43">
            <a:extLst>
              <a:ext uri="{FF2B5EF4-FFF2-40B4-BE49-F238E27FC236}">
                <a16:creationId xmlns:a16="http://schemas.microsoft.com/office/drawing/2014/main" id="{40C560FF-496A-4BCF-8FBD-7AF43590C8AA}"/>
              </a:ext>
            </a:extLst>
          </p:cNvPr>
          <p:cNvSpPr/>
          <p:nvPr/>
        </p:nvSpPr>
        <p:spPr bwMode="auto">
          <a:xfrm rot="1148057">
            <a:off x="5135553" y="4259507"/>
            <a:ext cx="1365483"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pic>
        <p:nvPicPr>
          <p:cNvPr id="47" name="Picture 10">
            <a:extLst>
              <a:ext uri="{FF2B5EF4-FFF2-40B4-BE49-F238E27FC236}">
                <a16:creationId xmlns:a16="http://schemas.microsoft.com/office/drawing/2014/main" id="{6F8A456C-28A9-4D49-8CFC-0169D19F30FE}"/>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78522" y="3694676"/>
            <a:ext cx="362385"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
            <a:extLst>
              <a:ext uri="{FF2B5EF4-FFF2-40B4-BE49-F238E27FC236}">
                <a16:creationId xmlns:a16="http://schemas.microsoft.com/office/drawing/2014/main" id="{4E5FA10C-632E-4BB3-9BB1-AC02F8C61F0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02476" y="4004129"/>
            <a:ext cx="357372"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
            <a:extLst>
              <a:ext uri="{FF2B5EF4-FFF2-40B4-BE49-F238E27FC236}">
                <a16:creationId xmlns:a16="http://schemas.microsoft.com/office/drawing/2014/main" id="{261CCBD5-1753-4C95-8263-CA0041270660}"/>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00917" y="4758898"/>
            <a:ext cx="357372"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
            <a:extLst>
              <a:ext uri="{FF2B5EF4-FFF2-40B4-BE49-F238E27FC236}">
                <a16:creationId xmlns:a16="http://schemas.microsoft.com/office/drawing/2014/main" id="{5A694B4F-0E9D-4845-A2A6-8423B4A72777}"/>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27258" y="5927475"/>
            <a:ext cx="36238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MCj03118980000[1]">
            <a:extLst>
              <a:ext uri="{FF2B5EF4-FFF2-40B4-BE49-F238E27FC236}">
                <a16:creationId xmlns:a16="http://schemas.microsoft.com/office/drawing/2014/main" id="{2EBFF1B1-D84E-4D5E-9235-C112760F620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3012" y="3023894"/>
            <a:ext cx="508778" cy="23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 67">
            <a:extLst>
              <a:ext uri="{FF2B5EF4-FFF2-40B4-BE49-F238E27FC236}">
                <a16:creationId xmlns:a16="http://schemas.microsoft.com/office/drawing/2014/main" id="{62092221-CCC5-4571-BA98-8E95B470DBCC}"/>
              </a:ext>
            </a:extLst>
          </p:cNvPr>
          <p:cNvGrpSpPr/>
          <p:nvPr/>
        </p:nvGrpSpPr>
        <p:grpSpPr>
          <a:xfrm>
            <a:off x="3697857" y="3255881"/>
            <a:ext cx="200190" cy="216353"/>
            <a:chOff x="3923928" y="1628800"/>
            <a:chExt cx="288032" cy="288032"/>
          </a:xfrm>
        </p:grpSpPr>
        <p:sp>
          <p:nvSpPr>
            <p:cNvPr id="53" name="泪珠形 68">
              <a:extLst>
                <a:ext uri="{FF2B5EF4-FFF2-40B4-BE49-F238E27FC236}">
                  <a16:creationId xmlns:a16="http://schemas.microsoft.com/office/drawing/2014/main" id="{A0F0510C-B9FE-4497-82A1-B58963085128}"/>
                </a:ext>
              </a:extLst>
            </p:cNvPr>
            <p:cNvSpPr/>
            <p:nvPr/>
          </p:nvSpPr>
          <p:spPr bwMode="auto">
            <a:xfrm rot="7971812">
              <a:off x="3923928" y="1628800"/>
              <a:ext cx="288032" cy="288032"/>
            </a:xfrm>
            <a:prstGeom prst="teardrop">
              <a:avLst>
                <a:gd name="adj" fmla="val 144627"/>
              </a:avLst>
            </a:prstGeom>
            <a:solidFill>
              <a:srgbClr val="00B0F0"/>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4" name="椭圆 53">
              <a:extLst>
                <a:ext uri="{FF2B5EF4-FFF2-40B4-BE49-F238E27FC236}">
                  <a16:creationId xmlns:a16="http://schemas.microsoft.com/office/drawing/2014/main" id="{41B65508-CA0A-45CA-B1BC-9CCB292E45D1}"/>
                </a:ext>
              </a:extLst>
            </p:cNvPr>
            <p:cNvSpPr/>
            <p:nvPr/>
          </p:nvSpPr>
          <p:spPr bwMode="auto">
            <a:xfrm>
              <a:off x="3995936" y="1699307"/>
              <a:ext cx="144016" cy="147017"/>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43" name="矩形标注 48">
            <a:extLst>
              <a:ext uri="{FF2B5EF4-FFF2-40B4-BE49-F238E27FC236}">
                <a16:creationId xmlns:a16="http://schemas.microsoft.com/office/drawing/2014/main" id="{67511909-068D-461D-B812-42D7B67E896B}"/>
              </a:ext>
            </a:extLst>
          </p:cNvPr>
          <p:cNvSpPr/>
          <p:nvPr/>
        </p:nvSpPr>
        <p:spPr bwMode="auto">
          <a:xfrm>
            <a:off x="639615" y="5276505"/>
            <a:ext cx="1044116" cy="384381"/>
          </a:xfrm>
          <a:prstGeom prst="wedgeRectCallout">
            <a:avLst>
              <a:gd name="adj1" fmla="val 31216"/>
              <a:gd name="adj2" fmla="val -89574"/>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1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origin of A</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45" name="矩形标注 48">
            <a:extLst>
              <a:ext uri="{FF2B5EF4-FFF2-40B4-BE49-F238E27FC236}">
                <a16:creationId xmlns:a16="http://schemas.microsoft.com/office/drawing/2014/main" id="{32321FDD-5C0B-46DB-8C3F-44814C6B65D2}"/>
              </a:ext>
            </a:extLst>
          </p:cNvPr>
          <p:cNvSpPr/>
          <p:nvPr/>
        </p:nvSpPr>
        <p:spPr bwMode="auto">
          <a:xfrm>
            <a:off x="5959135" y="4865118"/>
            <a:ext cx="1660623" cy="384381"/>
          </a:xfrm>
          <a:prstGeom prst="wedgeRectCallout">
            <a:avLst>
              <a:gd name="adj1" fmla="val -15744"/>
              <a:gd name="adj2" fmla="val -94803"/>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1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destination of A</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55" name="矩形标注 48">
            <a:extLst>
              <a:ext uri="{FF2B5EF4-FFF2-40B4-BE49-F238E27FC236}">
                <a16:creationId xmlns:a16="http://schemas.microsoft.com/office/drawing/2014/main" id="{F52A4D8A-ECD9-4254-BF03-B74387CE0EE9}"/>
              </a:ext>
            </a:extLst>
          </p:cNvPr>
          <p:cNvSpPr/>
          <p:nvPr/>
        </p:nvSpPr>
        <p:spPr bwMode="auto">
          <a:xfrm>
            <a:off x="4519626" y="5927475"/>
            <a:ext cx="1044116" cy="384381"/>
          </a:xfrm>
          <a:prstGeom prst="wedgeRectCallout">
            <a:avLst>
              <a:gd name="adj1" fmla="val -63097"/>
              <a:gd name="adj2" fmla="val -18992"/>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1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origin of B</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56" name="矩形标注 48">
            <a:extLst>
              <a:ext uri="{FF2B5EF4-FFF2-40B4-BE49-F238E27FC236}">
                <a16:creationId xmlns:a16="http://schemas.microsoft.com/office/drawing/2014/main" id="{AA098056-79BC-462E-8E53-DE42626F857F}"/>
              </a:ext>
            </a:extLst>
          </p:cNvPr>
          <p:cNvSpPr/>
          <p:nvPr/>
        </p:nvSpPr>
        <p:spPr bwMode="auto">
          <a:xfrm>
            <a:off x="4755839" y="3174087"/>
            <a:ext cx="1688369" cy="386122"/>
          </a:xfrm>
          <a:prstGeom prst="wedgeRectCallout">
            <a:avLst>
              <a:gd name="adj1" fmla="val -38300"/>
              <a:gd name="adj2" fmla="val 75118"/>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1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destination of B</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cxnSp>
        <p:nvCxnSpPr>
          <p:cNvPr id="6" name="直接箭头连接符 5">
            <a:extLst>
              <a:ext uri="{FF2B5EF4-FFF2-40B4-BE49-F238E27FC236}">
                <a16:creationId xmlns:a16="http://schemas.microsoft.com/office/drawing/2014/main" id="{11255965-DC81-4F65-ADB5-DA025DEEA345}"/>
              </a:ext>
            </a:extLst>
          </p:cNvPr>
          <p:cNvCxnSpPr>
            <a:cxnSpLocks/>
          </p:cNvCxnSpPr>
          <p:nvPr/>
        </p:nvCxnSpPr>
        <p:spPr bwMode="auto">
          <a:xfrm flipV="1">
            <a:off x="1861237" y="4544731"/>
            <a:ext cx="4290385" cy="214167"/>
          </a:xfrm>
          <a:prstGeom prst="straightConnector1">
            <a:avLst/>
          </a:prstGeom>
          <a:solidFill>
            <a:srgbClr val="C0C0C0">
              <a:alpha val="0"/>
            </a:srgbClr>
          </a:solidFill>
          <a:ln w="57150" cap="flat" cmpd="sng" algn="ctr">
            <a:solidFill>
              <a:schemeClr val="bg1">
                <a:lumMod val="50000"/>
              </a:schemeClr>
            </a:solidFill>
            <a:prstDash val="sysDash"/>
            <a:round/>
            <a:headEnd type="none" w="med" len="med"/>
            <a:tailEnd type="triangle"/>
          </a:ln>
          <a:effectLst/>
        </p:spPr>
      </p:cxnSp>
      <p:cxnSp>
        <p:nvCxnSpPr>
          <p:cNvPr id="58" name="直接箭头连接符 57">
            <a:extLst>
              <a:ext uri="{FF2B5EF4-FFF2-40B4-BE49-F238E27FC236}">
                <a16:creationId xmlns:a16="http://schemas.microsoft.com/office/drawing/2014/main" id="{327E76D5-021E-4EBE-BFFD-E2DF6A0E6E46}"/>
              </a:ext>
            </a:extLst>
          </p:cNvPr>
          <p:cNvCxnSpPr>
            <a:cxnSpLocks/>
            <a:endCxn id="42" idx="3"/>
          </p:cNvCxnSpPr>
          <p:nvPr/>
        </p:nvCxnSpPr>
        <p:spPr bwMode="auto">
          <a:xfrm flipV="1">
            <a:off x="4147621" y="4128566"/>
            <a:ext cx="834441" cy="1726852"/>
          </a:xfrm>
          <a:prstGeom prst="straightConnector1">
            <a:avLst/>
          </a:prstGeom>
          <a:solidFill>
            <a:srgbClr val="C0C0C0">
              <a:alpha val="0"/>
            </a:srgbClr>
          </a:solidFill>
          <a:ln w="57150" cap="flat" cmpd="sng" algn="ctr">
            <a:solidFill>
              <a:schemeClr val="bg1">
                <a:lumMod val="50000"/>
              </a:schemeClr>
            </a:solidFill>
            <a:prstDash val="sysDash"/>
            <a:round/>
            <a:headEnd type="none" w="med" len="med"/>
            <a:tailEnd type="triangle"/>
          </a:ln>
          <a:effectLst/>
        </p:spPr>
      </p:cxnSp>
      <p:pic>
        <p:nvPicPr>
          <p:cNvPr id="10" name="图片 9">
            <a:extLst>
              <a:ext uri="{FF2B5EF4-FFF2-40B4-BE49-F238E27FC236}">
                <a16:creationId xmlns:a16="http://schemas.microsoft.com/office/drawing/2014/main" id="{C50A19F7-D60B-488D-8E04-ACB0D28A1B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5006" y="4401633"/>
            <a:ext cx="941712" cy="431487"/>
          </a:xfrm>
          <a:prstGeom prst="rect">
            <a:avLst/>
          </a:prstGeom>
        </p:spPr>
      </p:pic>
    </p:spTree>
    <p:extLst>
      <p:ext uri="{BB962C8B-B14F-4D97-AF65-F5344CB8AC3E}">
        <p14:creationId xmlns:p14="http://schemas.microsoft.com/office/powerpoint/2010/main" val="87497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61111E-6 -1.85185E-6 L 0.03021 0.2213 " pathEditMode="relative" rAng="0" ptsTypes="AA">
                                      <p:cBhvr>
                                        <p:cTn id="44" dur="500" fill="hold"/>
                                        <p:tgtEl>
                                          <p:spTgt spid="46"/>
                                        </p:tgtEl>
                                        <p:attrNameLst>
                                          <p:attrName>ppt_x</p:attrName>
                                          <p:attrName>ppt_y</p:attrName>
                                        </p:attrNameLst>
                                      </p:cBhvr>
                                      <p:rCtr x="1510" y="11065"/>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3021 0.2213 L 0.21997 0.22917 C 0.29931 0.22917 0.24532 0.36296 0.32483 0.36296 " pathEditMode="relative" rAng="0" ptsTypes="AAA">
                                      <p:cBhvr>
                                        <p:cTn id="52" dur="500" fill="hold"/>
                                        <p:tgtEl>
                                          <p:spTgt spid="46"/>
                                        </p:tgtEl>
                                        <p:attrNameLst>
                                          <p:attrName>ppt_x</p:attrName>
                                          <p:attrName>ppt_y</p:attrName>
                                        </p:attrNameLst>
                                      </p:cBhvr>
                                      <p:rCtr x="14722" y="7083"/>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0.32483 0.36296 L 0.40938 0.14236 " pathEditMode="relative" rAng="0" ptsTypes="AA">
                                      <p:cBhvr>
                                        <p:cTn id="60" dur="500" fill="hold"/>
                                        <p:tgtEl>
                                          <p:spTgt spid="46"/>
                                        </p:tgtEl>
                                        <p:attrNameLst>
                                          <p:attrName>ppt_x</p:attrName>
                                          <p:attrName>ppt_y</p:attrName>
                                        </p:attrNameLst>
                                      </p:cBhvr>
                                      <p:rCtr x="4219" y="-11042"/>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40938 0.14236 L 0.59115 0.22824 " pathEditMode="relative" rAng="0" ptsTypes="AA">
                                      <p:cBhvr>
                                        <p:cTn id="68" dur="500" fill="hold"/>
                                        <p:tgtEl>
                                          <p:spTgt spid="46"/>
                                        </p:tgtEl>
                                        <p:attrNameLst>
                                          <p:attrName>ppt_x</p:attrName>
                                          <p:attrName>ppt_y</p:attrName>
                                        </p:attrNameLst>
                                      </p:cBhvr>
                                      <p:rCtr x="9080" y="4282"/>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4" grpId="0" animBg="1"/>
      <p:bldP spid="43" grpId="0" animBg="1"/>
      <p:bldP spid="45" grpId="0" animBg="1"/>
      <p:bldP spid="55" grpId="0" animBg="1"/>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40</a:t>
            </a:fld>
            <a:endParaRPr lang="en-US" altLang="ko-K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B9F7CD6-BA07-4717-A6BF-FA03D2DF70E1}"/>
                  </a:ext>
                </a:extLst>
              </p:cNvPr>
              <p:cNvSpPr>
                <a:spLocks noGrp="1"/>
              </p:cNvSpPr>
              <p:nvPr>
                <p:ph idx="1"/>
              </p:nvPr>
            </p:nvSpPr>
            <p:spPr>
              <a:xfrm>
                <a:off x="457200" y="980728"/>
                <a:ext cx="8291264" cy="5688360"/>
              </a:xfrm>
            </p:spPr>
            <p:txBody>
              <a:bodyPr/>
              <a:lstStyle/>
              <a:p>
                <a:r>
                  <a:rPr lang="en-US" altLang="zh-CN" dirty="0"/>
                  <a:t>How to get feasible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lim>
                        </m:limLow>
                      </m:fName>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p>
              <a:p>
                <a:r>
                  <a:rPr lang="en-US" altLang="zh-CN" dirty="0"/>
                  <a:t>Method 1:</a:t>
                </a:r>
              </a:p>
              <a:p>
                <a:pPr lvl="1"/>
                <a:r>
                  <a:rPr lang="en-US" altLang="zh-CN" dirty="0"/>
                  <a:t>Enumerate </a:t>
                </a:r>
                <a14:m>
                  <m:oMath xmlns:m="http://schemas.openxmlformats.org/officeDocument/2006/math">
                    <m:r>
                      <a:rPr lang="en-US" altLang="zh-CN" i="1">
                        <a:latin typeface="Cambria Math" panose="02040503050406030204" pitchFamily="18" charset="0"/>
                      </a:rPr>
                      <m:t>𝑖</m:t>
                    </m:r>
                  </m:oMath>
                </a14:m>
                <a:r>
                  <a:rPr lang="en-US" altLang="zh-CN" dirty="0"/>
                  <a:t>, calculate </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endParaRPr lang="en-US" altLang="zh-CN" dirty="0"/>
              </a:p>
              <a:p>
                <a:pPr lvl="2"/>
                <a:r>
                  <a:rPr lang="en-US" altLang="zh-CN" dirty="0"/>
                  <a:t>Enumerate </a:t>
                </a:r>
                <a14:m>
                  <m:oMath xmlns:m="http://schemas.openxmlformats.org/officeDocument/2006/math">
                    <m:r>
                      <a:rPr lang="en-US" altLang="zh-CN" i="1">
                        <a:latin typeface="Cambria Math" panose="02040503050406030204" pitchFamily="18" charset="0"/>
                      </a:rPr>
                      <m:t>𝑗</m:t>
                    </m:r>
                  </m:oMath>
                </a14:m>
                <a:r>
                  <a:rPr lang="en-US" altLang="zh-CN" dirty="0"/>
                  <a:t>, calculate </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r>
                  <a:rPr lang="en-US" altLang="zh-CN" dirty="0"/>
                  <a:t> and check feasibility</a:t>
                </a:r>
              </a:p>
              <a:p>
                <a:pPr lvl="2"/>
                <a:r>
                  <a:rPr lang="en-US" altLang="zh-CN" dirty="0"/>
                  <a:t>Maintain the minimum and feasible </a:t>
                </a:r>
                <a14:m>
                  <m:oMath xmlns:m="http://schemas.openxmlformats.org/officeDocument/2006/math">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endParaRPr lang="en-US" altLang="zh-CN" dirty="0"/>
              </a:p>
              <a:p>
                <a:r>
                  <a:rPr lang="en-US" altLang="zh-CN" dirty="0"/>
                  <a:t>Method 2:</a:t>
                </a:r>
              </a:p>
              <a:p>
                <a:pPr lvl="1"/>
                <a:r>
                  <a:rPr lang="en-US" altLang="zh-CN" dirty="0"/>
                  <a:t>Enumerate </a:t>
                </a:r>
                <a14:m>
                  <m:oMath xmlns:m="http://schemas.openxmlformats.org/officeDocument/2006/math">
                    <m:r>
                      <a:rPr lang="en-US" altLang="zh-CN" b="0" i="1" smtClean="0">
                        <a:latin typeface="Cambria Math" panose="02040503050406030204" pitchFamily="18" charset="0"/>
                      </a:rPr>
                      <m:t>𝑖</m:t>
                    </m:r>
                  </m:oMath>
                </a14:m>
                <a:r>
                  <a:rPr lang="en-US" altLang="zh-CN" dirty="0"/>
                  <a:t>, calculate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endParaRPr lang="en-US" altLang="zh-CN" dirty="0"/>
              </a:p>
              <a:p>
                <a:pPr lvl="2"/>
                <a:r>
                  <a:rPr lang="en-US" altLang="zh-CN" dirty="0"/>
                  <a:t>Find feasible and minimum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𝑗</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quickly</a:t>
                </a:r>
              </a:p>
              <a:p>
                <a:pPr lvl="2"/>
                <a:endParaRPr lang="en-US" altLang="zh-CN" dirty="0"/>
              </a:p>
              <a:p>
                <a:pPr lvl="2"/>
                <a:endParaRPr lang="en-US" altLang="zh-CN" dirty="0"/>
              </a:p>
              <a:p>
                <a:pPr lvl="2"/>
                <a:endParaRPr lang="en-US" altLang="zh-CN" dirty="0"/>
              </a:p>
            </p:txBody>
          </p:sp>
        </mc:Choice>
        <mc:Fallback xmlns="">
          <p:sp>
            <p:nvSpPr>
              <p:cNvPr id="12" name="内容占位符 2">
                <a:extLst>
                  <a:ext uri="{FF2B5EF4-FFF2-40B4-BE49-F238E27FC236}">
                    <a16:creationId xmlns:a16="http://schemas.microsoft.com/office/drawing/2014/main" id="{7B9F7CD6-BA07-4717-A6BF-FA03D2DF70E1}"/>
                  </a:ext>
                </a:extLst>
              </p:cNvPr>
              <p:cNvSpPr>
                <a:spLocks noGrp="1" noRot="1" noChangeAspect="1" noMove="1" noResize="1" noEditPoints="1" noAdjustHandles="1" noChangeArrowheads="1" noChangeShapeType="1" noTextEdit="1"/>
              </p:cNvSpPr>
              <p:nvPr>
                <p:ph idx="1"/>
              </p:nvPr>
            </p:nvSpPr>
            <p:spPr>
              <a:xfrm>
                <a:off x="457200" y="980728"/>
                <a:ext cx="8291264" cy="5688360"/>
              </a:xfrm>
              <a:blipFill>
                <a:blip r:embed="rId3"/>
                <a:stretch>
                  <a:fillRect l="-735" t="-15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E733CB-80DF-478A-A58F-9B3498DA152B}"/>
                  </a:ext>
                </a:extLst>
              </p:cNvPr>
              <p:cNvSpPr txBox="1"/>
              <p:nvPr/>
            </p:nvSpPr>
            <p:spPr>
              <a:xfrm>
                <a:off x="7740352" y="3068960"/>
                <a:ext cx="1138902" cy="492443"/>
              </a:xfrm>
              <a:prstGeom prst="rect">
                <a:avLst/>
              </a:prstGeom>
              <a:no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sSup>
                        <m:sSupPr>
                          <m:ctrlPr>
                            <a:rPr lang="en-US" altLang="zh-CN" sz="2600" b="0" i="1" smtClean="0">
                              <a:solidFill>
                                <a:srgbClr val="FF0000"/>
                              </a:solidFill>
                              <a:latin typeface="Cambria Math" panose="02040503050406030204" pitchFamily="18" charset="0"/>
                            </a:rPr>
                          </m:ctrlPr>
                        </m:sSupPr>
                        <m:e>
                          <m:r>
                            <a:rPr lang="en-US" altLang="zh-CN" sz="2600" b="0" i="1" smtClean="0">
                              <a:solidFill>
                                <a:srgbClr val="FF0000"/>
                              </a:solidFill>
                              <a:latin typeface="Cambria Math" panose="02040503050406030204" pitchFamily="18" charset="0"/>
                            </a:rPr>
                            <m:t>𝑛</m:t>
                          </m:r>
                        </m:e>
                        <m:sup>
                          <m:r>
                            <a:rPr lang="en-US" altLang="zh-CN" sz="2600" b="0" i="1" smtClean="0">
                              <a:solidFill>
                                <a:srgbClr val="FF0000"/>
                              </a:solidFill>
                              <a:latin typeface="Cambria Math" panose="02040503050406030204" pitchFamily="18" charset="0"/>
                            </a:rPr>
                            <m:t>2</m:t>
                          </m:r>
                        </m:sup>
                      </m:sSup>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8" name="文本框 7">
                <a:extLst>
                  <a:ext uri="{FF2B5EF4-FFF2-40B4-BE49-F238E27FC236}">
                    <a16:creationId xmlns:a16="http://schemas.microsoft.com/office/drawing/2014/main" id="{F7E733CB-80DF-478A-A58F-9B3498DA152B}"/>
                  </a:ext>
                </a:extLst>
              </p:cNvPr>
              <p:cNvSpPr txBox="1">
                <a:spLocks noRot="1" noChangeAspect="1" noMove="1" noResize="1" noEditPoints="1" noAdjustHandles="1" noChangeArrowheads="1" noChangeShapeType="1" noTextEdit="1"/>
              </p:cNvSpPr>
              <p:nvPr/>
            </p:nvSpPr>
            <p:spPr>
              <a:xfrm>
                <a:off x="7740352" y="3068960"/>
                <a:ext cx="1138902" cy="492443"/>
              </a:xfrm>
              <a:prstGeom prst="rect">
                <a:avLst/>
              </a:prstGeom>
              <a:blipFill>
                <a:blip r:embed="rId4"/>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AA7CA30-FAE4-4042-8E66-BAFD2D06FDD2}"/>
                  </a:ext>
                </a:extLst>
              </p:cNvPr>
              <p:cNvSpPr txBox="1"/>
              <p:nvPr/>
            </p:nvSpPr>
            <p:spPr>
              <a:xfrm>
                <a:off x="7817713" y="4498894"/>
                <a:ext cx="984180" cy="492443"/>
              </a:xfrm>
              <a:prstGeom prst="rect">
                <a:avLst/>
              </a:prstGeom>
              <a:no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6" name="文本框 5">
                <a:extLst>
                  <a:ext uri="{FF2B5EF4-FFF2-40B4-BE49-F238E27FC236}">
                    <a16:creationId xmlns:a16="http://schemas.microsoft.com/office/drawing/2014/main" id="{2AA7CA30-FAE4-4042-8E66-BAFD2D06FDD2}"/>
                  </a:ext>
                </a:extLst>
              </p:cNvPr>
              <p:cNvSpPr txBox="1">
                <a:spLocks noRot="1" noChangeAspect="1" noMove="1" noResize="1" noEditPoints="1" noAdjustHandles="1" noChangeArrowheads="1" noChangeShapeType="1" noTextEdit="1"/>
              </p:cNvSpPr>
              <p:nvPr/>
            </p:nvSpPr>
            <p:spPr>
              <a:xfrm>
                <a:off x="7817713" y="4498894"/>
                <a:ext cx="984180" cy="492443"/>
              </a:xfrm>
              <a:prstGeom prst="rect">
                <a:avLst/>
              </a:prstGeom>
              <a:blipFill>
                <a:blip r:embed="rId5"/>
                <a:stretch>
                  <a:fillRect/>
                </a:stretch>
              </a:blipFill>
              <a:ln w="28575">
                <a:noFill/>
              </a:ln>
            </p:spPr>
            <p:txBody>
              <a:bodyPr/>
              <a:lstStyle/>
              <a:p>
                <a:r>
                  <a:rPr lang="zh-CN" altLang="en-US">
                    <a:noFill/>
                  </a:rPr>
                  <a:t> </a:t>
                </a:r>
              </a:p>
            </p:txBody>
          </p:sp>
        </mc:Fallback>
      </mc:AlternateContent>
    </p:spTree>
    <p:extLst>
      <p:ext uri="{BB962C8B-B14F-4D97-AF65-F5344CB8AC3E}">
        <p14:creationId xmlns:p14="http://schemas.microsoft.com/office/powerpoint/2010/main" val="15122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Segment-based DP Algorithm</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41</a:t>
            </a:fld>
            <a:endParaRPr lang="en-US" altLang="ko-K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B9F7CD6-BA07-4717-A6BF-FA03D2DF70E1}"/>
                  </a:ext>
                </a:extLst>
              </p:cNvPr>
              <p:cNvSpPr>
                <a:spLocks noGrp="1"/>
              </p:cNvSpPr>
              <p:nvPr>
                <p:ph idx="1"/>
              </p:nvPr>
            </p:nvSpPr>
            <p:spPr>
              <a:xfrm>
                <a:off x="457200" y="980728"/>
                <a:ext cx="8291264" cy="5688360"/>
              </a:xfrm>
            </p:spPr>
            <p:txBody>
              <a:bodyPr/>
              <a:lstStyle/>
              <a:p>
                <a:r>
                  <a:rPr lang="en-US" altLang="zh-CN" dirty="0"/>
                  <a:t>How to get feasible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lim>
                        </m:limLow>
                      </m:fName>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func>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p>
              <a:p>
                <a:r>
                  <a:rPr lang="en-US" altLang="zh-CN" dirty="0"/>
                  <a:t>Method 1:</a:t>
                </a:r>
              </a:p>
              <a:p>
                <a:pPr lvl="1"/>
                <a:r>
                  <a:rPr lang="en-US" altLang="zh-CN" dirty="0"/>
                  <a:t>Enumerate </a:t>
                </a:r>
                <a14:m>
                  <m:oMath xmlns:m="http://schemas.openxmlformats.org/officeDocument/2006/math">
                    <m:r>
                      <a:rPr lang="en-US" altLang="zh-CN" b="0" i="1" smtClean="0">
                        <a:latin typeface="Cambria Math" panose="02040503050406030204" pitchFamily="18" charset="0"/>
                      </a:rPr>
                      <m:t>𝑖</m:t>
                    </m:r>
                  </m:oMath>
                </a14:m>
                <a:r>
                  <a:rPr lang="en-US" altLang="zh-CN" dirty="0"/>
                  <a:t>, calculate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endParaRPr lang="en-US" altLang="zh-CN" dirty="0"/>
              </a:p>
              <a:p>
                <a:pPr lvl="2"/>
                <a:r>
                  <a:rPr lang="en-US" altLang="zh-CN" dirty="0"/>
                  <a:t>Enumerate </a:t>
                </a:r>
                <a14:m>
                  <m:oMath xmlns:m="http://schemas.openxmlformats.org/officeDocument/2006/math">
                    <m:r>
                      <a:rPr lang="en-US" altLang="zh-CN" b="0" i="1" smtClean="0">
                        <a:latin typeface="Cambria Math" panose="02040503050406030204" pitchFamily="18" charset="0"/>
                      </a:rPr>
                      <m:t>𝑗</m:t>
                    </m:r>
                  </m:oMath>
                </a14:m>
                <a:r>
                  <a:rPr lang="en-US" altLang="zh-CN" dirty="0"/>
                  <a:t>, calculate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and check feasibility</a:t>
                </a:r>
              </a:p>
              <a:p>
                <a:pPr lvl="2"/>
                <a:r>
                  <a:rPr lang="en-US" altLang="zh-CN" dirty="0"/>
                  <a:t>Maintain the minimum and feasible </a:t>
                </a:r>
                <a14:m>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endParaRPr lang="en-US" altLang="zh-CN" dirty="0"/>
              </a:p>
              <a:p>
                <a:r>
                  <a:rPr lang="en-US" altLang="zh-CN" dirty="0"/>
                  <a:t>Method 2:</a:t>
                </a:r>
              </a:p>
              <a:p>
                <a:pPr lvl="1"/>
                <a:r>
                  <a:rPr lang="en-US" altLang="zh-CN" dirty="0"/>
                  <a:t>Enumerate </a:t>
                </a:r>
                <a14:m>
                  <m:oMath xmlns:m="http://schemas.openxmlformats.org/officeDocument/2006/math">
                    <m:r>
                      <a:rPr lang="en-US" altLang="zh-CN" b="0" i="1" smtClean="0">
                        <a:latin typeface="Cambria Math" panose="02040503050406030204" pitchFamily="18" charset="0"/>
                      </a:rPr>
                      <m:t>𝑖</m:t>
                    </m:r>
                  </m:oMath>
                </a14:m>
                <a:r>
                  <a:rPr lang="en-US" altLang="zh-CN" dirty="0"/>
                  <a:t>, calculate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endParaRPr lang="en-US" altLang="zh-CN" dirty="0"/>
              </a:p>
              <a:p>
                <a:pPr lvl="2"/>
                <a:r>
                  <a:rPr lang="en-US" altLang="zh-CN" dirty="0"/>
                  <a:t>Find feasible minimum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𝑗</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directly</a:t>
                </a:r>
              </a:p>
            </p:txBody>
          </p:sp>
        </mc:Choice>
        <mc:Fallback xmlns="">
          <p:sp>
            <p:nvSpPr>
              <p:cNvPr id="12" name="内容占位符 2">
                <a:extLst>
                  <a:ext uri="{FF2B5EF4-FFF2-40B4-BE49-F238E27FC236}">
                    <a16:creationId xmlns:a16="http://schemas.microsoft.com/office/drawing/2014/main" id="{7B9F7CD6-BA07-4717-A6BF-FA03D2DF70E1}"/>
                  </a:ext>
                </a:extLst>
              </p:cNvPr>
              <p:cNvSpPr>
                <a:spLocks noGrp="1" noRot="1" noChangeAspect="1" noMove="1" noResize="1" noEditPoints="1" noAdjustHandles="1" noChangeArrowheads="1" noChangeShapeType="1" noTextEdit="1"/>
              </p:cNvSpPr>
              <p:nvPr>
                <p:ph idx="1"/>
              </p:nvPr>
            </p:nvSpPr>
            <p:spPr>
              <a:xfrm>
                <a:off x="457200" y="980728"/>
                <a:ext cx="8291264" cy="5688360"/>
              </a:xfrm>
              <a:blipFill>
                <a:blip r:embed="rId3"/>
                <a:stretch>
                  <a:fillRect l="-735" t="-15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DCCED66-0B78-488A-B220-89F487E120DF}"/>
                  </a:ext>
                </a:extLst>
              </p:cNvPr>
              <p:cNvSpPr txBox="1"/>
              <p:nvPr/>
            </p:nvSpPr>
            <p:spPr>
              <a:xfrm>
                <a:off x="7817713" y="4498894"/>
                <a:ext cx="984180" cy="492443"/>
              </a:xfrm>
              <a:prstGeom prst="rect">
                <a:avLst/>
              </a:prstGeom>
              <a:no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10" name="文本框 9">
                <a:extLst>
                  <a:ext uri="{FF2B5EF4-FFF2-40B4-BE49-F238E27FC236}">
                    <a16:creationId xmlns:a16="http://schemas.microsoft.com/office/drawing/2014/main" id="{9DCCED66-0B78-488A-B220-89F487E120DF}"/>
                  </a:ext>
                </a:extLst>
              </p:cNvPr>
              <p:cNvSpPr txBox="1">
                <a:spLocks noRot="1" noChangeAspect="1" noMove="1" noResize="1" noEditPoints="1" noAdjustHandles="1" noChangeArrowheads="1" noChangeShapeType="1" noTextEdit="1"/>
              </p:cNvSpPr>
              <p:nvPr/>
            </p:nvSpPr>
            <p:spPr>
              <a:xfrm>
                <a:off x="7817713" y="4498894"/>
                <a:ext cx="984180" cy="492443"/>
              </a:xfrm>
              <a:prstGeom prst="rect">
                <a:avLst/>
              </a:prstGeom>
              <a:blipFill>
                <a:blip r:embed="rId5"/>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3B497EE-62FE-4AC5-A277-49B04804AB3B}"/>
                  </a:ext>
                </a:extLst>
              </p:cNvPr>
              <p:cNvSpPr txBox="1"/>
              <p:nvPr/>
            </p:nvSpPr>
            <p:spPr>
              <a:xfrm>
                <a:off x="7740352" y="3068960"/>
                <a:ext cx="1138902" cy="492443"/>
              </a:xfrm>
              <a:prstGeom prst="rect">
                <a:avLst/>
              </a:prstGeom>
              <a:no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sSup>
                        <m:sSupPr>
                          <m:ctrlPr>
                            <a:rPr lang="en-US" altLang="zh-CN" sz="2600" b="0" i="1" smtClean="0">
                              <a:solidFill>
                                <a:srgbClr val="FF0000"/>
                              </a:solidFill>
                              <a:latin typeface="Cambria Math" panose="02040503050406030204" pitchFamily="18" charset="0"/>
                            </a:rPr>
                          </m:ctrlPr>
                        </m:sSupPr>
                        <m:e>
                          <m:r>
                            <a:rPr lang="en-US" altLang="zh-CN" sz="2600" b="0" i="1" smtClean="0">
                              <a:solidFill>
                                <a:srgbClr val="FF0000"/>
                              </a:solidFill>
                              <a:latin typeface="Cambria Math" panose="02040503050406030204" pitchFamily="18" charset="0"/>
                            </a:rPr>
                            <m:t>𝑛</m:t>
                          </m:r>
                        </m:e>
                        <m:sup>
                          <m:r>
                            <a:rPr lang="en-US" altLang="zh-CN" sz="2600" b="0" i="1" smtClean="0">
                              <a:solidFill>
                                <a:srgbClr val="FF0000"/>
                              </a:solidFill>
                              <a:latin typeface="Cambria Math" panose="02040503050406030204" pitchFamily="18" charset="0"/>
                            </a:rPr>
                            <m:t>2</m:t>
                          </m:r>
                        </m:sup>
                      </m:sSup>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11" name="文本框 10">
                <a:extLst>
                  <a:ext uri="{FF2B5EF4-FFF2-40B4-BE49-F238E27FC236}">
                    <a16:creationId xmlns:a16="http://schemas.microsoft.com/office/drawing/2014/main" id="{23B497EE-62FE-4AC5-A277-49B04804AB3B}"/>
                  </a:ext>
                </a:extLst>
              </p:cNvPr>
              <p:cNvSpPr txBox="1">
                <a:spLocks noRot="1" noChangeAspect="1" noMove="1" noResize="1" noEditPoints="1" noAdjustHandles="1" noChangeArrowheads="1" noChangeShapeType="1" noTextEdit="1"/>
              </p:cNvSpPr>
              <p:nvPr/>
            </p:nvSpPr>
            <p:spPr>
              <a:xfrm>
                <a:off x="7740352" y="3068960"/>
                <a:ext cx="1138902" cy="492443"/>
              </a:xfrm>
              <a:prstGeom prst="rect">
                <a:avLst/>
              </a:prstGeom>
              <a:blipFill>
                <a:blip r:embed="rId7"/>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话气泡: 矩形 7">
                <a:extLst>
                  <a:ext uri="{FF2B5EF4-FFF2-40B4-BE49-F238E27FC236}">
                    <a16:creationId xmlns:a16="http://schemas.microsoft.com/office/drawing/2014/main" id="{8900988C-3DBE-41C9-9C43-91F0B9AED424}"/>
                  </a:ext>
                </a:extLst>
              </p:cNvPr>
              <p:cNvSpPr/>
              <p:nvPr/>
            </p:nvSpPr>
            <p:spPr bwMode="auto">
              <a:xfrm>
                <a:off x="4873670" y="5178125"/>
                <a:ext cx="1924647" cy="608426"/>
              </a:xfrm>
              <a:prstGeom prst="wedgeRectCallout">
                <a:avLst>
                  <a:gd name="adj1" fmla="val -59369"/>
                  <a:gd name="adj2" fmla="val 26657"/>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Segment</a:t>
                </a:r>
                <a:r>
                  <a:rPr kumimoji="0" lang="en-US" altLang="zh-CN" sz="2000" b="0" u="none" strike="noStrike" cap="none" normalizeH="0" dirty="0">
                    <a:ln>
                      <a:noFill/>
                    </a:ln>
                    <a:solidFill>
                      <a:schemeClr val="tx1"/>
                    </a:solidFill>
                    <a:effectLst/>
                    <a:ea typeface="Arial Unicode MS" pitchFamily="50" charset="-127"/>
                    <a:cs typeface="Arial Unicode MS" pitchFamily="50" charset="-127"/>
                  </a:rPr>
                  <a:t> tree </a:t>
                </a:r>
              </a:p>
              <a:p>
                <a:pPr algn="ctr" eaLnBrk="1" hangingPunct="1"/>
                <a14:m>
                  <m:oMathPara xmlns:m="http://schemas.openxmlformats.org/officeDocument/2006/math">
                    <m:oMathParaPr>
                      <m:jc m:val="centerGroup"/>
                    </m:oMathParaPr>
                    <m:oMath xmlns:m="http://schemas.openxmlformats.org/officeDocument/2006/math">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func>
                        <m:funcPr>
                          <m:ctrlP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ctrlPr>
                        </m:funcPr>
                        <m:fName>
                          <m:r>
                            <m:rPr>
                              <m:sty m:val="p"/>
                            </m:rPr>
                            <a:rPr kumimoji="0" lang="en-US" altLang="zh-CN" sz="2000" b="0" i="0"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log</m:t>
                          </m:r>
                        </m:fName>
                        <m:e>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𝑛</m:t>
                          </m:r>
                        </m:e>
                      </m:func>
                      <m:r>
                        <a:rPr kumimoji="0" lang="en-US" altLang="zh-CN" sz="20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m:t>
                      </m:r>
                    </m:oMath>
                  </m:oMathPara>
                </a14:m>
                <a:endPar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8" name="对话气泡: 矩形 7">
                <a:extLst>
                  <a:ext uri="{FF2B5EF4-FFF2-40B4-BE49-F238E27FC236}">
                    <a16:creationId xmlns:a16="http://schemas.microsoft.com/office/drawing/2014/main" id="{8900988C-3DBE-41C9-9C43-91F0B9AED424}"/>
                  </a:ext>
                </a:extLst>
              </p:cNvPr>
              <p:cNvSpPr>
                <a:spLocks noRot="1" noChangeAspect="1" noMove="1" noResize="1" noEditPoints="1" noAdjustHandles="1" noChangeArrowheads="1" noChangeShapeType="1" noTextEdit="1"/>
              </p:cNvSpPr>
              <p:nvPr/>
            </p:nvSpPr>
            <p:spPr bwMode="auto">
              <a:xfrm>
                <a:off x="4873670" y="5178125"/>
                <a:ext cx="1924647" cy="608426"/>
              </a:xfrm>
              <a:prstGeom prst="wedgeRectCallout">
                <a:avLst>
                  <a:gd name="adj1" fmla="val -59369"/>
                  <a:gd name="adj2" fmla="val 26657"/>
                </a:avLst>
              </a:prstGeom>
              <a:blipFill>
                <a:blip r:embed="rId8"/>
                <a:stretch>
                  <a:fillRect t="-9615" b="-17308"/>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矩形 8">
                <a:extLst>
                  <a:ext uri="{FF2B5EF4-FFF2-40B4-BE49-F238E27FC236}">
                    <a16:creationId xmlns:a16="http://schemas.microsoft.com/office/drawing/2014/main" id="{86D2B833-2551-4BDD-9AFD-FE5323B16EE5}"/>
                  </a:ext>
                </a:extLst>
              </p:cNvPr>
              <p:cNvSpPr/>
              <p:nvPr/>
            </p:nvSpPr>
            <p:spPr bwMode="auto">
              <a:xfrm>
                <a:off x="4860032" y="6060934"/>
                <a:ext cx="2880320" cy="608426"/>
              </a:xfrm>
              <a:prstGeom prst="wedgeRectCallout">
                <a:avLst>
                  <a:gd name="adj1" fmla="val -56884"/>
                  <a:gd name="adj2" fmla="val -48840"/>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000" b="0" u="none" strike="noStrike" cap="none" normalizeH="0" baseline="0" dirty="0">
                    <a:ln>
                      <a:noFill/>
                    </a:ln>
                    <a:solidFill>
                      <a:schemeClr val="tx1"/>
                    </a:solidFill>
                    <a:effectLst/>
                    <a:ea typeface="Arial Unicode MS" pitchFamily="50" charset="-127"/>
                    <a:cs typeface="Arial Unicode MS" pitchFamily="50" charset="-127"/>
                  </a:rPr>
                  <a:t>Fenwick tree (dynamic)</a:t>
                </a:r>
              </a:p>
              <a:p>
                <a:pPr algn="ctr" eaLnBrk="1" hangingPunct="1"/>
                <a14:m>
                  <m:oMathPara xmlns:m="http://schemas.openxmlformats.org/officeDocument/2006/math">
                    <m:oMathParaPr>
                      <m:jc m:val="centerGroup"/>
                    </m:oMathParaPr>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𝑂</m:t>
                      </m:r>
                      <m:r>
                        <a:rPr kumimoji="0" lang="en-US" altLang="zh-CN" sz="20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(1)</m:t>
                      </m:r>
                    </m:oMath>
                  </m:oMathPara>
                </a14:m>
                <a:endParaRPr kumimoji="0" lang="en-US" altLang="zh-CN" sz="20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9" name="对话气泡: 矩形 8">
                <a:extLst>
                  <a:ext uri="{FF2B5EF4-FFF2-40B4-BE49-F238E27FC236}">
                    <a16:creationId xmlns:a16="http://schemas.microsoft.com/office/drawing/2014/main" id="{86D2B833-2551-4BDD-9AFD-FE5323B16EE5}"/>
                  </a:ext>
                </a:extLst>
              </p:cNvPr>
              <p:cNvSpPr>
                <a:spLocks noRot="1" noChangeAspect="1" noMove="1" noResize="1" noEditPoints="1" noAdjustHandles="1" noChangeArrowheads="1" noChangeShapeType="1" noTextEdit="1"/>
              </p:cNvSpPr>
              <p:nvPr/>
            </p:nvSpPr>
            <p:spPr bwMode="auto">
              <a:xfrm>
                <a:off x="4860032" y="6060934"/>
                <a:ext cx="2880320" cy="608426"/>
              </a:xfrm>
              <a:prstGeom prst="wedgeRectCallout">
                <a:avLst>
                  <a:gd name="adj1" fmla="val -56884"/>
                  <a:gd name="adj2" fmla="val -48840"/>
                </a:avLst>
              </a:prstGeom>
              <a:blipFill>
                <a:blip r:embed="rId9"/>
                <a:stretch>
                  <a:fillRect t="-9615" r="-588" b="-17308"/>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25E1035-BE27-4779-A7CE-86B3654AE0E4}"/>
                  </a:ext>
                </a:extLst>
              </p:cNvPr>
              <p:cNvSpPr txBox="1"/>
              <p:nvPr/>
            </p:nvSpPr>
            <p:spPr>
              <a:xfrm>
                <a:off x="7151640" y="5219563"/>
                <a:ext cx="1722844" cy="492443"/>
              </a:xfrm>
              <a:prstGeom prst="rect">
                <a:avLst/>
              </a:prstGeom>
              <a:solidFill>
                <a:schemeClr val="bg1"/>
              </a:solid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𝑛</m:t>
                      </m:r>
                      <m:func>
                        <m:funcPr>
                          <m:ctrlPr>
                            <a:rPr lang="en-US" altLang="zh-CN" sz="2600" b="0" i="1" smtClean="0">
                              <a:solidFill>
                                <a:srgbClr val="FF0000"/>
                              </a:solidFill>
                              <a:latin typeface="Cambria Math" panose="02040503050406030204" pitchFamily="18" charset="0"/>
                            </a:rPr>
                          </m:ctrlPr>
                        </m:funcPr>
                        <m:fName>
                          <m:r>
                            <m:rPr>
                              <m:sty m:val="p"/>
                            </m:rPr>
                            <a:rPr lang="en-US" altLang="zh-CN" sz="2600" b="0" i="0" smtClean="0">
                              <a:solidFill>
                                <a:srgbClr val="FF0000"/>
                              </a:solidFill>
                              <a:latin typeface="Cambria Math" panose="02040503050406030204" pitchFamily="18" charset="0"/>
                            </a:rPr>
                            <m:t>log</m:t>
                          </m:r>
                        </m:fName>
                        <m:e>
                          <m:r>
                            <a:rPr lang="en-US" altLang="zh-CN" sz="2600" b="0" i="1" smtClean="0">
                              <a:solidFill>
                                <a:srgbClr val="FF0000"/>
                              </a:solidFill>
                              <a:latin typeface="Cambria Math" panose="02040503050406030204" pitchFamily="18" charset="0"/>
                            </a:rPr>
                            <m:t>𝑛</m:t>
                          </m:r>
                        </m:e>
                      </m:func>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13" name="文本框 12">
                <a:extLst>
                  <a:ext uri="{FF2B5EF4-FFF2-40B4-BE49-F238E27FC236}">
                    <a16:creationId xmlns:a16="http://schemas.microsoft.com/office/drawing/2014/main" id="{525E1035-BE27-4779-A7CE-86B3654AE0E4}"/>
                  </a:ext>
                </a:extLst>
              </p:cNvPr>
              <p:cNvSpPr txBox="1">
                <a:spLocks noRot="1" noChangeAspect="1" noMove="1" noResize="1" noEditPoints="1" noAdjustHandles="1" noChangeArrowheads="1" noChangeShapeType="1" noTextEdit="1"/>
              </p:cNvSpPr>
              <p:nvPr/>
            </p:nvSpPr>
            <p:spPr>
              <a:xfrm>
                <a:off x="7151640" y="5219563"/>
                <a:ext cx="1722844" cy="492443"/>
              </a:xfrm>
              <a:prstGeom prst="rect">
                <a:avLst/>
              </a:prstGeom>
              <a:blipFill>
                <a:blip r:embed="rId10"/>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817344D-5099-4146-9BEB-AE88237E7743}"/>
                  </a:ext>
                </a:extLst>
              </p:cNvPr>
              <p:cNvSpPr txBox="1"/>
              <p:nvPr/>
            </p:nvSpPr>
            <p:spPr>
              <a:xfrm>
                <a:off x="7760916" y="6210623"/>
                <a:ext cx="983987" cy="492443"/>
              </a:xfrm>
              <a:prstGeom prst="rect">
                <a:avLst/>
              </a:prstGeom>
              <a:solidFill>
                <a:schemeClr val="bg1"/>
              </a:solidFill>
              <a:ln w="28575">
                <a:noFill/>
              </a:ln>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altLang="zh-CN" sz="2600" b="0" i="1" smtClean="0">
                          <a:solidFill>
                            <a:srgbClr val="FF0000"/>
                          </a:solidFill>
                          <a:latin typeface="Cambria Math" panose="02040503050406030204" pitchFamily="18" charset="0"/>
                        </a:rPr>
                        <m:t>𝑂</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𝑛</m:t>
                      </m:r>
                      <m:r>
                        <a:rPr lang="en-US" altLang="zh-CN" sz="2600" b="0" i="1" smtClean="0">
                          <a:solidFill>
                            <a:srgbClr val="FF0000"/>
                          </a:solidFill>
                          <a:latin typeface="Cambria Math" panose="02040503050406030204" pitchFamily="18" charset="0"/>
                        </a:rPr>
                        <m:t>)</m:t>
                      </m:r>
                    </m:oMath>
                  </m:oMathPara>
                </a14:m>
                <a:endParaRPr lang="zh-CN" altLang="en-US" sz="2600" b="0" dirty="0">
                  <a:solidFill>
                    <a:srgbClr val="FF0000"/>
                  </a:solidFill>
                </a:endParaRPr>
              </a:p>
            </p:txBody>
          </p:sp>
        </mc:Choice>
        <mc:Fallback xmlns="">
          <p:sp>
            <p:nvSpPr>
              <p:cNvPr id="14" name="文本框 13">
                <a:extLst>
                  <a:ext uri="{FF2B5EF4-FFF2-40B4-BE49-F238E27FC236}">
                    <a16:creationId xmlns:a16="http://schemas.microsoft.com/office/drawing/2014/main" id="{2817344D-5099-4146-9BEB-AE88237E7743}"/>
                  </a:ext>
                </a:extLst>
              </p:cNvPr>
              <p:cNvSpPr txBox="1">
                <a:spLocks noRot="1" noChangeAspect="1" noMove="1" noResize="1" noEditPoints="1" noAdjustHandles="1" noChangeArrowheads="1" noChangeShapeType="1" noTextEdit="1"/>
              </p:cNvSpPr>
              <p:nvPr/>
            </p:nvSpPr>
            <p:spPr>
              <a:xfrm>
                <a:off x="7760916" y="6210623"/>
                <a:ext cx="983987" cy="492443"/>
              </a:xfrm>
              <a:prstGeom prst="rect">
                <a:avLst/>
              </a:prstGeom>
              <a:blipFill>
                <a:blip r:embed="rId11"/>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F3B5C96-5931-4EB8-BFAA-94DC75FC4F3C}"/>
                  </a:ext>
                </a:extLst>
              </p:cNvPr>
              <p:cNvSpPr txBox="1"/>
              <p:nvPr/>
            </p:nvSpPr>
            <p:spPr>
              <a:xfrm>
                <a:off x="611560" y="5406810"/>
                <a:ext cx="3991272" cy="967829"/>
              </a:xfrm>
              <a:prstGeom prst="rect">
                <a:avLst/>
              </a:prstGeom>
              <a:solidFill>
                <a:srgbClr val="00B0F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𝑗</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𝑏𝑟𝑘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𝑑𝑒𝑡</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a:latin typeface="Cambria Math" panose="02040503050406030204" pitchFamily="18" charset="0"/>
                                    </a:rPr>
                                    <m:t>𝑡h𝑟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e>
                              </m:eqArr>
                            </m:lim>
                          </m:limLow>
                        </m:fName>
                        <m:e>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e>
                      </m:func>
                    </m:oMath>
                  </m:oMathPara>
                </a14:m>
                <a:endParaRPr lang="zh-CN" altLang="en-US" sz="2400" b="0" dirty="0"/>
              </a:p>
            </p:txBody>
          </p:sp>
        </mc:Choice>
        <mc:Fallback xmlns="">
          <p:sp>
            <p:nvSpPr>
              <p:cNvPr id="15" name="文本框 14">
                <a:extLst>
                  <a:ext uri="{FF2B5EF4-FFF2-40B4-BE49-F238E27FC236}">
                    <a16:creationId xmlns:a16="http://schemas.microsoft.com/office/drawing/2014/main" id="{9F3B5C96-5931-4EB8-BFAA-94DC75FC4F3C}"/>
                  </a:ext>
                </a:extLst>
              </p:cNvPr>
              <p:cNvSpPr txBox="1">
                <a:spLocks noRot="1" noChangeAspect="1" noMove="1" noResize="1" noEditPoints="1" noAdjustHandles="1" noChangeArrowheads="1" noChangeShapeType="1" noTextEdit="1"/>
              </p:cNvSpPr>
              <p:nvPr/>
            </p:nvSpPr>
            <p:spPr>
              <a:xfrm>
                <a:off x="611560" y="5406810"/>
                <a:ext cx="3991272" cy="967829"/>
              </a:xfrm>
              <a:prstGeom prst="rect">
                <a:avLst/>
              </a:prstGeom>
              <a:blipFill>
                <a:blip r:embed="rId12"/>
                <a:stretch>
                  <a:fillRect b="-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131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42</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Initialization</a:t>
                </a:r>
              </a:p>
              <a:p>
                <a:pPr lvl="1"/>
                <a:r>
                  <a:rPr lang="en-US" altLang="zh-CN" b="0" dirty="0"/>
                  <a:t>Initialize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19"/>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886C414-9916-477A-AEF2-89C419AC52DD}"/>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3493608"/>
                      </a:ext>
                    </a:extLst>
                  </a:tr>
                </a:tbl>
              </a:graphicData>
            </a:graphic>
          </p:graphicFrame>
        </mc:Choice>
        <mc:Fallback xmlns="">
          <p:graphicFrame>
            <p:nvGraphicFramePr>
              <p:cNvPr id="3" name="表格 2">
                <a:extLst>
                  <a:ext uri="{FF2B5EF4-FFF2-40B4-BE49-F238E27FC236}">
                    <a16:creationId xmlns:a16="http://schemas.microsoft.com/office/drawing/2014/main" id="{7886C414-9916-477A-AEF2-89C419AC52DD}"/>
                  </a:ext>
                </a:extLst>
              </p:cNvPr>
              <p:cNvGraphicFramePr>
                <a:graphicFrameLocks noGrp="1"/>
              </p:cNvGraphicFramePr>
              <p:nvPr>
                <p:extLst>
                  <p:ext uri="{D42A27DB-BD31-4B8C-83A1-F6EECF244321}">
                    <p14:modId xmlns:p14="http://schemas.microsoft.com/office/powerpoint/2010/main" val="3896226636"/>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0"/>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0625AE1-CCED-4773-A264-2F8D8317AD54}"/>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0" name="文本框 59">
                <a:extLst>
                  <a:ext uri="{FF2B5EF4-FFF2-40B4-BE49-F238E27FC236}">
                    <a16:creationId xmlns:a16="http://schemas.microsoft.com/office/drawing/2014/main" id="{80625AE1-CCED-4773-A264-2F8D8317AD54}"/>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2"/>
                <a:stretch>
                  <a:fillRect b="-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对话气泡: 矩形 60">
                <a:extLst>
                  <a:ext uri="{FF2B5EF4-FFF2-40B4-BE49-F238E27FC236}">
                    <a16:creationId xmlns:a16="http://schemas.microsoft.com/office/drawing/2014/main" id="{9A7888CD-10A6-4F1B-A977-25565543C35B}"/>
                  </a:ext>
                </a:extLst>
              </p:cNvPr>
              <p:cNvSpPr/>
              <p:nvPr/>
            </p:nvSpPr>
            <p:spPr bwMode="auto">
              <a:xfrm>
                <a:off x="4234980" y="1134285"/>
                <a:ext cx="3083698" cy="469011"/>
              </a:xfrm>
              <a:prstGeom prst="wedgeRectCallout">
                <a:avLst>
                  <a:gd name="adj1" fmla="val -45526"/>
                  <a:gd name="adj2" fmla="val 87133"/>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objective relevant to </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1" name="对话气泡: 矩形 60">
                <a:extLst>
                  <a:ext uri="{FF2B5EF4-FFF2-40B4-BE49-F238E27FC236}">
                    <a16:creationId xmlns:a16="http://schemas.microsoft.com/office/drawing/2014/main" id="{9A7888CD-10A6-4F1B-A977-25565543C35B}"/>
                  </a:ext>
                </a:extLst>
              </p:cNvPr>
              <p:cNvSpPr>
                <a:spLocks noRot="1" noChangeAspect="1" noMove="1" noResize="1" noEditPoints="1" noAdjustHandles="1" noChangeArrowheads="1" noChangeShapeType="1" noTextEdit="1"/>
              </p:cNvSpPr>
              <p:nvPr/>
            </p:nvSpPr>
            <p:spPr bwMode="auto">
              <a:xfrm>
                <a:off x="4234980" y="1134285"/>
                <a:ext cx="3083698" cy="469011"/>
              </a:xfrm>
              <a:prstGeom prst="wedgeRectCallout">
                <a:avLst>
                  <a:gd name="adj1" fmla="val -45526"/>
                  <a:gd name="adj2" fmla="val 87133"/>
                </a:avLst>
              </a:prstGeom>
              <a:blipFill>
                <a:blip r:embed="rId23"/>
                <a:stretch>
                  <a:fillRect l="-1373" t="-4545"/>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对话气泡: 矩形 61">
                <a:extLst>
                  <a:ext uri="{FF2B5EF4-FFF2-40B4-BE49-F238E27FC236}">
                    <a16:creationId xmlns:a16="http://schemas.microsoft.com/office/drawing/2014/main" id="{CC9A97DF-1359-4572-81E0-37D193E27630}"/>
                  </a:ext>
                </a:extLst>
              </p:cNvPr>
              <p:cNvSpPr/>
              <p:nvPr/>
            </p:nvSpPr>
            <p:spPr bwMode="auto">
              <a:xfrm>
                <a:off x="1355588" y="2058243"/>
                <a:ext cx="2206635" cy="469011"/>
              </a:xfrm>
              <a:prstGeom prst="wedgeRectCallout">
                <a:avLst>
                  <a:gd name="adj1" fmla="val 8892"/>
                  <a:gd name="adj2" fmla="val -7569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ea typeface="Arial Unicode MS" pitchFamily="50" charset="-127"/>
                    <a:cs typeface="Arial Unicode MS" pitchFamily="50" charset="-127"/>
                  </a:rPr>
                  <a:t>threshold</a:t>
                </a:r>
                <a:r>
                  <a:rPr kumimoji="0" lang="en-US" altLang="zh-CN" sz="2400" b="0" u="none" strike="noStrike" cap="none" normalizeH="0" dirty="0">
                    <a:ln>
                      <a:noFill/>
                    </a:ln>
                    <a:solidFill>
                      <a:schemeClr val="tx1"/>
                    </a:solidFill>
                    <a:effectLst/>
                    <a:ea typeface="Arial Unicode MS" pitchFamily="50" charset="-127"/>
                    <a:cs typeface="Arial Unicode MS" pitchFamily="50" charset="-127"/>
                  </a:rPr>
                  <a:t> of </a:t>
                </a:r>
                <a14:m>
                  <m:oMath xmlns:m="http://schemas.openxmlformats.org/officeDocument/2006/math">
                    <m:r>
                      <a:rPr kumimoji="0" lang="en-US" altLang="zh-CN" sz="2400" b="0" i="1" u="none" strike="noStrike" cap="none" normalizeH="0" smtClean="0">
                        <a:ln>
                          <a:noFill/>
                        </a:ln>
                        <a:solidFill>
                          <a:schemeClr val="tx1"/>
                        </a:solidFill>
                        <a:effectLst/>
                        <a:latin typeface="Cambria Math" panose="02040503050406030204" pitchFamily="18" charset="0"/>
                        <a:ea typeface="Arial Unicode MS" pitchFamily="50" charset="-127"/>
                        <a:cs typeface="Arial Unicode MS" pitchFamily="50" charset="-127"/>
                      </a:rPr>
                      <m:t>𝑗</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2" name="对话气泡: 矩形 61">
                <a:extLst>
                  <a:ext uri="{FF2B5EF4-FFF2-40B4-BE49-F238E27FC236}">
                    <a16:creationId xmlns:a16="http://schemas.microsoft.com/office/drawing/2014/main" id="{CC9A97DF-1359-4572-81E0-37D193E27630}"/>
                  </a:ext>
                </a:extLst>
              </p:cNvPr>
              <p:cNvSpPr>
                <a:spLocks noRot="1" noChangeAspect="1" noMove="1" noResize="1" noEditPoints="1" noAdjustHandles="1" noChangeArrowheads="1" noChangeShapeType="1" noTextEdit="1"/>
              </p:cNvSpPr>
              <p:nvPr/>
            </p:nvSpPr>
            <p:spPr bwMode="auto">
              <a:xfrm>
                <a:off x="1355588" y="2058243"/>
                <a:ext cx="2206635" cy="469011"/>
              </a:xfrm>
              <a:prstGeom prst="wedgeRectCallout">
                <a:avLst>
                  <a:gd name="adj1" fmla="val 8892"/>
                  <a:gd name="adj2" fmla="val -75694"/>
                </a:avLst>
              </a:prstGeom>
              <a:blipFill>
                <a:blip r:embed="rId24"/>
                <a:stretch>
                  <a:fillRect b="-20792"/>
                </a:stretch>
              </a:blipFill>
              <a:ln>
                <a:solidFill>
                  <a:srgbClr val="FFC000"/>
                </a:solidFill>
                <a:headEnd type="none" w="med" len="med"/>
                <a:tailEnd type="none" w="med" len="med"/>
              </a:ln>
            </p:spPr>
            <p:txBody>
              <a:bodyPr/>
              <a:lstStyle/>
              <a:p>
                <a:r>
                  <a:rPr lang="zh-CN" altLang="en-US">
                    <a:noFill/>
                  </a:rPr>
                  <a:t> </a:t>
                </a:r>
              </a:p>
            </p:txBody>
          </p:sp>
        </mc:Fallback>
      </mc:AlternateContent>
      <p:grpSp>
        <p:nvGrpSpPr>
          <p:cNvPr id="113" name="组合 112">
            <a:extLst>
              <a:ext uri="{FF2B5EF4-FFF2-40B4-BE49-F238E27FC236}">
                <a16:creationId xmlns:a16="http://schemas.microsoft.com/office/drawing/2014/main" id="{1E711507-14C8-4CD7-8A20-A47909C2B6C4}"/>
              </a:ext>
            </a:extLst>
          </p:cNvPr>
          <p:cNvGrpSpPr/>
          <p:nvPr/>
        </p:nvGrpSpPr>
        <p:grpSpPr>
          <a:xfrm>
            <a:off x="41969" y="3717032"/>
            <a:ext cx="4276776" cy="2919743"/>
            <a:chOff x="1512605" y="244742"/>
            <a:chExt cx="5630667" cy="3965989"/>
          </a:xfrm>
        </p:grpSpPr>
        <p:grpSp>
          <p:nvGrpSpPr>
            <p:cNvPr id="114" name="组合 113">
              <a:extLst>
                <a:ext uri="{FF2B5EF4-FFF2-40B4-BE49-F238E27FC236}">
                  <a16:creationId xmlns:a16="http://schemas.microsoft.com/office/drawing/2014/main" id="{A343E02A-589C-47CF-AEBC-D39EB782DCE0}"/>
                </a:ext>
              </a:extLst>
            </p:cNvPr>
            <p:cNvGrpSpPr/>
            <p:nvPr/>
          </p:nvGrpSpPr>
          <p:grpSpPr>
            <a:xfrm>
              <a:off x="1512605" y="244742"/>
              <a:ext cx="5630667" cy="3965989"/>
              <a:chOff x="1512605" y="244742"/>
              <a:chExt cx="5630667" cy="3965989"/>
            </a:xfrm>
          </p:grpSpPr>
          <p:cxnSp>
            <p:nvCxnSpPr>
              <p:cNvPr id="122" name="直接箭头连接符 121">
                <a:extLst>
                  <a:ext uri="{FF2B5EF4-FFF2-40B4-BE49-F238E27FC236}">
                    <a16:creationId xmlns:a16="http://schemas.microsoft.com/office/drawing/2014/main" id="{2C5ECD93-715A-484F-854C-D348B62B319F}"/>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C94F4588-D29C-4337-8054-34E36DB9111D}"/>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4D97ABB0-8E5C-4332-BBBA-43145936B250}"/>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25" name="椭圆 124">
                <a:extLst>
                  <a:ext uri="{FF2B5EF4-FFF2-40B4-BE49-F238E27FC236}">
                    <a16:creationId xmlns:a16="http://schemas.microsoft.com/office/drawing/2014/main" id="{0B311E99-B771-4770-9873-B648501DE2DF}"/>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26" name="椭圆 125">
                <a:extLst>
                  <a:ext uri="{FF2B5EF4-FFF2-40B4-BE49-F238E27FC236}">
                    <a16:creationId xmlns:a16="http://schemas.microsoft.com/office/drawing/2014/main" id="{07C1BB15-6474-4B47-BED1-3E646E765FF7}"/>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27" name="椭圆 126">
                <a:extLst>
                  <a:ext uri="{FF2B5EF4-FFF2-40B4-BE49-F238E27FC236}">
                    <a16:creationId xmlns:a16="http://schemas.microsoft.com/office/drawing/2014/main" id="{127965CC-0238-42AB-B9D0-8CC3F3EA1671}"/>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28" name="直接箭头连接符 127">
                <a:extLst>
                  <a:ext uri="{FF2B5EF4-FFF2-40B4-BE49-F238E27FC236}">
                    <a16:creationId xmlns:a16="http://schemas.microsoft.com/office/drawing/2014/main" id="{DE77706B-3E84-4751-B31B-05364E213E3B}"/>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7959686F-F5D0-4115-8F6E-92DBFC386C94}"/>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D7C9BDE-385E-4F22-B309-8ABB5A9B8591}"/>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576154CA-626B-4584-BDD5-62B3C441A0DF}"/>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65F1EF1-1423-4B01-8693-C8076ABB5100}"/>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32" name="文本框 131">
                    <a:extLst>
                      <a:ext uri="{FF2B5EF4-FFF2-40B4-BE49-F238E27FC236}">
                        <a16:creationId xmlns:a16="http://schemas.microsoft.com/office/drawing/2014/main" id="{965F1EF1-1423-4B01-8693-C8076ABB5100}"/>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5"/>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7A9B5EB2-BB10-4035-9207-B7E23DFEE8AF}"/>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33" name="文本框 132">
                    <a:extLst>
                      <a:ext uri="{FF2B5EF4-FFF2-40B4-BE49-F238E27FC236}">
                        <a16:creationId xmlns:a16="http://schemas.microsoft.com/office/drawing/2014/main" id="{7A9B5EB2-BB10-4035-9207-B7E23DFEE8AF}"/>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26"/>
                    <a:stretch>
                      <a:fillRect/>
                    </a:stretch>
                  </a:blipFill>
                </p:spPr>
                <p:txBody>
                  <a:bodyPr/>
                  <a:lstStyle/>
                  <a:p>
                    <a:r>
                      <a:rPr lang="zh-CN" altLang="en-US">
                        <a:noFill/>
                      </a:rPr>
                      <a:t> </a:t>
                    </a:r>
                  </a:p>
                </p:txBody>
              </p:sp>
            </mc:Fallback>
          </mc:AlternateContent>
          <p:sp>
            <p:nvSpPr>
              <p:cNvPr id="134" name="椭圆 133">
                <a:extLst>
                  <a:ext uri="{FF2B5EF4-FFF2-40B4-BE49-F238E27FC236}">
                    <a16:creationId xmlns:a16="http://schemas.microsoft.com/office/drawing/2014/main" id="{E9650417-E58C-48D0-BCF1-AF653010E691}"/>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35" name="椭圆 134">
                <a:extLst>
                  <a:ext uri="{FF2B5EF4-FFF2-40B4-BE49-F238E27FC236}">
                    <a16:creationId xmlns:a16="http://schemas.microsoft.com/office/drawing/2014/main" id="{CCCC69A4-13B4-4BA6-ACCD-6D1DD3A9D922}"/>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36" name="直接箭头连接符 135">
                <a:extLst>
                  <a:ext uri="{FF2B5EF4-FFF2-40B4-BE49-F238E27FC236}">
                    <a16:creationId xmlns:a16="http://schemas.microsoft.com/office/drawing/2014/main" id="{EC067825-F455-40DD-9677-5430BFBFF42D}"/>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8FF32889-FABD-47E8-B279-66AABA4F14A0}"/>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8" name="图片 137">
                <a:extLst>
                  <a:ext uri="{FF2B5EF4-FFF2-40B4-BE49-F238E27FC236}">
                    <a16:creationId xmlns:a16="http://schemas.microsoft.com/office/drawing/2014/main" id="{47F6AFAE-5DA5-4A6D-A5B1-1919A7204FE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39" name="椭圆 138">
                <a:extLst>
                  <a:ext uri="{FF2B5EF4-FFF2-40B4-BE49-F238E27FC236}">
                    <a16:creationId xmlns:a16="http://schemas.microsoft.com/office/drawing/2014/main" id="{16264C8C-2196-426F-9B9F-E692077E277E}"/>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97909F2-38B0-42A8-8220-5B1F8EE80885}"/>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1" name="组合 140">
                <a:extLst>
                  <a:ext uri="{FF2B5EF4-FFF2-40B4-BE49-F238E27FC236}">
                    <a16:creationId xmlns:a16="http://schemas.microsoft.com/office/drawing/2014/main" id="{E9EF5CF9-50F0-4F79-9ABE-88F06BCE072C}"/>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C1651755-40D2-4E48-98C9-F6855B161664}"/>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2C944779-6E27-48E1-8C38-02D7CE2F419C}"/>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431EAA88-02A2-4169-8FEE-B938AF2F8ABA}"/>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115" name="组合 114">
              <a:extLst>
                <a:ext uri="{FF2B5EF4-FFF2-40B4-BE49-F238E27FC236}">
                  <a16:creationId xmlns:a16="http://schemas.microsoft.com/office/drawing/2014/main" id="{908E5748-304A-44B0-9E05-8A1D07E93004}"/>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8938F47D-49AD-48FE-8C15-DFC954139C1C}"/>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81E66831-B1AB-4CE0-AA8F-837E4C917233}"/>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1B694333-02AD-4832-9616-D332AAD6C6C8}"/>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F2E7254B-4548-41F3-A731-F466489A8E04}"/>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62">
                    <a:extLst>
                      <a:ext uri="{FF2B5EF4-FFF2-40B4-BE49-F238E27FC236}">
                        <a16:creationId xmlns:a16="http://schemas.microsoft.com/office/drawing/2014/main" id="{4F615A91-69BE-4384-92F1-1C5C6BEB5C9D}"/>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62">
                    <a:extLst>
                      <a:ext uri="{FF2B5EF4-FFF2-40B4-BE49-F238E27FC236}">
                        <a16:creationId xmlns:a16="http://schemas.microsoft.com/office/drawing/2014/main" id="{165A5D3E-C983-45D7-BB95-4455FE96B4F0}"/>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2D19738A-9BB6-4345-8DF6-B50B68846F73}"/>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45" name="文本框 144">
                <a:extLst>
                  <a:ext uri="{FF2B5EF4-FFF2-40B4-BE49-F238E27FC236}">
                    <a16:creationId xmlns:a16="http://schemas.microsoft.com/office/drawing/2014/main" id="{2D19738A-9BB6-4345-8DF6-B50B68846F73}"/>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CAE4F9E-7D94-4845-A04E-7A11049C26D6}"/>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46" name="文本框 145">
                <a:extLst>
                  <a:ext uri="{FF2B5EF4-FFF2-40B4-BE49-F238E27FC236}">
                    <a16:creationId xmlns:a16="http://schemas.microsoft.com/office/drawing/2014/main" id="{6CAE4F9E-7D94-4845-A04E-7A11049C26D6}"/>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304B9B52-D552-4A3A-BB43-1F30475B9B74}"/>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47" name="文本框 146">
                <a:extLst>
                  <a:ext uri="{FF2B5EF4-FFF2-40B4-BE49-F238E27FC236}">
                    <a16:creationId xmlns:a16="http://schemas.microsoft.com/office/drawing/2014/main" id="{304B9B52-D552-4A3A-BB43-1F30475B9B74}"/>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2AD4E332-BA0A-4961-9F11-BEE713CEA1F1}"/>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48" name="文本框 147">
                <a:extLst>
                  <a:ext uri="{FF2B5EF4-FFF2-40B4-BE49-F238E27FC236}">
                    <a16:creationId xmlns:a16="http://schemas.microsoft.com/office/drawing/2014/main" id="{2AD4E332-BA0A-4961-9F11-BEE713CEA1F1}"/>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F0CC7202-9B5A-4D85-B58C-E13DF1DBE355}"/>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49" name="文本框 148">
                <a:extLst>
                  <a:ext uri="{FF2B5EF4-FFF2-40B4-BE49-F238E27FC236}">
                    <a16:creationId xmlns:a16="http://schemas.microsoft.com/office/drawing/2014/main" id="{F0CC7202-9B5A-4D85-B58C-E13DF1DBE355}"/>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CC84829F-10AD-4E48-AD3A-5F35C438899B}"/>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50" name="文本框 149">
                <a:extLst>
                  <a:ext uri="{FF2B5EF4-FFF2-40B4-BE49-F238E27FC236}">
                    <a16:creationId xmlns:a16="http://schemas.microsoft.com/office/drawing/2014/main" id="{CC84829F-10AD-4E48-AD3A-5F35C438899B}"/>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37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2"/>
                                        </p:tgtEl>
                                      </p:cBhvr>
                                    </p:animEffect>
                                    <p:set>
                                      <p:cBhvr>
                                        <p:cTn id="12" dur="1" fill="hold">
                                          <p:stCondLst>
                                            <p:cond delay="499"/>
                                          </p:stCondLst>
                                        </p:cTn>
                                        <p:tgtEl>
                                          <p:spTgt spid="6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1"/>
                                        </p:tgtEl>
                                      </p:cBhvr>
                                    </p:animEffect>
                                    <p:set>
                                      <p:cBhvr>
                                        <p:cTn id="20"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43</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b="0" dirty="0"/>
                  <a:t>Enumerate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=5</m:t>
                    </m:r>
                  </m:oMath>
                </a14:m>
                <a:r>
                  <a:rPr lang="en-US" altLang="zh-CN" dirty="0"/>
                  <a:t> (</a:t>
                </a:r>
                <a14:m>
                  <m:oMath xmlns:m="http://schemas.openxmlformats.org/officeDocument/2006/math">
                    <m:r>
                      <a:rPr lang="en-US" altLang="zh-CN" b="0" i="1" dirty="0" smtClean="0">
                        <a:latin typeface="Cambria Math" panose="02040503050406030204" pitchFamily="18" charset="0"/>
                      </a:rPr>
                      <m:t>𝐴</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e>
                    </m:d>
                    <m:r>
                      <a:rPr lang="en-US" altLang="zh-CN" b="0" i="1" dirty="0" smtClean="0">
                        <a:latin typeface="Cambria Math" panose="02040503050406030204" pitchFamily="18" charset="0"/>
                      </a:rPr>
                      <m:t>=8.5</m:t>
                    </m:r>
                  </m:oMath>
                </a14:m>
                <a:r>
                  <a:rPr lang="en-US" altLang="zh-CN" dirty="0"/>
                  <a:t>)</a:t>
                </a:r>
              </a:p>
              <a:p>
                <a:pPr lvl="1"/>
                <a:r>
                  <a:rPr lang="en-US" altLang="zh-CN" dirty="0"/>
                  <a:t>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e>
                    </m:d>
                    <m:r>
                      <a:rPr lang="en-US" altLang="zh-CN" b="0" i="1" smtClean="0">
                        <a:latin typeface="Cambria Math" panose="02040503050406030204" pitchFamily="18" charset="0"/>
                      </a:rPr>
                      <m:t>=25</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e>
                    </m:d>
                    <m:r>
                      <a:rPr lang="en-US" altLang="zh-CN" b="0" i="1" smtClean="0">
                        <a:latin typeface="Cambria Math" panose="02040503050406030204" pitchFamily="18" charset="0"/>
                      </a:rPr>
                      <m:t>=</m:t>
                    </m:r>
                    <m:r>
                      <a:rPr lang="en-US" altLang="zh-CN" b="0" i="0" smtClean="0">
                        <a:latin typeface="Cambria Math" panose="02040503050406030204" pitchFamily="18" charset="0"/>
                      </a:rPr>
                      <m:t>−1</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2641" y="4966245"/>
            <a:ext cx="4857321" cy="1288158"/>
          </a:xfrm>
          <a:prstGeom prst="rect">
            <a:avLst/>
          </a:prstGeom>
        </p:spPr>
      </p:pic>
      <p:sp>
        <p:nvSpPr>
          <p:cNvPr id="10" name="矩形 9">
            <a:extLst>
              <a:ext uri="{FF2B5EF4-FFF2-40B4-BE49-F238E27FC236}">
                <a16:creationId xmlns:a16="http://schemas.microsoft.com/office/drawing/2014/main" id="{683E76F4-BE27-4C15-96E4-BC7C44EBD68B}"/>
              </a:ext>
            </a:extLst>
          </p:cNvPr>
          <p:cNvSpPr/>
          <p:nvPr/>
        </p:nvSpPr>
        <p:spPr bwMode="auto">
          <a:xfrm>
            <a:off x="8336311" y="4899045"/>
            <a:ext cx="730060"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4290440" y="4309341"/>
            <a:ext cx="4212806" cy="639677"/>
          </a:xfrm>
          <a:prstGeom prst="wedgeRectCallout">
            <a:avLst>
              <a:gd name="adj1" fmla="val -27399"/>
              <a:gd name="adj2" fmla="val 8399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25</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275D9E8-1F8D-4646-B62E-AEAEA03FD734}"/>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1" name="文本框 60">
                <a:extLst>
                  <a:ext uri="{FF2B5EF4-FFF2-40B4-BE49-F238E27FC236}">
                    <a16:creationId xmlns:a16="http://schemas.microsoft.com/office/drawing/2014/main" id="{5275D9E8-1F8D-4646-B62E-AEAEA03FD734}"/>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9DCC2C20-B9EE-4298-B1EC-373E1FAC9027}"/>
              </a:ext>
            </a:extLst>
          </p:cNvPr>
          <p:cNvCxnSpPr>
            <a:cxnSpLocks/>
          </p:cNvCxnSpPr>
          <p:nvPr/>
        </p:nvCxnSpPr>
        <p:spPr>
          <a:xfrm flipH="1" flipV="1">
            <a:off x="1644907" y="4752200"/>
            <a:ext cx="1342335" cy="1365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782C5BA-1EBB-411D-9615-1B6CEB3E44A3}"/>
              </a:ext>
            </a:extLst>
          </p:cNvPr>
          <p:cNvCxnSpPr>
            <a:cxnSpLocks/>
          </p:cNvCxnSpPr>
          <p:nvPr/>
        </p:nvCxnSpPr>
        <p:spPr>
          <a:xfrm>
            <a:off x="1442192" y="4859249"/>
            <a:ext cx="12337" cy="13495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C7AA43A9-395E-435C-B47A-09196FA2CB29}"/>
                  </a:ext>
                </a:extLst>
              </p:cNvPr>
              <p:cNvSpPr txBox="1"/>
              <p:nvPr/>
            </p:nvSpPr>
            <p:spPr>
              <a:xfrm>
                <a:off x="1439359" y="5599103"/>
                <a:ext cx="249091"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b="0" dirty="0"/>
              </a:p>
            </p:txBody>
          </p:sp>
        </mc:Choice>
        <mc:Fallback xmlns="">
          <p:sp>
            <p:nvSpPr>
              <p:cNvPr id="65" name="文本框 64">
                <a:extLst>
                  <a:ext uri="{FF2B5EF4-FFF2-40B4-BE49-F238E27FC236}">
                    <a16:creationId xmlns:a16="http://schemas.microsoft.com/office/drawing/2014/main" id="{C7AA43A9-395E-435C-B47A-09196FA2CB29}"/>
                  </a:ext>
                </a:extLst>
              </p:cNvPr>
              <p:cNvSpPr txBox="1">
                <a:spLocks noRot="1" noChangeAspect="1" noMove="1" noResize="1" noEditPoints="1" noAdjustHandles="1" noChangeArrowheads="1" noChangeShapeType="1" noTextEdit="1"/>
              </p:cNvSpPr>
              <p:nvPr/>
            </p:nvSpPr>
            <p:spPr>
              <a:xfrm>
                <a:off x="1439359" y="5599103"/>
                <a:ext cx="249091" cy="30886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22B59F1-649C-4A82-B328-46317DC21CC7}"/>
                  </a:ext>
                </a:extLst>
              </p:cNvPr>
              <p:cNvSpPr txBox="1"/>
              <p:nvPr/>
            </p:nvSpPr>
            <p:spPr>
              <a:xfrm>
                <a:off x="2254413" y="5060443"/>
                <a:ext cx="249091"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8.5</m:t>
                      </m:r>
                    </m:oMath>
                  </m:oMathPara>
                </a14:m>
                <a:endParaRPr lang="zh-CN" altLang="en-US" b="0" dirty="0"/>
              </a:p>
            </p:txBody>
          </p:sp>
        </mc:Choice>
        <mc:Fallback xmlns="">
          <p:sp>
            <p:nvSpPr>
              <p:cNvPr id="66" name="文本框 65">
                <a:extLst>
                  <a:ext uri="{FF2B5EF4-FFF2-40B4-BE49-F238E27FC236}">
                    <a16:creationId xmlns:a16="http://schemas.microsoft.com/office/drawing/2014/main" id="{C22B59F1-649C-4A82-B328-46317DC21CC7}"/>
                  </a:ext>
                </a:extLst>
              </p:cNvPr>
              <p:cNvSpPr txBox="1">
                <a:spLocks noRot="1" noChangeAspect="1" noMove="1" noResize="1" noEditPoints="1" noAdjustHandles="1" noChangeArrowheads="1" noChangeShapeType="1" noTextEdit="1"/>
              </p:cNvSpPr>
              <p:nvPr/>
            </p:nvSpPr>
            <p:spPr>
              <a:xfrm>
                <a:off x="2254413" y="5060443"/>
                <a:ext cx="249091" cy="308867"/>
              </a:xfrm>
              <a:prstGeom prst="rect">
                <a:avLst/>
              </a:prstGeom>
              <a:blipFill>
                <a:blip r:embed="rId25"/>
                <a:stretch>
                  <a:fillRect r="-5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EFDD78E-B24D-4759-A341-23AEEDCCF752}"/>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4" name="文本框 63">
                <a:extLst>
                  <a:ext uri="{FF2B5EF4-FFF2-40B4-BE49-F238E27FC236}">
                    <a16:creationId xmlns:a16="http://schemas.microsoft.com/office/drawing/2014/main" id="{7EFDD78E-B24D-4759-A341-23AEEDCCF752}"/>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6"/>
                <a:stretch>
                  <a:fillRect l="-3233" t="-9333" b="-32000"/>
                </a:stretch>
              </a:blipFill>
            </p:spPr>
            <p:txBody>
              <a:bodyPr/>
              <a:lstStyle/>
              <a:p>
                <a:r>
                  <a:rPr lang="zh-CN" altLang="en-US">
                    <a:noFill/>
                  </a:rPr>
                  <a:t> </a:t>
                </a:r>
              </a:p>
            </p:txBody>
          </p:sp>
        </mc:Fallback>
      </mc:AlternateContent>
      <p:grpSp>
        <p:nvGrpSpPr>
          <p:cNvPr id="73" name="组合 72">
            <a:extLst>
              <a:ext uri="{FF2B5EF4-FFF2-40B4-BE49-F238E27FC236}">
                <a16:creationId xmlns:a16="http://schemas.microsoft.com/office/drawing/2014/main" id="{2A60CC21-2201-433F-ACA8-53112AB7DE3A}"/>
              </a:ext>
            </a:extLst>
          </p:cNvPr>
          <p:cNvGrpSpPr/>
          <p:nvPr/>
        </p:nvGrpSpPr>
        <p:grpSpPr>
          <a:xfrm>
            <a:off x="41969" y="3717032"/>
            <a:ext cx="4276776" cy="2919743"/>
            <a:chOff x="1512605" y="244742"/>
            <a:chExt cx="5630667" cy="3965989"/>
          </a:xfrm>
        </p:grpSpPr>
        <p:grpSp>
          <p:nvGrpSpPr>
            <p:cNvPr id="74" name="组合 73">
              <a:extLst>
                <a:ext uri="{FF2B5EF4-FFF2-40B4-BE49-F238E27FC236}">
                  <a16:creationId xmlns:a16="http://schemas.microsoft.com/office/drawing/2014/main" id="{8562E806-F50B-49B5-91FD-EFE88EC011BA}"/>
                </a:ext>
              </a:extLst>
            </p:cNvPr>
            <p:cNvGrpSpPr/>
            <p:nvPr/>
          </p:nvGrpSpPr>
          <p:grpSpPr>
            <a:xfrm>
              <a:off x="1512605" y="244742"/>
              <a:ext cx="5630667" cy="3965989"/>
              <a:chOff x="1512605" y="244742"/>
              <a:chExt cx="5630667" cy="3965989"/>
            </a:xfrm>
          </p:grpSpPr>
          <p:cxnSp>
            <p:nvCxnSpPr>
              <p:cNvPr id="82" name="直接箭头连接符 81">
                <a:extLst>
                  <a:ext uri="{FF2B5EF4-FFF2-40B4-BE49-F238E27FC236}">
                    <a16:creationId xmlns:a16="http://schemas.microsoft.com/office/drawing/2014/main" id="{F1E9B82B-9CD0-44F7-87F9-034ED65BE364}"/>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CDADF54E-8CB1-4DC3-82B4-DACC2622AD62}"/>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D65A5820-B606-4F02-90D4-128F73C7E384}"/>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5" name="椭圆 84">
                <a:extLst>
                  <a:ext uri="{FF2B5EF4-FFF2-40B4-BE49-F238E27FC236}">
                    <a16:creationId xmlns:a16="http://schemas.microsoft.com/office/drawing/2014/main" id="{D774A46C-C1B4-48DD-838C-914262DC3C04}"/>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9" name="椭圆 88">
                <a:extLst>
                  <a:ext uri="{FF2B5EF4-FFF2-40B4-BE49-F238E27FC236}">
                    <a16:creationId xmlns:a16="http://schemas.microsoft.com/office/drawing/2014/main" id="{B709C01C-ECD8-4709-A64B-21FF5491D5BD}"/>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0" name="椭圆 89">
                <a:extLst>
                  <a:ext uri="{FF2B5EF4-FFF2-40B4-BE49-F238E27FC236}">
                    <a16:creationId xmlns:a16="http://schemas.microsoft.com/office/drawing/2014/main" id="{374FC207-8777-478E-BE31-1D0153808252}"/>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1" name="直接箭头连接符 90">
                <a:extLst>
                  <a:ext uri="{FF2B5EF4-FFF2-40B4-BE49-F238E27FC236}">
                    <a16:creationId xmlns:a16="http://schemas.microsoft.com/office/drawing/2014/main" id="{A33317CB-F157-4D08-B86B-0B7FE601B7E3}"/>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D7F425F3-EE35-43D5-A3D6-A7D0BFB2CA13}"/>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59C2BA8-ACEE-4F16-A562-819538B94902}"/>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058192D2-A3C3-407C-9CE4-CB50795C16CB}"/>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A0C179D-4D66-473D-92B0-135A1F919AAB}"/>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5" name="文本框 94">
                    <a:extLst>
                      <a:ext uri="{FF2B5EF4-FFF2-40B4-BE49-F238E27FC236}">
                        <a16:creationId xmlns:a16="http://schemas.microsoft.com/office/drawing/2014/main" id="{9A0C179D-4D66-473D-92B0-135A1F919AAB}"/>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7"/>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ADEB211-E434-4A63-84E7-8294255EA851}"/>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6" name="文本框 95">
                    <a:extLst>
                      <a:ext uri="{FF2B5EF4-FFF2-40B4-BE49-F238E27FC236}">
                        <a16:creationId xmlns:a16="http://schemas.microsoft.com/office/drawing/2014/main" id="{7ADEB211-E434-4A63-84E7-8294255EA851}"/>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28"/>
                    <a:stretch>
                      <a:fillRect/>
                    </a:stretch>
                  </a:blipFill>
                </p:spPr>
                <p:txBody>
                  <a:bodyPr/>
                  <a:lstStyle/>
                  <a:p>
                    <a:r>
                      <a:rPr lang="zh-CN" altLang="en-US">
                        <a:noFill/>
                      </a:rPr>
                      <a:t> </a:t>
                    </a:r>
                  </a:p>
                </p:txBody>
              </p:sp>
            </mc:Fallback>
          </mc:AlternateContent>
          <p:sp>
            <p:nvSpPr>
              <p:cNvPr id="113" name="椭圆 112">
                <a:extLst>
                  <a:ext uri="{FF2B5EF4-FFF2-40B4-BE49-F238E27FC236}">
                    <a16:creationId xmlns:a16="http://schemas.microsoft.com/office/drawing/2014/main" id="{45FB1FA5-348A-4257-9B79-0748178E0674}"/>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4" name="椭圆 113">
                <a:extLst>
                  <a:ext uri="{FF2B5EF4-FFF2-40B4-BE49-F238E27FC236}">
                    <a16:creationId xmlns:a16="http://schemas.microsoft.com/office/drawing/2014/main" id="{6B555D6A-F7E5-496D-9B73-99FF709984B6}"/>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5" name="直接箭头连接符 114">
                <a:extLst>
                  <a:ext uri="{FF2B5EF4-FFF2-40B4-BE49-F238E27FC236}">
                    <a16:creationId xmlns:a16="http://schemas.microsoft.com/office/drawing/2014/main" id="{DF2AACA3-FF4C-4590-A1EF-6B3E3C72B0F7}"/>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2B267F5F-A20D-4EC3-85C1-9914B0F17225}"/>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7" name="图片 116">
                <a:extLst>
                  <a:ext uri="{FF2B5EF4-FFF2-40B4-BE49-F238E27FC236}">
                    <a16:creationId xmlns:a16="http://schemas.microsoft.com/office/drawing/2014/main" id="{E8353E22-0E72-4994-BF43-DE67721B465B}"/>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8" name="椭圆 117">
                <a:extLst>
                  <a:ext uri="{FF2B5EF4-FFF2-40B4-BE49-F238E27FC236}">
                    <a16:creationId xmlns:a16="http://schemas.microsoft.com/office/drawing/2014/main" id="{15C116BD-4962-4226-87DB-4C765EF385A5}"/>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AD3795F-6584-4359-AF71-D52DC9D5988A}"/>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0" name="组合 119">
                <a:extLst>
                  <a:ext uri="{FF2B5EF4-FFF2-40B4-BE49-F238E27FC236}">
                    <a16:creationId xmlns:a16="http://schemas.microsoft.com/office/drawing/2014/main" id="{0F9320CA-2D41-42CC-9CA2-75DAE07572F4}"/>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0E2E20EC-396F-4134-A0FA-C741FDE83F62}"/>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14788776-1ACC-4652-8291-E067E94BC2FC}"/>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C593B82A-75A7-49E2-AD69-E181C22A8216}"/>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5" name="组合 74">
              <a:extLst>
                <a:ext uri="{FF2B5EF4-FFF2-40B4-BE49-F238E27FC236}">
                  <a16:creationId xmlns:a16="http://schemas.microsoft.com/office/drawing/2014/main" id="{96EADA08-2887-4AA1-8DDD-91BBFFD8B747}"/>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4B336AF-969D-4175-82B1-5E0AD3A42A4E}"/>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16C4F07-C57F-4499-9890-C49764EFFCC9}"/>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D8B8616B-14D7-453A-9AB7-261F0D014B78}"/>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20F5C313-B2E6-47BF-BBD0-C8679F470FBD}"/>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962216B5-8CFA-4A1C-A9AB-8326F9A58151}"/>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62">
                    <a:extLst>
                      <a:ext uri="{FF2B5EF4-FFF2-40B4-BE49-F238E27FC236}">
                        <a16:creationId xmlns:a16="http://schemas.microsoft.com/office/drawing/2014/main" id="{98E5626E-BFDA-422D-AE5D-7DD623E3A0D0}"/>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58E220B3-6131-4C97-9900-CB5831912D1B}"/>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58E220B3-6131-4C97-9900-CB5831912D1B}"/>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64AD952-8838-41CC-9631-A6906CE7BAF9}"/>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964AD952-8838-41CC-9631-A6906CE7BAF9}"/>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52C7F6CC-85F6-4D16-A7A5-1620F8D5C4AF}"/>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52C7F6CC-85F6-4D16-A7A5-1620F8D5C4AF}"/>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CC6E6CF2-4054-4F11-BB5F-2C73426FB814}"/>
                  </a:ext>
                </a:extLst>
              </p:cNvPr>
              <p:cNvSpPr txBox="1"/>
              <p:nvPr/>
            </p:nvSpPr>
            <p:spPr>
              <a:xfrm>
                <a:off x="1296016" y="519582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CC6E6CF2-4054-4F11-BB5F-2C73426FB814}"/>
                  </a:ext>
                </a:extLst>
              </p:cNvPr>
              <p:cNvSpPr txBox="1">
                <a:spLocks noRot="1" noChangeAspect="1" noMove="1" noResize="1" noEditPoints="1" noAdjustHandles="1" noChangeArrowheads="1" noChangeShapeType="1" noTextEdit="1"/>
              </p:cNvSpPr>
              <p:nvPr/>
            </p:nvSpPr>
            <p:spPr>
              <a:xfrm>
                <a:off x="1296016" y="5195829"/>
                <a:ext cx="486095"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EB5E6DBE-4161-4BE2-B8F4-EEA1EF538727}"/>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EB5E6DBE-4161-4BE2-B8F4-EEA1EF538727}"/>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A737BABC-1811-4355-A9F8-3EE6D7E70ACE}"/>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9" name="文本框 128">
                <a:extLst>
                  <a:ext uri="{FF2B5EF4-FFF2-40B4-BE49-F238E27FC236}">
                    <a16:creationId xmlns:a16="http://schemas.microsoft.com/office/drawing/2014/main" id="{A737BABC-1811-4355-A9F8-3EE6D7E70ACE}"/>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3" name="表格 52">
                <a:extLst>
                  <a:ext uri="{FF2B5EF4-FFF2-40B4-BE49-F238E27FC236}">
                    <a16:creationId xmlns:a16="http://schemas.microsoft.com/office/drawing/2014/main" id="{D71011E4-FDCD-424A-A650-0E6CBA59826A}"/>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3" name="表格 52">
                <a:extLst>
                  <a:ext uri="{FF2B5EF4-FFF2-40B4-BE49-F238E27FC236}">
                    <a16:creationId xmlns:a16="http://schemas.microsoft.com/office/drawing/2014/main" id="{D71011E4-FDCD-424A-A650-0E6CBA59826A}"/>
                  </a:ext>
                </a:extLst>
              </p:cNvPr>
              <p:cNvGraphicFramePr>
                <a:graphicFrameLocks noGrp="1"/>
              </p:cNvGraphicFramePr>
              <p:nvPr>
                <p:extLst>
                  <p:ext uri="{D42A27DB-BD31-4B8C-83A1-F6EECF244321}">
                    <p14:modId xmlns:p14="http://schemas.microsoft.com/office/powerpoint/2010/main" val="607245316"/>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5"/>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1929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44</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=5</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=8.5</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2641" y="4966245"/>
            <a:ext cx="4857321" cy="1288158"/>
          </a:xfrm>
          <a:prstGeom prst="rect">
            <a:avLst/>
          </a:prstGeom>
        </p:spPr>
      </p:pic>
      <mc:AlternateContent xmlns:mc="http://schemas.openxmlformats.org/markup-compatibility/2006" xmlns:a14="http://schemas.microsoft.com/office/drawing/2010/main">
        <mc:Choice Requires="a14">
          <p:sp>
            <p:nvSpPr>
              <p:cNvPr id="49" name="对话气泡: 矩形 48">
                <a:extLst>
                  <a:ext uri="{FF2B5EF4-FFF2-40B4-BE49-F238E27FC236}">
                    <a16:creationId xmlns:a16="http://schemas.microsoft.com/office/drawing/2014/main" id="{A8EABEEB-39EA-41E4-B2E3-2FCC6D78B1FC}"/>
                  </a:ext>
                </a:extLst>
              </p:cNvPr>
              <p:cNvSpPr/>
              <p:nvPr/>
            </p:nvSpPr>
            <p:spPr bwMode="auto">
              <a:xfrm>
                <a:off x="5519040" y="3942081"/>
                <a:ext cx="2595454" cy="796372"/>
              </a:xfrm>
              <a:prstGeom prst="wedgeRectCallout">
                <a:avLst>
                  <a:gd name="adj1" fmla="val 49351"/>
                  <a:gd name="adj2" fmla="val 102370"/>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 xmlns:m="http://schemas.openxmlformats.org/officeDocument/2006/math">
                    <m:r>
                      <a:rPr lang="en-US" altLang="zh-CN" sz="2400" b="0" i="1">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5,</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oMath>
                </a14:m>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=8.5</a:t>
                </a: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answer is </a:t>
                </a:r>
                <a14:m>
                  <m:oMath xmlns:m="http://schemas.openxmlformats.org/officeDocument/2006/math">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49" name="对话气泡: 矩形 48">
                <a:extLst>
                  <a:ext uri="{FF2B5EF4-FFF2-40B4-BE49-F238E27FC236}">
                    <a16:creationId xmlns:a16="http://schemas.microsoft.com/office/drawing/2014/main" id="{A8EABEEB-39EA-41E4-B2E3-2FCC6D78B1FC}"/>
                  </a:ext>
                </a:extLst>
              </p:cNvPr>
              <p:cNvSpPr>
                <a:spLocks noRot="1" noChangeAspect="1" noMove="1" noResize="1" noEditPoints="1" noAdjustHandles="1" noChangeArrowheads="1" noChangeShapeType="1" noTextEdit="1"/>
              </p:cNvSpPr>
              <p:nvPr/>
            </p:nvSpPr>
            <p:spPr bwMode="auto">
              <a:xfrm>
                <a:off x="5519040" y="3942081"/>
                <a:ext cx="2595454" cy="796372"/>
              </a:xfrm>
              <a:prstGeom prst="wedgeRectCallout">
                <a:avLst>
                  <a:gd name="adj1" fmla="val 49351"/>
                  <a:gd name="adj2" fmla="val 102370"/>
                </a:avLst>
              </a:prstGeom>
              <a:blipFill>
                <a:blip r:embed="rId21"/>
                <a:stretch>
                  <a:fillRect t="-4926"/>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62C5183-0489-41AA-9AAF-E463C5BA1896}"/>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3" name="文本框 62">
                <a:extLst>
                  <a:ext uri="{FF2B5EF4-FFF2-40B4-BE49-F238E27FC236}">
                    <a16:creationId xmlns:a16="http://schemas.microsoft.com/office/drawing/2014/main" id="{F62C5183-0489-41AA-9AAF-E463C5BA1896}"/>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5"/>
                <a:stretch>
                  <a:fillRect b="-73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1E471D8-F09D-4876-832E-BE8411D94092}"/>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AAF8A67-4925-49F1-9B89-5E553D2AEBBB}"/>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0" name="文本框 59">
                <a:extLst>
                  <a:ext uri="{FF2B5EF4-FFF2-40B4-BE49-F238E27FC236}">
                    <a16:creationId xmlns:a16="http://schemas.microsoft.com/office/drawing/2014/main" id="{BAAF8A67-4925-49F1-9B89-5E553D2AEBBB}"/>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9"/>
                <a:stretch>
                  <a:fillRect l="-3233" t="-9333" b="-32000"/>
                </a:stretch>
              </a:blipFill>
            </p:spPr>
            <p:txBody>
              <a:bodyPr/>
              <a:lstStyle/>
              <a:p>
                <a:r>
                  <a:rPr lang="zh-CN" altLang="en-US">
                    <a:noFill/>
                  </a:rPr>
                  <a:t> </a:t>
                </a:r>
              </a:p>
            </p:txBody>
          </p:sp>
        </mc:Fallback>
      </mc:AlternateContent>
      <p:cxnSp>
        <p:nvCxnSpPr>
          <p:cNvPr id="172" name="直接箭头连接符 171">
            <a:extLst>
              <a:ext uri="{FF2B5EF4-FFF2-40B4-BE49-F238E27FC236}">
                <a16:creationId xmlns:a16="http://schemas.microsoft.com/office/drawing/2014/main" id="{4A79B292-879D-4480-A9D0-008299319B6E}"/>
              </a:ext>
            </a:extLst>
          </p:cNvPr>
          <p:cNvCxnSpPr>
            <a:cxnSpLocks/>
          </p:cNvCxnSpPr>
          <p:nvPr/>
        </p:nvCxnSpPr>
        <p:spPr>
          <a:xfrm flipH="1" flipV="1">
            <a:off x="1644907" y="4752200"/>
            <a:ext cx="1342335" cy="1365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835456C1-F267-41AC-8174-AF272EA96585}"/>
              </a:ext>
            </a:extLst>
          </p:cNvPr>
          <p:cNvCxnSpPr>
            <a:cxnSpLocks/>
          </p:cNvCxnSpPr>
          <p:nvPr/>
        </p:nvCxnSpPr>
        <p:spPr>
          <a:xfrm>
            <a:off x="1442192" y="4859249"/>
            <a:ext cx="12337" cy="13495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108207F-6E99-4445-9933-0FBE62B27A25}"/>
                  </a:ext>
                </a:extLst>
              </p:cNvPr>
              <p:cNvSpPr txBox="1"/>
              <p:nvPr/>
            </p:nvSpPr>
            <p:spPr>
              <a:xfrm>
                <a:off x="1439359" y="5599103"/>
                <a:ext cx="249091"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b="0" dirty="0"/>
              </a:p>
            </p:txBody>
          </p:sp>
        </mc:Choice>
        <mc:Fallback xmlns="">
          <p:sp>
            <p:nvSpPr>
              <p:cNvPr id="174" name="文本框 173">
                <a:extLst>
                  <a:ext uri="{FF2B5EF4-FFF2-40B4-BE49-F238E27FC236}">
                    <a16:creationId xmlns:a16="http://schemas.microsoft.com/office/drawing/2014/main" id="{A108207F-6E99-4445-9933-0FBE62B27A25}"/>
                  </a:ext>
                </a:extLst>
              </p:cNvPr>
              <p:cNvSpPr txBox="1">
                <a:spLocks noRot="1" noChangeAspect="1" noMove="1" noResize="1" noEditPoints="1" noAdjustHandles="1" noChangeArrowheads="1" noChangeShapeType="1" noTextEdit="1"/>
              </p:cNvSpPr>
              <p:nvPr/>
            </p:nvSpPr>
            <p:spPr>
              <a:xfrm>
                <a:off x="1439359" y="5599103"/>
                <a:ext cx="249091" cy="30886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56025D74-496F-4AFD-8F8F-CA34B8431BE8}"/>
                  </a:ext>
                </a:extLst>
              </p:cNvPr>
              <p:cNvSpPr txBox="1"/>
              <p:nvPr/>
            </p:nvSpPr>
            <p:spPr>
              <a:xfrm>
                <a:off x="2254413" y="5060443"/>
                <a:ext cx="249091"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8.5</m:t>
                      </m:r>
                    </m:oMath>
                  </m:oMathPara>
                </a14:m>
                <a:endParaRPr lang="zh-CN" altLang="en-US" b="0" dirty="0"/>
              </a:p>
            </p:txBody>
          </p:sp>
        </mc:Choice>
        <mc:Fallback xmlns="">
          <p:sp>
            <p:nvSpPr>
              <p:cNvPr id="175" name="文本框 174">
                <a:extLst>
                  <a:ext uri="{FF2B5EF4-FFF2-40B4-BE49-F238E27FC236}">
                    <a16:creationId xmlns:a16="http://schemas.microsoft.com/office/drawing/2014/main" id="{56025D74-496F-4AFD-8F8F-CA34B8431BE8}"/>
                  </a:ext>
                </a:extLst>
              </p:cNvPr>
              <p:cNvSpPr txBox="1">
                <a:spLocks noRot="1" noChangeAspect="1" noMove="1" noResize="1" noEditPoints="1" noAdjustHandles="1" noChangeArrowheads="1" noChangeShapeType="1" noTextEdit="1"/>
              </p:cNvSpPr>
              <p:nvPr/>
            </p:nvSpPr>
            <p:spPr>
              <a:xfrm>
                <a:off x="2254413" y="5060443"/>
                <a:ext cx="249091" cy="308867"/>
              </a:xfrm>
              <a:prstGeom prst="rect">
                <a:avLst/>
              </a:prstGeom>
              <a:blipFill>
                <a:blip r:embed="rId31"/>
                <a:stretch>
                  <a:fillRect r="-53659"/>
                </a:stretch>
              </a:blipFill>
            </p:spPr>
            <p:txBody>
              <a:bodyPr/>
              <a:lstStyle/>
              <a:p>
                <a:r>
                  <a:rPr lang="zh-CN" altLang="en-US">
                    <a:noFill/>
                  </a:rPr>
                  <a:t> </a:t>
                </a:r>
              </a:p>
            </p:txBody>
          </p:sp>
        </mc:Fallback>
      </mc:AlternateContent>
      <p:grpSp>
        <p:nvGrpSpPr>
          <p:cNvPr id="176" name="组合 175">
            <a:extLst>
              <a:ext uri="{FF2B5EF4-FFF2-40B4-BE49-F238E27FC236}">
                <a16:creationId xmlns:a16="http://schemas.microsoft.com/office/drawing/2014/main" id="{588206BB-1226-460E-B382-4728A16F52B8}"/>
              </a:ext>
            </a:extLst>
          </p:cNvPr>
          <p:cNvGrpSpPr/>
          <p:nvPr/>
        </p:nvGrpSpPr>
        <p:grpSpPr>
          <a:xfrm>
            <a:off x="41969" y="3717032"/>
            <a:ext cx="4276776" cy="2919743"/>
            <a:chOff x="1512605" y="244742"/>
            <a:chExt cx="5630667" cy="3965989"/>
          </a:xfrm>
        </p:grpSpPr>
        <p:grpSp>
          <p:nvGrpSpPr>
            <p:cNvPr id="177" name="组合 176">
              <a:extLst>
                <a:ext uri="{FF2B5EF4-FFF2-40B4-BE49-F238E27FC236}">
                  <a16:creationId xmlns:a16="http://schemas.microsoft.com/office/drawing/2014/main" id="{3B5D1817-B836-4631-B3D2-95053A9C44A1}"/>
                </a:ext>
              </a:extLst>
            </p:cNvPr>
            <p:cNvGrpSpPr/>
            <p:nvPr/>
          </p:nvGrpSpPr>
          <p:grpSpPr>
            <a:xfrm>
              <a:off x="1512605" y="244742"/>
              <a:ext cx="5630667" cy="3965989"/>
              <a:chOff x="1512605" y="244742"/>
              <a:chExt cx="5630667" cy="3965989"/>
            </a:xfrm>
          </p:grpSpPr>
          <p:cxnSp>
            <p:nvCxnSpPr>
              <p:cNvPr id="185" name="直接箭头连接符 184">
                <a:extLst>
                  <a:ext uri="{FF2B5EF4-FFF2-40B4-BE49-F238E27FC236}">
                    <a16:creationId xmlns:a16="http://schemas.microsoft.com/office/drawing/2014/main" id="{5923897C-6C68-48D2-9024-4F1D652C1E0E}"/>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50C70A1E-A59D-4954-818B-3CBEF8CD70B2}"/>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椭圆 186">
                <a:extLst>
                  <a:ext uri="{FF2B5EF4-FFF2-40B4-BE49-F238E27FC236}">
                    <a16:creationId xmlns:a16="http://schemas.microsoft.com/office/drawing/2014/main" id="{57C6C4E2-6CBF-4F96-8CCB-4A33426E61AF}"/>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88" name="椭圆 187">
                <a:extLst>
                  <a:ext uri="{FF2B5EF4-FFF2-40B4-BE49-F238E27FC236}">
                    <a16:creationId xmlns:a16="http://schemas.microsoft.com/office/drawing/2014/main" id="{E32B4878-7CA1-4C06-BD26-C2E4595D2BE6}"/>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89" name="椭圆 188">
                <a:extLst>
                  <a:ext uri="{FF2B5EF4-FFF2-40B4-BE49-F238E27FC236}">
                    <a16:creationId xmlns:a16="http://schemas.microsoft.com/office/drawing/2014/main" id="{3AAA6678-D275-4F1A-85F4-47458BA6AB44}"/>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90" name="椭圆 189">
                <a:extLst>
                  <a:ext uri="{FF2B5EF4-FFF2-40B4-BE49-F238E27FC236}">
                    <a16:creationId xmlns:a16="http://schemas.microsoft.com/office/drawing/2014/main" id="{0970343A-0414-4ACE-82FF-A0280C8DF442}"/>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91" name="直接箭头连接符 190">
                <a:extLst>
                  <a:ext uri="{FF2B5EF4-FFF2-40B4-BE49-F238E27FC236}">
                    <a16:creationId xmlns:a16="http://schemas.microsoft.com/office/drawing/2014/main" id="{BA2F3E01-CA82-418A-B11A-12658F32E55D}"/>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AB3D03F9-90B9-4B4E-94F8-B00629F9ADAA}"/>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43EBF12F-AED2-4809-95F2-BFE2F285CE4D}"/>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F28B9B1D-8AF8-4349-BC87-F86759268E86}"/>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C8A5CB22-B11E-434F-B0A7-1094E8D725CC}"/>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95" name="文本框 194">
                    <a:extLst>
                      <a:ext uri="{FF2B5EF4-FFF2-40B4-BE49-F238E27FC236}">
                        <a16:creationId xmlns:a16="http://schemas.microsoft.com/office/drawing/2014/main" id="{C8A5CB22-B11E-434F-B0A7-1094E8D725CC}"/>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FC0F79A2-5C21-4547-A65F-F5AE1158E054}"/>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96" name="文本框 195">
                    <a:extLst>
                      <a:ext uri="{FF2B5EF4-FFF2-40B4-BE49-F238E27FC236}">
                        <a16:creationId xmlns:a16="http://schemas.microsoft.com/office/drawing/2014/main" id="{FC0F79A2-5C21-4547-A65F-F5AE1158E054}"/>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3"/>
                    <a:stretch>
                      <a:fillRect/>
                    </a:stretch>
                  </a:blipFill>
                </p:spPr>
                <p:txBody>
                  <a:bodyPr/>
                  <a:lstStyle/>
                  <a:p>
                    <a:r>
                      <a:rPr lang="zh-CN" altLang="en-US">
                        <a:noFill/>
                      </a:rPr>
                      <a:t> </a:t>
                    </a:r>
                  </a:p>
                </p:txBody>
              </p:sp>
            </mc:Fallback>
          </mc:AlternateContent>
          <p:sp>
            <p:nvSpPr>
              <p:cNvPr id="197" name="椭圆 196">
                <a:extLst>
                  <a:ext uri="{FF2B5EF4-FFF2-40B4-BE49-F238E27FC236}">
                    <a16:creationId xmlns:a16="http://schemas.microsoft.com/office/drawing/2014/main" id="{717E9D9D-36FE-487C-B57F-FA041148AAB6}"/>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98" name="椭圆 197">
                <a:extLst>
                  <a:ext uri="{FF2B5EF4-FFF2-40B4-BE49-F238E27FC236}">
                    <a16:creationId xmlns:a16="http://schemas.microsoft.com/office/drawing/2014/main" id="{511AF01D-3C62-49F7-B0AF-C88CAA936052}"/>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99" name="直接箭头连接符 198">
                <a:extLst>
                  <a:ext uri="{FF2B5EF4-FFF2-40B4-BE49-F238E27FC236}">
                    <a16:creationId xmlns:a16="http://schemas.microsoft.com/office/drawing/2014/main" id="{74878579-1A2F-41D0-B278-D51AC773AD32}"/>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09FDD3DA-7394-4B3E-B386-704F791972F8}"/>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01" name="图片 200">
                <a:extLst>
                  <a:ext uri="{FF2B5EF4-FFF2-40B4-BE49-F238E27FC236}">
                    <a16:creationId xmlns:a16="http://schemas.microsoft.com/office/drawing/2014/main" id="{97D5CD58-14B8-414B-ACB8-5BA0A9435F64}"/>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202" name="椭圆 201">
                <a:extLst>
                  <a:ext uri="{FF2B5EF4-FFF2-40B4-BE49-F238E27FC236}">
                    <a16:creationId xmlns:a16="http://schemas.microsoft.com/office/drawing/2014/main" id="{CA42BD89-42B9-4292-A2E0-1B1A4769AB8D}"/>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2881DFF9-E45B-4FC4-ACBC-06A7D206EB8F}"/>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4" name="组合 203">
                <a:extLst>
                  <a:ext uri="{FF2B5EF4-FFF2-40B4-BE49-F238E27FC236}">
                    <a16:creationId xmlns:a16="http://schemas.microsoft.com/office/drawing/2014/main" id="{B373C0A4-765D-4131-AF9C-D42804991CE0}"/>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FCFE21B9-25B6-498C-8425-CC5484D47DA0}"/>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文本框 205">
                      <a:extLst>
                        <a:ext uri="{FF2B5EF4-FFF2-40B4-BE49-F238E27FC236}">
                          <a16:creationId xmlns:a16="http://schemas.microsoft.com/office/drawing/2014/main" id="{0204C5B7-AEDF-45A2-96BE-175E7B119E28}"/>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C128480F-F6A7-4356-82AB-C5B72A05A5AB}"/>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178" name="组合 177">
              <a:extLst>
                <a:ext uri="{FF2B5EF4-FFF2-40B4-BE49-F238E27FC236}">
                  <a16:creationId xmlns:a16="http://schemas.microsoft.com/office/drawing/2014/main" id="{54FC5BC7-BB33-4CA1-BF14-5A8A16E58D74}"/>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A64C4127-E87F-49DC-B1A8-4C35E4E58574}"/>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4056CB20-4F41-478D-9CC8-5E3FE21BF62B}"/>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D2E83B9E-588F-4C7C-B79E-57133180D397}"/>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66907BD0-4F30-476D-9281-FD555169CA20}"/>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62">
                    <a:extLst>
                      <a:ext uri="{FF2B5EF4-FFF2-40B4-BE49-F238E27FC236}">
                        <a16:creationId xmlns:a16="http://schemas.microsoft.com/office/drawing/2014/main" id="{C0272463-6D1F-46ED-98F8-B73A7A1C8BEF}"/>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62">
                    <a:extLst>
                      <a:ext uri="{FF2B5EF4-FFF2-40B4-BE49-F238E27FC236}">
                        <a16:creationId xmlns:a16="http://schemas.microsoft.com/office/drawing/2014/main" id="{D896F774-A046-4935-8ECC-CAE6B7FABC63}"/>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7991759E-AF2D-4B59-9055-3F5CB2863777}"/>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208" name="文本框 207">
                <a:extLst>
                  <a:ext uri="{FF2B5EF4-FFF2-40B4-BE49-F238E27FC236}">
                    <a16:creationId xmlns:a16="http://schemas.microsoft.com/office/drawing/2014/main" id="{7991759E-AF2D-4B59-9055-3F5CB2863777}"/>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A9BEE8C5-62D8-4DF6-9F26-2F11AC92A3C7}"/>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209" name="文本框 208">
                <a:extLst>
                  <a:ext uri="{FF2B5EF4-FFF2-40B4-BE49-F238E27FC236}">
                    <a16:creationId xmlns:a16="http://schemas.microsoft.com/office/drawing/2014/main" id="{A9BEE8C5-62D8-4DF6-9F26-2F11AC92A3C7}"/>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a:extLst>
                  <a:ext uri="{FF2B5EF4-FFF2-40B4-BE49-F238E27FC236}">
                    <a16:creationId xmlns:a16="http://schemas.microsoft.com/office/drawing/2014/main" id="{AAA67DB7-64E8-405E-8B2B-4AA243B3289F}"/>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210" name="文本框 209">
                <a:extLst>
                  <a:ext uri="{FF2B5EF4-FFF2-40B4-BE49-F238E27FC236}">
                    <a16:creationId xmlns:a16="http://schemas.microsoft.com/office/drawing/2014/main" id="{AAA67DB7-64E8-405E-8B2B-4AA243B3289F}"/>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4152535A-04B6-4A45-AD44-FADC48E9222B}"/>
                  </a:ext>
                </a:extLst>
              </p:cNvPr>
              <p:cNvSpPr txBox="1"/>
              <p:nvPr/>
            </p:nvSpPr>
            <p:spPr>
              <a:xfrm>
                <a:off x="1296016" y="519582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211" name="文本框 210">
                <a:extLst>
                  <a:ext uri="{FF2B5EF4-FFF2-40B4-BE49-F238E27FC236}">
                    <a16:creationId xmlns:a16="http://schemas.microsoft.com/office/drawing/2014/main" id="{4152535A-04B6-4A45-AD44-FADC48E9222B}"/>
                  </a:ext>
                </a:extLst>
              </p:cNvPr>
              <p:cNvSpPr txBox="1">
                <a:spLocks noRot="1" noChangeAspect="1" noMove="1" noResize="1" noEditPoints="1" noAdjustHandles="1" noChangeArrowheads="1" noChangeShapeType="1" noTextEdit="1"/>
              </p:cNvSpPr>
              <p:nvPr/>
            </p:nvSpPr>
            <p:spPr>
              <a:xfrm>
                <a:off x="1296016" y="5195829"/>
                <a:ext cx="486095" cy="326243"/>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文本框 211">
                <a:extLst>
                  <a:ext uri="{FF2B5EF4-FFF2-40B4-BE49-F238E27FC236}">
                    <a16:creationId xmlns:a16="http://schemas.microsoft.com/office/drawing/2014/main" id="{F1A7AFA0-3ED4-403F-A170-D1B9EDE430C4}"/>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212" name="文本框 211">
                <a:extLst>
                  <a:ext uri="{FF2B5EF4-FFF2-40B4-BE49-F238E27FC236}">
                    <a16:creationId xmlns:a16="http://schemas.microsoft.com/office/drawing/2014/main" id="{F1A7AFA0-3ED4-403F-A170-D1B9EDE430C4}"/>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4C693DF8-4501-4947-AB31-3FDC60E92908}"/>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213" name="文本框 212">
                <a:extLst>
                  <a:ext uri="{FF2B5EF4-FFF2-40B4-BE49-F238E27FC236}">
                    <a16:creationId xmlns:a16="http://schemas.microsoft.com/office/drawing/2014/main" id="{4C693DF8-4501-4947-AB31-3FDC60E92908}"/>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3" name="表格 52">
                <a:extLst>
                  <a:ext uri="{FF2B5EF4-FFF2-40B4-BE49-F238E27FC236}">
                    <a16:creationId xmlns:a16="http://schemas.microsoft.com/office/drawing/2014/main" id="{AB7A5E99-B29D-4D1B-B11E-CB659608B075}"/>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3" name="表格 52">
                <a:extLst>
                  <a:ext uri="{FF2B5EF4-FFF2-40B4-BE49-F238E27FC236}">
                    <a16:creationId xmlns:a16="http://schemas.microsoft.com/office/drawing/2014/main" id="{AB7A5E99-B29D-4D1B-B11E-CB659608B075}"/>
                  </a:ext>
                </a:extLst>
              </p:cNvPr>
              <p:cNvGraphicFramePr>
                <a:graphicFrameLocks noGrp="1"/>
              </p:cNvGraphicFramePr>
              <p:nvPr>
                <p:extLst>
                  <p:ext uri="{D42A27DB-BD31-4B8C-83A1-F6EECF244321}">
                    <p14:modId xmlns:p14="http://schemas.microsoft.com/office/powerpoint/2010/main" val="2114638578"/>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152544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5A08B4-3A59-431E-97FF-F982FF0B12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7430" y="4981317"/>
            <a:ext cx="4634354" cy="1299881"/>
          </a:xfrm>
          <a:prstGeom prst="rect">
            <a:avLst/>
          </a:prstGeom>
        </p:spPr>
      </p:pic>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45</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=4</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b="0" i="1" dirty="0" smtClean="0">
                        <a:latin typeface="Cambria Math" panose="02040503050406030204" pitchFamily="18" charset="0"/>
                      </a:rPr>
                      <m:t>13.7</m:t>
                    </m:r>
                  </m:oMath>
                </a14:m>
                <a:r>
                  <a:rPr lang="en-US" altLang="zh-CN" dirty="0"/>
                  <a:t>)</a:t>
                </a:r>
              </a:p>
              <a:p>
                <a:pPr lvl="1"/>
                <a:r>
                  <a:rPr lang="en-US" altLang="zh-CN" dirty="0"/>
                  <a:t>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e>
                    </m:d>
                    <m:r>
                      <a:rPr lang="en-US" altLang="zh-CN" b="0" i="1" smtClean="0">
                        <a:latin typeface="Cambria Math" panose="02040503050406030204" pitchFamily="18" charset="0"/>
                      </a:rPr>
                      <m:t>=23.5</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r>
                      <a:rPr lang="en-US" altLang="zh-CN" b="0" i="1" smtClean="0">
                        <a:latin typeface="Cambria Math" panose="02040503050406030204" pitchFamily="18" charset="0"/>
                      </a:rPr>
                      <m:t>(5)=</m:t>
                    </m:r>
                    <m:r>
                      <a:rPr lang="en-US" altLang="zh-CN" b="0" i="0" smtClean="0">
                        <a:latin typeface="Cambria Math" panose="02040503050406030204" pitchFamily="18" charset="0"/>
                      </a:rPr>
                      <m:t>3.3</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83E76F4-BE27-4C15-96E4-BC7C44EBD68B}"/>
              </a:ext>
            </a:extLst>
          </p:cNvPr>
          <p:cNvSpPr/>
          <p:nvPr/>
        </p:nvSpPr>
        <p:spPr bwMode="auto">
          <a:xfrm>
            <a:off x="8336311" y="4899045"/>
            <a:ext cx="730060"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4102412" y="4316985"/>
            <a:ext cx="4648462" cy="639677"/>
          </a:xfrm>
          <a:prstGeom prst="wedgeRectCallout">
            <a:avLst>
              <a:gd name="adj1" fmla="val -14996"/>
              <a:gd name="adj2" fmla="val 90117"/>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23.5</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D8161CBB-ECD6-43DD-8CF8-C5F5333FAB06}"/>
                  </a:ext>
                </a:extLst>
              </p:cNvPr>
              <p:cNvSpPr txBox="1"/>
              <p:nvPr/>
            </p:nvSpPr>
            <p:spPr>
              <a:xfrm>
                <a:off x="6712032" y="2204864"/>
                <a:ext cx="2203164" cy="821828"/>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𝑗</m:t>
                              </m:r>
                            </m:sub>
                          </m:sSub>
                        </m:e>
                      </m:func>
                    </m:oMath>
                  </m:oMathPara>
                </a14:m>
                <a:endParaRPr lang="zh-CN" altLang="en-US" sz="2600" b="0" dirty="0"/>
              </a:p>
            </p:txBody>
          </p:sp>
        </mc:Choice>
        <mc:Fallback xmlns="">
          <p:sp>
            <p:nvSpPr>
              <p:cNvPr id="49" name="文本框 48">
                <a:extLst>
                  <a:ext uri="{FF2B5EF4-FFF2-40B4-BE49-F238E27FC236}">
                    <a16:creationId xmlns:a16="http://schemas.microsoft.com/office/drawing/2014/main" id="{D8161CBB-ECD6-43DD-8CF8-C5F5333FAB06}"/>
                  </a:ext>
                </a:extLst>
              </p:cNvPr>
              <p:cNvSpPr txBox="1">
                <a:spLocks noRot="1" noChangeAspect="1" noMove="1" noResize="1" noEditPoints="1" noAdjustHandles="1" noChangeArrowheads="1" noChangeShapeType="1" noTextEdit="1"/>
              </p:cNvSpPr>
              <p:nvPr/>
            </p:nvSpPr>
            <p:spPr>
              <a:xfrm>
                <a:off x="6712032" y="2204864"/>
                <a:ext cx="2203164" cy="821828"/>
              </a:xfrm>
              <a:prstGeom prst="rect">
                <a:avLst/>
              </a:prstGeom>
              <a:blipFill>
                <a:blip r:embed="rId21"/>
                <a:stretch>
                  <a:fillRect b="-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E976D1C-47D9-4BDC-9B3C-DEC65815CD2E}"/>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1" name="文本框 60">
                <a:extLst>
                  <a:ext uri="{FF2B5EF4-FFF2-40B4-BE49-F238E27FC236}">
                    <a16:creationId xmlns:a16="http://schemas.microsoft.com/office/drawing/2014/main" id="{7E976D1C-47D9-4BDC-9B3C-DEC65815CD2E}"/>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3" name="图片 62">
            <a:extLst>
              <a:ext uri="{FF2B5EF4-FFF2-40B4-BE49-F238E27FC236}">
                <a16:creationId xmlns:a16="http://schemas.microsoft.com/office/drawing/2014/main" id="{D2E776B8-D02A-4181-975E-EC6A2CFE74B6}"/>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8E8A4FD-5AC9-4DF4-8275-A9F47681BEC2}"/>
                  </a:ext>
                </a:extLst>
              </p:cNvPr>
              <p:cNvSpPr txBox="1"/>
              <p:nvPr/>
            </p:nvSpPr>
            <p:spPr>
              <a:xfrm>
                <a:off x="1970638" y="5030400"/>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8.5</m:t>
                      </m:r>
                    </m:oMath>
                  </m:oMathPara>
                </a14:m>
                <a:endParaRPr lang="zh-CN" altLang="en-US" b="0" dirty="0"/>
              </a:p>
            </p:txBody>
          </p:sp>
        </mc:Choice>
        <mc:Fallback xmlns="">
          <p:sp>
            <p:nvSpPr>
              <p:cNvPr id="67" name="文本框 66">
                <a:extLst>
                  <a:ext uri="{FF2B5EF4-FFF2-40B4-BE49-F238E27FC236}">
                    <a16:creationId xmlns:a16="http://schemas.microsoft.com/office/drawing/2014/main" id="{E8E8A4FD-5AC9-4DF4-8275-A9F47681BEC2}"/>
                  </a:ext>
                </a:extLst>
              </p:cNvPr>
              <p:cNvSpPr txBox="1">
                <a:spLocks noRot="1" noChangeAspect="1" noMove="1" noResize="1" noEditPoints="1" noAdjustHandles="1" noChangeArrowheads="1" noChangeShapeType="1" noTextEdit="1"/>
              </p:cNvSpPr>
              <p:nvPr/>
            </p:nvSpPr>
            <p:spPr>
              <a:xfrm>
                <a:off x="1970638" y="5030400"/>
                <a:ext cx="210689" cy="308867"/>
              </a:xfrm>
              <a:prstGeom prst="rect">
                <a:avLst/>
              </a:prstGeom>
              <a:blipFill>
                <a:blip r:embed="rId25"/>
                <a:stretch>
                  <a:fillRect r="-8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5DD2EEF3-949F-4BEC-8D1A-76F4C69AACB9}"/>
                  </a:ext>
                </a:extLst>
              </p:cNvPr>
              <p:cNvSpPr txBox="1"/>
              <p:nvPr/>
            </p:nvSpPr>
            <p:spPr>
              <a:xfrm>
                <a:off x="2440956" y="4934009"/>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7.2</m:t>
                      </m:r>
                    </m:oMath>
                  </m:oMathPara>
                </a14:m>
                <a:endParaRPr lang="zh-CN" altLang="en-US" b="0" dirty="0"/>
              </a:p>
            </p:txBody>
          </p:sp>
        </mc:Choice>
        <mc:Fallback xmlns="">
          <p:sp>
            <p:nvSpPr>
              <p:cNvPr id="68" name="文本框 67">
                <a:extLst>
                  <a:ext uri="{FF2B5EF4-FFF2-40B4-BE49-F238E27FC236}">
                    <a16:creationId xmlns:a16="http://schemas.microsoft.com/office/drawing/2014/main" id="{5DD2EEF3-949F-4BEC-8D1A-76F4C69AACB9}"/>
                  </a:ext>
                </a:extLst>
              </p:cNvPr>
              <p:cNvSpPr txBox="1">
                <a:spLocks noRot="1" noChangeAspect="1" noMove="1" noResize="1" noEditPoints="1" noAdjustHandles="1" noChangeArrowheads="1" noChangeShapeType="1" noTextEdit="1"/>
              </p:cNvSpPr>
              <p:nvPr/>
            </p:nvSpPr>
            <p:spPr>
              <a:xfrm>
                <a:off x="2440956" y="4934009"/>
                <a:ext cx="210689" cy="308867"/>
              </a:xfrm>
              <a:prstGeom prst="rect">
                <a:avLst/>
              </a:prstGeom>
              <a:blipFill>
                <a:blip r:embed="rId26"/>
                <a:stretch>
                  <a:fillRect r="-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58DE2D9E-BD23-43B3-B47A-671086EEEDED}"/>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9" name="文本框 68">
                <a:extLst>
                  <a:ext uri="{FF2B5EF4-FFF2-40B4-BE49-F238E27FC236}">
                    <a16:creationId xmlns:a16="http://schemas.microsoft.com/office/drawing/2014/main" id="{58DE2D9E-BD23-43B3-B47A-671086EEEDED}"/>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7"/>
                <a:stretch>
                  <a:fillRect l="-3233" t="-9333" b="-32000"/>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809CDA44-61C2-4EF2-B025-D84FDF7F56AB}"/>
              </a:ext>
            </a:extLst>
          </p:cNvPr>
          <p:cNvGrpSpPr/>
          <p:nvPr/>
        </p:nvGrpSpPr>
        <p:grpSpPr>
          <a:xfrm>
            <a:off x="41969" y="3717032"/>
            <a:ext cx="4276776" cy="2919743"/>
            <a:chOff x="1512605" y="244742"/>
            <a:chExt cx="5630667" cy="3965989"/>
          </a:xfrm>
        </p:grpSpPr>
        <p:grpSp>
          <p:nvGrpSpPr>
            <p:cNvPr id="70" name="组合 69">
              <a:extLst>
                <a:ext uri="{FF2B5EF4-FFF2-40B4-BE49-F238E27FC236}">
                  <a16:creationId xmlns:a16="http://schemas.microsoft.com/office/drawing/2014/main" id="{E2A8B3EF-CA3B-4A6B-B73C-57034BEC919D}"/>
                </a:ext>
              </a:extLst>
            </p:cNvPr>
            <p:cNvGrpSpPr/>
            <p:nvPr/>
          </p:nvGrpSpPr>
          <p:grpSpPr>
            <a:xfrm>
              <a:off x="1512605" y="244742"/>
              <a:ext cx="5630667" cy="3965989"/>
              <a:chOff x="1512605" y="244742"/>
              <a:chExt cx="5630667" cy="3965989"/>
            </a:xfrm>
          </p:grpSpPr>
          <p:cxnSp>
            <p:nvCxnSpPr>
              <p:cNvPr id="78" name="直接箭头连接符 77">
                <a:extLst>
                  <a:ext uri="{FF2B5EF4-FFF2-40B4-BE49-F238E27FC236}">
                    <a16:creationId xmlns:a16="http://schemas.microsoft.com/office/drawing/2014/main" id="{DA887A2D-E950-43CB-BDBC-625F548D1B8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B78B180-6D2F-483A-BEFC-5B8059CEFC37}"/>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0A43C04B-5EAD-4898-88DC-23F49656DCD0}"/>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1" name="椭圆 80">
                <a:extLst>
                  <a:ext uri="{FF2B5EF4-FFF2-40B4-BE49-F238E27FC236}">
                    <a16:creationId xmlns:a16="http://schemas.microsoft.com/office/drawing/2014/main" id="{F6E9C937-77CD-4B78-979B-3E0B7A79EB21}"/>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2" name="椭圆 81">
                <a:extLst>
                  <a:ext uri="{FF2B5EF4-FFF2-40B4-BE49-F238E27FC236}">
                    <a16:creationId xmlns:a16="http://schemas.microsoft.com/office/drawing/2014/main" id="{DC572EDE-2DEF-48B9-BA32-F42B389CCCA2}"/>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3" name="椭圆 82">
                <a:extLst>
                  <a:ext uri="{FF2B5EF4-FFF2-40B4-BE49-F238E27FC236}">
                    <a16:creationId xmlns:a16="http://schemas.microsoft.com/office/drawing/2014/main" id="{EA1657BC-0229-45F9-9041-F09BD3B4EBA6}"/>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84" name="直接箭头连接符 83">
                <a:extLst>
                  <a:ext uri="{FF2B5EF4-FFF2-40B4-BE49-F238E27FC236}">
                    <a16:creationId xmlns:a16="http://schemas.microsoft.com/office/drawing/2014/main" id="{993666A2-1AE3-46BF-9FAC-4DBD7E6520CC}"/>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32C79262-2614-47D2-9B5A-61399644DCF7}"/>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963C6BBC-1767-475F-9513-55634B83B0B4}"/>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E1117FAE-5653-445E-A7EC-C971D85FCD14}"/>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F46D9929-FF13-4AC8-B23D-5B13AF6AE2CE}"/>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1" name="文本框 90">
                    <a:extLst>
                      <a:ext uri="{FF2B5EF4-FFF2-40B4-BE49-F238E27FC236}">
                        <a16:creationId xmlns:a16="http://schemas.microsoft.com/office/drawing/2014/main" id="{F46D9929-FF13-4AC8-B23D-5B13AF6AE2CE}"/>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8"/>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0CDC0A74-00B5-494B-A11F-40A7A8AD9079}"/>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2" name="文本框 91">
                    <a:extLst>
                      <a:ext uri="{FF2B5EF4-FFF2-40B4-BE49-F238E27FC236}">
                        <a16:creationId xmlns:a16="http://schemas.microsoft.com/office/drawing/2014/main" id="{0CDC0A74-00B5-494B-A11F-40A7A8AD9079}"/>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29"/>
                    <a:stretch>
                      <a:fillRect/>
                    </a:stretch>
                  </a:blipFill>
                </p:spPr>
                <p:txBody>
                  <a:bodyPr/>
                  <a:lstStyle/>
                  <a:p>
                    <a:r>
                      <a:rPr lang="zh-CN" altLang="en-US">
                        <a:noFill/>
                      </a:rPr>
                      <a:t> </a:t>
                    </a:r>
                  </a:p>
                </p:txBody>
              </p:sp>
            </mc:Fallback>
          </mc:AlternateContent>
          <p:sp>
            <p:nvSpPr>
              <p:cNvPr id="93" name="椭圆 92">
                <a:extLst>
                  <a:ext uri="{FF2B5EF4-FFF2-40B4-BE49-F238E27FC236}">
                    <a16:creationId xmlns:a16="http://schemas.microsoft.com/office/drawing/2014/main" id="{4E17971E-1BA7-4946-83BD-B33399EE1B83}"/>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94" name="椭圆 93">
                <a:extLst>
                  <a:ext uri="{FF2B5EF4-FFF2-40B4-BE49-F238E27FC236}">
                    <a16:creationId xmlns:a16="http://schemas.microsoft.com/office/drawing/2014/main" id="{DF93FC00-4F34-4D48-9755-63E668D079E8}"/>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5" name="直接箭头连接符 94">
                <a:extLst>
                  <a:ext uri="{FF2B5EF4-FFF2-40B4-BE49-F238E27FC236}">
                    <a16:creationId xmlns:a16="http://schemas.microsoft.com/office/drawing/2014/main" id="{6DE7D211-C68E-40CD-B6A3-75D8802E09DB}"/>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4AE0957A-D051-4D7C-881A-FAB5BA66561D}"/>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70E3C88A-D340-486B-AAA4-4FD0E164991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4" name="椭圆 113">
                <a:extLst>
                  <a:ext uri="{FF2B5EF4-FFF2-40B4-BE49-F238E27FC236}">
                    <a16:creationId xmlns:a16="http://schemas.microsoft.com/office/drawing/2014/main" id="{27625A77-BAD2-4158-92DA-2061A86DBCAB}"/>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C09B0232-7803-47A9-9E37-3B3F5BEDE640}"/>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6" name="组合 115">
                <a:extLst>
                  <a:ext uri="{FF2B5EF4-FFF2-40B4-BE49-F238E27FC236}">
                    <a16:creationId xmlns:a16="http://schemas.microsoft.com/office/drawing/2014/main" id="{7239DE56-440F-41CD-96C8-9745B07F70D6}"/>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91AA5C1B-D3C8-4300-8D1C-94F12FABA47E}"/>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2DC65754-DFE1-4437-96FE-08583CF65B3D}"/>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BD815994-62B5-4B64-A633-F70109750A88}"/>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1" name="组合 70">
              <a:extLst>
                <a:ext uri="{FF2B5EF4-FFF2-40B4-BE49-F238E27FC236}">
                  <a16:creationId xmlns:a16="http://schemas.microsoft.com/office/drawing/2014/main" id="{8AA8012D-58AD-4545-9D31-9C28F23CDABC}"/>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90D12CA0-7586-4ECC-A3A2-97BC5953FCD8}"/>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6DAD9E0-30B0-433E-8AD1-6B8C1AD5A530}"/>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3B58734-B43A-481C-9214-C1796241387F}"/>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7913909-1B01-4D67-9048-7ADA7DDEDCFF}"/>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62">
                    <a:extLst>
                      <a:ext uri="{FF2B5EF4-FFF2-40B4-BE49-F238E27FC236}">
                        <a16:creationId xmlns:a16="http://schemas.microsoft.com/office/drawing/2014/main" id="{9557991E-89C3-493A-B6D3-FE673D1D9639}"/>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62">
                    <a:extLst>
                      <a:ext uri="{FF2B5EF4-FFF2-40B4-BE49-F238E27FC236}">
                        <a16:creationId xmlns:a16="http://schemas.microsoft.com/office/drawing/2014/main" id="{7F767C4F-3A7A-48D4-A1E3-61FAEBCA1111}"/>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6627255-1698-435F-B831-3D49416F80B5}"/>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0" name="文本框 119">
                <a:extLst>
                  <a:ext uri="{FF2B5EF4-FFF2-40B4-BE49-F238E27FC236}">
                    <a16:creationId xmlns:a16="http://schemas.microsoft.com/office/drawing/2014/main" id="{96627255-1698-435F-B831-3D49416F80B5}"/>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0EC5F546-475C-44CF-A814-4F3F916E9FDA}"/>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1" name="文本框 120">
                <a:extLst>
                  <a:ext uri="{FF2B5EF4-FFF2-40B4-BE49-F238E27FC236}">
                    <a16:creationId xmlns:a16="http://schemas.microsoft.com/office/drawing/2014/main" id="{0EC5F546-475C-44CF-A814-4F3F916E9FDA}"/>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9712FA32-333D-47A7-9C90-CF7BD96F0D5D}"/>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2" name="文本框 121">
                <a:extLst>
                  <a:ext uri="{FF2B5EF4-FFF2-40B4-BE49-F238E27FC236}">
                    <a16:creationId xmlns:a16="http://schemas.microsoft.com/office/drawing/2014/main" id="{9712FA32-333D-47A7-9C90-CF7BD96F0D5D}"/>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977563CF-2E04-4F44-8E60-977069A8C40B}"/>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977563CF-2E04-4F44-8E60-977069A8C40B}"/>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47AD9E28-3221-4B58-A0CC-313DF02DFE06}"/>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47AD9E28-3221-4B58-A0CC-313DF02DFE06}"/>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F5F662D2-592E-4F43-9A2F-43633BF27F40}"/>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F5F662D2-592E-4F43-9A2F-43633BF27F40}"/>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5"/>
                <a:stretch>
                  <a:fillRect/>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08A8ADBF-3CE7-4114-87CD-D2C080E7DA2C}"/>
              </a:ext>
            </a:extLst>
          </p:cNvPr>
          <p:cNvCxnSpPr>
            <a:cxnSpLocks/>
          </p:cNvCxnSpPr>
          <p:nvPr/>
        </p:nvCxnSpPr>
        <p:spPr>
          <a:xfrm>
            <a:off x="1503503" y="4809962"/>
            <a:ext cx="1425808" cy="12748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A9319FF4-B767-4FFB-A2FA-7A770003C0B8}"/>
              </a:ext>
            </a:extLst>
          </p:cNvPr>
          <p:cNvCxnSpPr>
            <a:cxnSpLocks/>
          </p:cNvCxnSpPr>
          <p:nvPr/>
        </p:nvCxnSpPr>
        <p:spPr>
          <a:xfrm flipH="1" flipV="1">
            <a:off x="1584266" y="4651996"/>
            <a:ext cx="1324664" cy="9034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5" name="表格 54">
                <a:extLst>
                  <a:ext uri="{FF2B5EF4-FFF2-40B4-BE49-F238E27FC236}">
                    <a16:creationId xmlns:a16="http://schemas.microsoft.com/office/drawing/2014/main" id="{37EB1854-4AC7-4304-A5DA-D30B7345642A}"/>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5" name="表格 54">
                <a:extLst>
                  <a:ext uri="{FF2B5EF4-FFF2-40B4-BE49-F238E27FC236}">
                    <a16:creationId xmlns:a16="http://schemas.microsoft.com/office/drawing/2014/main" id="{37EB1854-4AC7-4304-A5DA-D30B7345642A}"/>
                  </a:ext>
                </a:extLst>
              </p:cNvPr>
              <p:cNvGraphicFramePr>
                <a:graphicFrameLocks noGrp="1"/>
              </p:cNvGraphicFramePr>
              <p:nvPr>
                <p:extLst>
                  <p:ext uri="{D42A27DB-BD31-4B8C-83A1-F6EECF244321}">
                    <p14:modId xmlns:p14="http://schemas.microsoft.com/office/powerpoint/2010/main" val="3932019743"/>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6"/>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943A783-2E03-48F8-A180-F4A840BE1786}"/>
                  </a:ext>
                </a:extLst>
              </p:cNvPr>
              <p:cNvSpPr txBox="1"/>
              <p:nvPr/>
            </p:nvSpPr>
            <p:spPr>
              <a:xfrm flipH="1">
                <a:off x="5385557" y="5386819"/>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3" name="文本框 2">
                <a:extLst>
                  <a:ext uri="{FF2B5EF4-FFF2-40B4-BE49-F238E27FC236}">
                    <a16:creationId xmlns:a16="http://schemas.microsoft.com/office/drawing/2014/main" id="{C943A783-2E03-48F8-A180-F4A840BE1786}"/>
                  </a:ext>
                </a:extLst>
              </p:cNvPr>
              <p:cNvSpPr txBox="1">
                <a:spLocks noRot="1" noChangeAspect="1" noMove="1" noResize="1" noEditPoints="1" noAdjustHandles="1" noChangeArrowheads="1" noChangeShapeType="1" noTextEdit="1"/>
              </p:cNvSpPr>
              <p:nvPr/>
            </p:nvSpPr>
            <p:spPr>
              <a:xfrm flipH="1">
                <a:off x="5385557" y="5386819"/>
                <a:ext cx="677761" cy="338554"/>
              </a:xfrm>
              <a:prstGeom prst="rect">
                <a:avLst/>
              </a:prstGeom>
              <a:blipFill>
                <a:blip r:embed="rId3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9826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E8298118-7554-4619-BC4E-8B459D76C9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7430" y="4981317"/>
            <a:ext cx="4634354" cy="1299881"/>
          </a:xfrm>
          <a:prstGeom prst="rect">
            <a:avLst/>
          </a:prstGeom>
        </p:spPr>
      </p:pic>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46</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=4</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=13.7</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𝑑𝑒𝑡</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4</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sub>
                        </m:sSub>
                      </m:e>
                    </m:d>
                    <m:r>
                      <a:rPr lang="en-US" altLang="zh-CN" i="1">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对话气泡: 矩形 48">
                <a:extLst>
                  <a:ext uri="{FF2B5EF4-FFF2-40B4-BE49-F238E27FC236}">
                    <a16:creationId xmlns:a16="http://schemas.microsoft.com/office/drawing/2014/main" id="{A8EABEEB-39EA-41E4-B2E3-2FCC6D78B1FC}"/>
                  </a:ext>
                </a:extLst>
              </p:cNvPr>
              <p:cNvSpPr/>
              <p:nvPr/>
            </p:nvSpPr>
            <p:spPr bwMode="auto">
              <a:xfrm>
                <a:off x="5083958" y="3924975"/>
                <a:ext cx="3094704" cy="775002"/>
              </a:xfrm>
              <a:prstGeom prst="wedgeRectCallout">
                <a:avLst>
                  <a:gd name="adj1" fmla="val 32853"/>
                  <a:gd name="adj2" fmla="val 72043"/>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 xmlns:m="http://schemas.openxmlformats.org/officeDocument/2006/math">
                    <m:r>
                      <a:rPr lang="en-US" altLang="zh-CN" sz="2400" b="0" i="1" smtClean="0">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4</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oMath>
                </a14:m>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=13.7</a:t>
                </a: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answer is </a:t>
                </a:r>
                <a14:m>
                  <m:oMath xmlns:m="http://schemas.openxmlformats.org/officeDocument/2006/math">
                    <m:r>
                      <a:rPr lang="en-US" altLang="zh-CN" sz="2400" b="0" i="1">
                        <a:solidFill>
                          <a:schemeClr val="tx1"/>
                        </a:solidFill>
                        <a:latin typeface="Cambria Math" panose="02040503050406030204" pitchFamily="18" charset="0"/>
                        <a:ea typeface="Arial Unicode MS" pitchFamily="50" charset="-127"/>
                        <a:cs typeface="Arial Unicode MS" pitchFamily="50" charset="-127"/>
                      </a:rPr>
                      <m:t>∞</m:t>
                    </m:r>
                  </m:oMath>
                </a14:m>
                <a:endParaRPr lang="en-US" altLang="zh-CN" sz="2400" b="0" dirty="0">
                  <a:solidFill>
                    <a:schemeClr val="tx1"/>
                  </a:solidFill>
                  <a:latin typeface="Cambria Math" panose="02040503050406030204" pitchFamily="18" charset="0"/>
                  <a:ea typeface="Arial Unicode MS" pitchFamily="50" charset="-127"/>
                  <a:cs typeface="Arial Unicode MS" pitchFamily="50" charset="-127"/>
                </a:endParaRPr>
              </a:p>
            </p:txBody>
          </p:sp>
        </mc:Choice>
        <mc:Fallback xmlns="">
          <p:sp>
            <p:nvSpPr>
              <p:cNvPr id="49" name="对话气泡: 矩形 48">
                <a:extLst>
                  <a:ext uri="{FF2B5EF4-FFF2-40B4-BE49-F238E27FC236}">
                    <a16:creationId xmlns:a16="http://schemas.microsoft.com/office/drawing/2014/main" id="{A8EABEEB-39EA-41E4-B2E3-2FCC6D78B1FC}"/>
                  </a:ext>
                </a:extLst>
              </p:cNvPr>
              <p:cNvSpPr>
                <a:spLocks noRot="1" noChangeAspect="1" noMove="1" noResize="1" noEditPoints="1" noAdjustHandles="1" noChangeArrowheads="1" noChangeShapeType="1" noTextEdit="1"/>
              </p:cNvSpPr>
              <p:nvPr/>
            </p:nvSpPr>
            <p:spPr bwMode="auto">
              <a:xfrm>
                <a:off x="5083958" y="3924975"/>
                <a:ext cx="3094704" cy="775002"/>
              </a:xfrm>
              <a:prstGeom prst="wedgeRectCallout">
                <a:avLst>
                  <a:gd name="adj1" fmla="val 32853"/>
                  <a:gd name="adj2" fmla="val 72043"/>
                </a:avLst>
              </a:prstGeom>
              <a:blipFill>
                <a:blip r:embed="rId20"/>
                <a:stretch>
                  <a:fillRect t="-6918"/>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0B67396-BF00-427F-8009-966B1BB09C0E}"/>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30B67396-BF00-427F-8009-966B1BB09C0E}"/>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40538563-8564-48C8-B4B1-671199C1F7A7}"/>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p:pic>
        <p:nvPicPr>
          <p:cNvPr id="61" name="图片 60">
            <a:extLst>
              <a:ext uri="{FF2B5EF4-FFF2-40B4-BE49-F238E27FC236}">
                <a16:creationId xmlns:a16="http://schemas.microsoft.com/office/drawing/2014/main" id="{AFBEF94F-3DC0-4A36-90A5-9543448C5CBD}"/>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8426441" y="5324276"/>
            <a:ext cx="685896" cy="271751"/>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757B136-E357-43B3-B4B3-7773C799257D}"/>
                  </a:ext>
                </a:extLst>
              </p:cNvPr>
              <p:cNvSpPr txBox="1"/>
              <p:nvPr/>
            </p:nvSpPr>
            <p:spPr>
              <a:xfrm>
                <a:off x="8291996" y="5053553"/>
                <a:ext cx="924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[13.7,∞)</m:t>
                      </m:r>
                    </m:oMath>
                  </m:oMathPara>
                </a14:m>
                <a:endParaRPr lang="zh-CN" altLang="en-US" b="0" dirty="0"/>
              </a:p>
            </p:txBody>
          </p:sp>
        </mc:Choice>
        <mc:Fallback xmlns="">
          <p:sp>
            <p:nvSpPr>
              <p:cNvPr id="3" name="文本框 2">
                <a:extLst>
                  <a:ext uri="{FF2B5EF4-FFF2-40B4-BE49-F238E27FC236}">
                    <a16:creationId xmlns:a16="http://schemas.microsoft.com/office/drawing/2014/main" id="{8757B136-E357-43B3-B4B3-7773C799257D}"/>
                  </a:ext>
                </a:extLst>
              </p:cNvPr>
              <p:cNvSpPr txBox="1">
                <a:spLocks noRot="1" noChangeAspect="1" noMove="1" noResize="1" noEditPoints="1" noAdjustHandles="1" noChangeArrowheads="1" noChangeShapeType="1" noTextEdit="1"/>
              </p:cNvSpPr>
              <p:nvPr/>
            </p:nvSpPr>
            <p:spPr>
              <a:xfrm>
                <a:off x="8291996" y="5053553"/>
                <a:ext cx="924740" cy="307777"/>
              </a:xfrm>
              <a:prstGeom prst="rect">
                <a:avLst/>
              </a:prstGeom>
              <a:blipFill>
                <a:blip r:embed="rId28"/>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D4B2E5C-51EE-4E9F-9DCC-72CD9D746AA4}"/>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5" name="文本框 64">
                <a:extLst>
                  <a:ext uri="{FF2B5EF4-FFF2-40B4-BE49-F238E27FC236}">
                    <a16:creationId xmlns:a16="http://schemas.microsoft.com/office/drawing/2014/main" id="{7D4B2E5C-51EE-4E9F-9DCC-72CD9D746AA4}"/>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9"/>
                <a:stretch>
                  <a:fillRect l="-3233"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3DF362B-CA1B-4E69-AEA8-312BD808B084}"/>
                  </a:ext>
                </a:extLst>
              </p:cNvPr>
              <p:cNvSpPr txBox="1"/>
              <p:nvPr/>
            </p:nvSpPr>
            <p:spPr>
              <a:xfrm>
                <a:off x="1970638" y="5030400"/>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8.5</m:t>
                      </m:r>
                    </m:oMath>
                  </m:oMathPara>
                </a14:m>
                <a:endParaRPr lang="zh-CN" altLang="en-US" b="0" dirty="0"/>
              </a:p>
            </p:txBody>
          </p:sp>
        </mc:Choice>
        <mc:Fallback xmlns="">
          <p:sp>
            <p:nvSpPr>
              <p:cNvPr id="66" name="文本框 65">
                <a:extLst>
                  <a:ext uri="{FF2B5EF4-FFF2-40B4-BE49-F238E27FC236}">
                    <a16:creationId xmlns:a16="http://schemas.microsoft.com/office/drawing/2014/main" id="{F3DF362B-CA1B-4E69-AEA8-312BD808B084}"/>
                  </a:ext>
                </a:extLst>
              </p:cNvPr>
              <p:cNvSpPr txBox="1">
                <a:spLocks noRot="1" noChangeAspect="1" noMove="1" noResize="1" noEditPoints="1" noAdjustHandles="1" noChangeArrowheads="1" noChangeShapeType="1" noTextEdit="1"/>
              </p:cNvSpPr>
              <p:nvPr/>
            </p:nvSpPr>
            <p:spPr>
              <a:xfrm>
                <a:off x="1970638" y="5030400"/>
                <a:ext cx="210689" cy="308867"/>
              </a:xfrm>
              <a:prstGeom prst="rect">
                <a:avLst/>
              </a:prstGeom>
              <a:blipFill>
                <a:blip r:embed="rId30"/>
                <a:stretch>
                  <a:fillRect r="-8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EE2F020-6DBD-4FD3-970B-153D8E482855}"/>
                  </a:ext>
                </a:extLst>
              </p:cNvPr>
              <p:cNvSpPr txBox="1"/>
              <p:nvPr/>
            </p:nvSpPr>
            <p:spPr>
              <a:xfrm>
                <a:off x="2440956" y="4934009"/>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7.2</m:t>
                      </m:r>
                    </m:oMath>
                  </m:oMathPara>
                </a14:m>
                <a:endParaRPr lang="zh-CN" altLang="en-US" b="0" dirty="0"/>
              </a:p>
            </p:txBody>
          </p:sp>
        </mc:Choice>
        <mc:Fallback xmlns="">
          <p:sp>
            <p:nvSpPr>
              <p:cNvPr id="67" name="文本框 66">
                <a:extLst>
                  <a:ext uri="{FF2B5EF4-FFF2-40B4-BE49-F238E27FC236}">
                    <a16:creationId xmlns:a16="http://schemas.microsoft.com/office/drawing/2014/main" id="{FEE2F020-6DBD-4FD3-970B-153D8E482855}"/>
                  </a:ext>
                </a:extLst>
              </p:cNvPr>
              <p:cNvSpPr txBox="1">
                <a:spLocks noRot="1" noChangeAspect="1" noMove="1" noResize="1" noEditPoints="1" noAdjustHandles="1" noChangeArrowheads="1" noChangeShapeType="1" noTextEdit="1"/>
              </p:cNvSpPr>
              <p:nvPr/>
            </p:nvSpPr>
            <p:spPr>
              <a:xfrm>
                <a:off x="2440956" y="4934009"/>
                <a:ext cx="210689" cy="308867"/>
              </a:xfrm>
              <a:prstGeom prst="rect">
                <a:avLst/>
              </a:prstGeom>
              <a:blipFill>
                <a:blip r:embed="rId31"/>
                <a:stretch>
                  <a:fillRect r="-80000"/>
                </a:stretch>
              </a:blipFill>
            </p:spPr>
            <p:txBody>
              <a:bodyPr/>
              <a:lstStyle/>
              <a:p>
                <a:r>
                  <a:rPr lang="zh-CN" altLang="en-US">
                    <a:noFill/>
                  </a:rPr>
                  <a:t> </a:t>
                </a:r>
              </a:p>
            </p:txBody>
          </p:sp>
        </mc:Fallback>
      </mc:AlternateContent>
      <p:grpSp>
        <p:nvGrpSpPr>
          <p:cNvPr id="68" name="组合 67">
            <a:extLst>
              <a:ext uri="{FF2B5EF4-FFF2-40B4-BE49-F238E27FC236}">
                <a16:creationId xmlns:a16="http://schemas.microsoft.com/office/drawing/2014/main" id="{22076871-62FF-45E7-AEDD-E5937CDBBB5D}"/>
              </a:ext>
            </a:extLst>
          </p:cNvPr>
          <p:cNvGrpSpPr/>
          <p:nvPr/>
        </p:nvGrpSpPr>
        <p:grpSpPr>
          <a:xfrm>
            <a:off x="41969" y="3717032"/>
            <a:ext cx="4276776" cy="2919743"/>
            <a:chOff x="1512605" y="244742"/>
            <a:chExt cx="5630667" cy="3965989"/>
          </a:xfrm>
        </p:grpSpPr>
        <p:grpSp>
          <p:nvGrpSpPr>
            <p:cNvPr id="73" name="组合 72">
              <a:extLst>
                <a:ext uri="{FF2B5EF4-FFF2-40B4-BE49-F238E27FC236}">
                  <a16:creationId xmlns:a16="http://schemas.microsoft.com/office/drawing/2014/main" id="{893C22F3-7AC1-40DA-BB47-76A879C3F057}"/>
                </a:ext>
              </a:extLst>
            </p:cNvPr>
            <p:cNvGrpSpPr/>
            <p:nvPr/>
          </p:nvGrpSpPr>
          <p:grpSpPr>
            <a:xfrm>
              <a:off x="1512605" y="244742"/>
              <a:ext cx="5630667" cy="3965989"/>
              <a:chOff x="1512605" y="244742"/>
              <a:chExt cx="5630667" cy="3965989"/>
            </a:xfrm>
          </p:grpSpPr>
          <p:cxnSp>
            <p:nvCxnSpPr>
              <p:cNvPr id="81" name="直接箭头连接符 80">
                <a:extLst>
                  <a:ext uri="{FF2B5EF4-FFF2-40B4-BE49-F238E27FC236}">
                    <a16:creationId xmlns:a16="http://schemas.microsoft.com/office/drawing/2014/main" id="{C779106F-2FB6-4754-962D-8F204EB93217}"/>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1E2DF10-B173-46D3-A7F3-449E3B7A8D10}"/>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C29E0574-B565-482E-B7A5-42F6A62B3285}"/>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4" name="椭圆 83">
                <a:extLst>
                  <a:ext uri="{FF2B5EF4-FFF2-40B4-BE49-F238E27FC236}">
                    <a16:creationId xmlns:a16="http://schemas.microsoft.com/office/drawing/2014/main" id="{AB053B98-2061-4232-BD74-4D157A4800E0}"/>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5" name="椭圆 84">
                <a:extLst>
                  <a:ext uri="{FF2B5EF4-FFF2-40B4-BE49-F238E27FC236}">
                    <a16:creationId xmlns:a16="http://schemas.microsoft.com/office/drawing/2014/main" id="{BA6BD25C-1AE5-4E66-999D-13B34486AD47}"/>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9" name="椭圆 88">
                <a:extLst>
                  <a:ext uri="{FF2B5EF4-FFF2-40B4-BE49-F238E27FC236}">
                    <a16:creationId xmlns:a16="http://schemas.microsoft.com/office/drawing/2014/main" id="{FC58C2EF-ADE5-4513-BBCD-646E0B608368}"/>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0" name="直接箭头连接符 89">
                <a:extLst>
                  <a:ext uri="{FF2B5EF4-FFF2-40B4-BE49-F238E27FC236}">
                    <a16:creationId xmlns:a16="http://schemas.microsoft.com/office/drawing/2014/main" id="{650EE8E9-3AA0-4A34-B60A-94907DF19F1C}"/>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804535B-EAC9-4A17-90E0-5B717C4F2BDB}"/>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42F56893-73F0-4EF0-AD1A-650C2E6E458F}"/>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F75BDE1-C38F-4888-B6C6-29AE274DA7C8}"/>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6371A322-1447-4764-A072-ADA425F8D725}"/>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4" name="文本框 93">
                    <a:extLst>
                      <a:ext uri="{FF2B5EF4-FFF2-40B4-BE49-F238E27FC236}">
                        <a16:creationId xmlns:a16="http://schemas.microsoft.com/office/drawing/2014/main" id="{6371A322-1447-4764-A072-ADA425F8D725}"/>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62741BB1-5EAF-4F69-9EB5-DEB511C90ECF}"/>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5" name="文本框 94">
                    <a:extLst>
                      <a:ext uri="{FF2B5EF4-FFF2-40B4-BE49-F238E27FC236}">
                        <a16:creationId xmlns:a16="http://schemas.microsoft.com/office/drawing/2014/main" id="{62741BB1-5EAF-4F69-9EB5-DEB511C90ECF}"/>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3"/>
                    <a:stretch>
                      <a:fillRect/>
                    </a:stretch>
                  </a:blipFill>
                </p:spPr>
                <p:txBody>
                  <a:bodyPr/>
                  <a:lstStyle/>
                  <a:p>
                    <a:r>
                      <a:rPr lang="zh-CN" altLang="en-US">
                        <a:noFill/>
                      </a:rPr>
                      <a:t> </a:t>
                    </a:r>
                  </a:p>
                </p:txBody>
              </p:sp>
            </mc:Fallback>
          </mc:AlternateContent>
          <p:sp>
            <p:nvSpPr>
              <p:cNvPr id="96" name="椭圆 95">
                <a:extLst>
                  <a:ext uri="{FF2B5EF4-FFF2-40B4-BE49-F238E27FC236}">
                    <a16:creationId xmlns:a16="http://schemas.microsoft.com/office/drawing/2014/main" id="{17CCA317-B864-4069-BE94-6A8131235B9F}"/>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3" name="椭圆 112">
                <a:extLst>
                  <a:ext uri="{FF2B5EF4-FFF2-40B4-BE49-F238E27FC236}">
                    <a16:creationId xmlns:a16="http://schemas.microsoft.com/office/drawing/2014/main" id="{04B24CE7-CDF5-42B4-8521-209B03223767}"/>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4" name="直接箭头连接符 113">
                <a:extLst>
                  <a:ext uri="{FF2B5EF4-FFF2-40B4-BE49-F238E27FC236}">
                    <a16:creationId xmlns:a16="http://schemas.microsoft.com/office/drawing/2014/main" id="{BB60825F-5F4E-4336-854C-0BA3E7F2AC7C}"/>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CCFBB327-E6D9-427B-91CD-CCE2B432F5D0}"/>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9992A9DF-8DC6-46E4-9B1E-EBFCF3A03A29}"/>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7" name="椭圆 116">
                <a:extLst>
                  <a:ext uri="{FF2B5EF4-FFF2-40B4-BE49-F238E27FC236}">
                    <a16:creationId xmlns:a16="http://schemas.microsoft.com/office/drawing/2014/main" id="{AE64BC5D-A580-4D9E-B0B4-980D1A0F14BA}"/>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F7278222-BB33-4E16-A7B3-E7BB69826AF4}"/>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9" name="组合 118">
                <a:extLst>
                  <a:ext uri="{FF2B5EF4-FFF2-40B4-BE49-F238E27FC236}">
                    <a16:creationId xmlns:a16="http://schemas.microsoft.com/office/drawing/2014/main" id="{B14FD25C-D2C9-400C-904B-880501755A9D}"/>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AE01F783-631E-43D1-944A-70F8A51884F6}"/>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44A94FEF-1AB3-4505-A1CE-00432825770D}"/>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B7DF9F75-4995-4257-9AE0-39F14C4E328A}"/>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4" name="组合 73">
              <a:extLst>
                <a:ext uri="{FF2B5EF4-FFF2-40B4-BE49-F238E27FC236}">
                  <a16:creationId xmlns:a16="http://schemas.microsoft.com/office/drawing/2014/main" id="{2B6D90A6-91EC-4D9D-8623-B2627C173375}"/>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32146434-EA7A-4F4F-9140-F142775592E2}"/>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CEC9F2D0-C7C0-4163-85B1-24D5D9F80C7A}"/>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33B146A-9F63-4EB6-ADBF-F2ED0F7B992A}"/>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F270710-097F-42C4-8D40-7B7858432A93}"/>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62">
                    <a:extLst>
                      <a:ext uri="{FF2B5EF4-FFF2-40B4-BE49-F238E27FC236}">
                        <a16:creationId xmlns:a16="http://schemas.microsoft.com/office/drawing/2014/main" id="{C9167368-04F6-47B1-8D88-BD06279C054D}"/>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D3D6CC75-7990-414F-8786-9AA4015C21F0}"/>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9DDF703F-7E17-4807-B382-79229A59D82A}"/>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9DDF703F-7E17-4807-B382-79229A59D82A}"/>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70D0A009-9EDE-4C40-B285-2CDBBFF58009}"/>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70D0A009-9EDE-4C40-B285-2CDBBFF58009}"/>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0B23F1ED-90C0-4AC8-8884-F8DF9086E493}"/>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0B23F1ED-90C0-4AC8-8884-F8DF9086E493}"/>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BD92C2AB-A163-4473-A858-3B21E5E3DED7}"/>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BD92C2AB-A163-4473-A858-3B21E5E3DED7}"/>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1E104A79-4A5D-4E41-B9C7-20C43FDD79C1}"/>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1E104A79-4A5D-4E41-B9C7-20C43FDD79C1}"/>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008995D6-ACD7-402F-9F43-2FBBA3D97FC6}"/>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008995D6-ACD7-402F-9F43-2FBBA3D97FC6}"/>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20"/>
                <a:stretch>
                  <a:fillRect/>
                </a:stretch>
              </a:blipFill>
            </p:spPr>
            <p:txBody>
              <a:bodyPr/>
              <a:lstStyle/>
              <a:p>
                <a:r>
                  <a:rPr lang="zh-CN" altLang="en-US">
                    <a:noFill/>
                  </a:rPr>
                  <a:t> </a:t>
                </a:r>
              </a:p>
            </p:txBody>
          </p:sp>
        </mc:Fallback>
      </mc:AlternateContent>
      <p:cxnSp>
        <p:nvCxnSpPr>
          <p:cNvPr id="129" name="直接箭头连接符 128">
            <a:extLst>
              <a:ext uri="{FF2B5EF4-FFF2-40B4-BE49-F238E27FC236}">
                <a16:creationId xmlns:a16="http://schemas.microsoft.com/office/drawing/2014/main" id="{791B751E-54B9-44A2-A40C-7E80F576A449}"/>
              </a:ext>
            </a:extLst>
          </p:cNvPr>
          <p:cNvCxnSpPr>
            <a:cxnSpLocks/>
          </p:cNvCxnSpPr>
          <p:nvPr/>
        </p:nvCxnSpPr>
        <p:spPr>
          <a:xfrm>
            <a:off x="1503503" y="4809962"/>
            <a:ext cx="1425808" cy="12748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8745281-2C7D-465A-891B-DE3B099F1F22}"/>
              </a:ext>
            </a:extLst>
          </p:cNvPr>
          <p:cNvCxnSpPr>
            <a:cxnSpLocks/>
          </p:cNvCxnSpPr>
          <p:nvPr/>
        </p:nvCxnSpPr>
        <p:spPr>
          <a:xfrm flipH="1" flipV="1">
            <a:off x="1584266" y="4651996"/>
            <a:ext cx="1324664" cy="9034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884A937-C974-478F-851E-CD15527AEC49}"/>
                  </a:ext>
                </a:extLst>
              </p:cNvPr>
              <p:cNvSpPr txBox="1"/>
              <p:nvPr/>
            </p:nvSpPr>
            <p:spPr>
              <a:xfrm flipH="1">
                <a:off x="5385557" y="5386819"/>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5" name="文本框 54">
                <a:extLst>
                  <a:ext uri="{FF2B5EF4-FFF2-40B4-BE49-F238E27FC236}">
                    <a16:creationId xmlns:a16="http://schemas.microsoft.com/office/drawing/2014/main" id="{3884A937-C974-478F-851E-CD15527AEC49}"/>
                  </a:ext>
                </a:extLst>
              </p:cNvPr>
              <p:cNvSpPr txBox="1">
                <a:spLocks noRot="1" noChangeAspect="1" noMove="1" noResize="1" noEditPoints="1" noAdjustHandles="1" noChangeArrowheads="1" noChangeShapeType="1" noTextEdit="1"/>
              </p:cNvSpPr>
              <p:nvPr/>
            </p:nvSpPr>
            <p:spPr>
              <a:xfrm flipH="1">
                <a:off x="5385557" y="5386819"/>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6" name="表格 55">
                <a:extLst>
                  <a:ext uri="{FF2B5EF4-FFF2-40B4-BE49-F238E27FC236}">
                    <a16:creationId xmlns:a16="http://schemas.microsoft.com/office/drawing/2014/main" id="{FD781C57-0933-4184-8803-4A24A34588AB}"/>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6" name="表格 55">
                <a:extLst>
                  <a:ext uri="{FF2B5EF4-FFF2-40B4-BE49-F238E27FC236}">
                    <a16:creationId xmlns:a16="http://schemas.microsoft.com/office/drawing/2014/main" id="{FD781C57-0933-4184-8803-4A24A34588AB}"/>
                  </a:ext>
                </a:extLst>
              </p:cNvPr>
              <p:cNvGraphicFramePr>
                <a:graphicFrameLocks noGrp="1"/>
              </p:cNvGraphicFramePr>
              <p:nvPr>
                <p:extLst>
                  <p:ext uri="{D42A27DB-BD31-4B8C-83A1-F6EECF244321}">
                    <p14:modId xmlns:p14="http://schemas.microsoft.com/office/powerpoint/2010/main" val="3984420017"/>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1454938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47</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=3</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=1</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r>
                      <a:rPr lang="en-US" altLang="zh-CN" b="0" i="1" dirty="0" smtClean="0">
                        <a:latin typeface="Cambria Math" panose="02040503050406030204" pitchFamily="18" charset="0"/>
                      </a:rPr>
                      <m:t>5</m:t>
                    </m:r>
                  </m:oMath>
                </a14:m>
                <a:r>
                  <a:rPr lang="en-US" altLang="zh-CN" dirty="0"/>
                  <a:t>)</a:t>
                </a:r>
              </a:p>
              <a:p>
                <a:pPr lvl="1"/>
                <a:r>
                  <a:rPr lang="en-US" altLang="zh-CN" dirty="0"/>
                  <a:t>Update </a:t>
                </a:r>
                <a14:m>
                  <m:oMath xmlns:m="http://schemas.openxmlformats.org/officeDocument/2006/math">
                    <m:r>
                      <a:rPr lang="en-US" altLang="zh-CN" i="1">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e>
                    </m:d>
                    <m:r>
                      <a:rPr lang="en-US" altLang="zh-CN" b="0" i="1" smtClean="0">
                        <a:latin typeface="Cambria Math" panose="02040503050406030204" pitchFamily="18" charset="0"/>
                      </a:rPr>
                      <m:t>=28.7</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e>
                    </m:d>
                    <m:r>
                      <a:rPr lang="en-US" altLang="zh-CN" b="0" i="1" smtClean="0">
                        <a:latin typeface="Cambria Math" panose="02040503050406030204" pitchFamily="18" charset="0"/>
                      </a:rPr>
                      <m:t>=</m:t>
                    </m:r>
                    <m:r>
                      <a:rPr lang="en-US" altLang="zh-CN" b="0" i="0" smtClean="0">
                        <a:latin typeface="Cambria Math" panose="02040503050406030204" pitchFamily="18" charset="0"/>
                      </a:rPr>
                      <m:t>5.8</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2641" y="4970937"/>
            <a:ext cx="4857321" cy="1278774"/>
          </a:xfrm>
          <a:prstGeom prst="rect">
            <a:avLst/>
          </a:prstGeom>
        </p:spPr>
      </p:pic>
      <p:sp>
        <p:nvSpPr>
          <p:cNvPr id="10" name="矩形 9">
            <a:extLst>
              <a:ext uri="{FF2B5EF4-FFF2-40B4-BE49-F238E27FC236}">
                <a16:creationId xmlns:a16="http://schemas.microsoft.com/office/drawing/2014/main" id="{683E76F4-BE27-4C15-96E4-BC7C44EBD68B}"/>
              </a:ext>
            </a:extLst>
          </p:cNvPr>
          <p:cNvSpPr/>
          <p:nvPr/>
        </p:nvSpPr>
        <p:spPr bwMode="auto">
          <a:xfrm>
            <a:off x="8321770" y="4841650"/>
            <a:ext cx="730060"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4290440" y="4309341"/>
            <a:ext cx="4719714" cy="639677"/>
          </a:xfrm>
          <a:prstGeom prst="wedgeRectCallout">
            <a:avLst>
              <a:gd name="adj1" fmla="val 12259"/>
              <a:gd name="adj2" fmla="val 108497"/>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28.7</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9DFF5D2-08D0-485E-9A16-FA54D791F3F0}"/>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1" name="文本框 60">
                <a:extLst>
                  <a:ext uri="{FF2B5EF4-FFF2-40B4-BE49-F238E27FC236}">
                    <a16:creationId xmlns:a16="http://schemas.microsoft.com/office/drawing/2014/main" id="{E9DFF5D2-08D0-485E-9A16-FA54D791F3F0}"/>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3" name="图片 62">
            <a:extLst>
              <a:ext uri="{FF2B5EF4-FFF2-40B4-BE49-F238E27FC236}">
                <a16:creationId xmlns:a16="http://schemas.microsoft.com/office/drawing/2014/main" id="{1FDA6847-D98B-450D-AE09-DD5DB78AC574}"/>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3F3FCCF-8204-45CC-8FDA-38ACC24EC37B}"/>
                  </a:ext>
                </a:extLst>
              </p:cNvPr>
              <p:cNvSpPr txBox="1"/>
              <p:nvPr/>
            </p:nvSpPr>
            <p:spPr>
              <a:xfrm>
                <a:off x="2340175" y="4639771"/>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6.3</m:t>
                      </m:r>
                    </m:oMath>
                  </m:oMathPara>
                </a14:m>
                <a:endParaRPr lang="zh-CN" altLang="en-US" b="0" dirty="0"/>
              </a:p>
            </p:txBody>
          </p:sp>
        </mc:Choice>
        <mc:Fallback xmlns="">
          <p:sp>
            <p:nvSpPr>
              <p:cNvPr id="66" name="文本框 65">
                <a:extLst>
                  <a:ext uri="{FF2B5EF4-FFF2-40B4-BE49-F238E27FC236}">
                    <a16:creationId xmlns:a16="http://schemas.microsoft.com/office/drawing/2014/main" id="{F3F3FCCF-8204-45CC-8FDA-38ACC24EC37B}"/>
                  </a:ext>
                </a:extLst>
              </p:cNvPr>
              <p:cNvSpPr txBox="1">
                <a:spLocks noRot="1" noChangeAspect="1" noMove="1" noResize="1" noEditPoints="1" noAdjustHandles="1" noChangeArrowheads="1" noChangeShapeType="1" noTextEdit="1"/>
              </p:cNvSpPr>
              <p:nvPr/>
            </p:nvSpPr>
            <p:spPr>
              <a:xfrm>
                <a:off x="2340175" y="4639771"/>
                <a:ext cx="210689" cy="308867"/>
              </a:xfrm>
              <a:prstGeom prst="rect">
                <a:avLst/>
              </a:prstGeom>
              <a:blipFill>
                <a:blip r:embed="rId25"/>
                <a:stretch>
                  <a:fillRect r="-8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958A71FE-9FDE-4978-ADBD-542CBDA60064}"/>
                  </a:ext>
                </a:extLst>
              </p:cNvPr>
              <p:cNvSpPr txBox="1"/>
              <p:nvPr/>
            </p:nvSpPr>
            <p:spPr>
              <a:xfrm>
                <a:off x="2129486" y="5002043"/>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7.2</m:t>
                      </m:r>
                    </m:oMath>
                  </m:oMathPara>
                </a14:m>
                <a:endParaRPr lang="zh-CN" altLang="en-US" b="0" dirty="0"/>
              </a:p>
            </p:txBody>
          </p:sp>
        </mc:Choice>
        <mc:Fallback xmlns="">
          <p:sp>
            <p:nvSpPr>
              <p:cNvPr id="67" name="文本框 66">
                <a:extLst>
                  <a:ext uri="{FF2B5EF4-FFF2-40B4-BE49-F238E27FC236}">
                    <a16:creationId xmlns:a16="http://schemas.microsoft.com/office/drawing/2014/main" id="{958A71FE-9FDE-4978-ADBD-542CBDA60064}"/>
                  </a:ext>
                </a:extLst>
              </p:cNvPr>
              <p:cNvSpPr txBox="1">
                <a:spLocks noRot="1" noChangeAspect="1" noMove="1" noResize="1" noEditPoints="1" noAdjustHandles="1" noChangeArrowheads="1" noChangeShapeType="1" noTextEdit="1"/>
              </p:cNvSpPr>
              <p:nvPr/>
            </p:nvSpPr>
            <p:spPr>
              <a:xfrm>
                <a:off x="2129486" y="5002043"/>
                <a:ext cx="210689" cy="308867"/>
              </a:xfrm>
              <a:prstGeom prst="rect">
                <a:avLst/>
              </a:prstGeom>
              <a:blipFill>
                <a:blip r:embed="rId26"/>
                <a:stretch>
                  <a:fillRect r="-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2615CDFF-040D-4A7E-B74B-D20847407308}"/>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8" name="文本框 67">
                <a:extLst>
                  <a:ext uri="{FF2B5EF4-FFF2-40B4-BE49-F238E27FC236}">
                    <a16:creationId xmlns:a16="http://schemas.microsoft.com/office/drawing/2014/main" id="{2615CDFF-040D-4A7E-B74B-D20847407308}"/>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7"/>
                <a:stretch>
                  <a:fillRect l="-3233" t="-9333" b="-32000"/>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A1F28294-ACF6-4CF8-B777-F3EE7464F35D}"/>
              </a:ext>
            </a:extLst>
          </p:cNvPr>
          <p:cNvGrpSpPr/>
          <p:nvPr/>
        </p:nvGrpSpPr>
        <p:grpSpPr>
          <a:xfrm>
            <a:off x="41969" y="3717032"/>
            <a:ext cx="4276776" cy="2919743"/>
            <a:chOff x="1512605" y="244742"/>
            <a:chExt cx="5630667" cy="3965989"/>
          </a:xfrm>
        </p:grpSpPr>
        <p:grpSp>
          <p:nvGrpSpPr>
            <p:cNvPr id="70" name="组合 69">
              <a:extLst>
                <a:ext uri="{FF2B5EF4-FFF2-40B4-BE49-F238E27FC236}">
                  <a16:creationId xmlns:a16="http://schemas.microsoft.com/office/drawing/2014/main" id="{124464B6-FE0F-4B86-A573-A761400E2542}"/>
                </a:ext>
              </a:extLst>
            </p:cNvPr>
            <p:cNvGrpSpPr/>
            <p:nvPr/>
          </p:nvGrpSpPr>
          <p:grpSpPr>
            <a:xfrm>
              <a:off x="1512605" y="244742"/>
              <a:ext cx="5630667" cy="3965989"/>
              <a:chOff x="1512605" y="244742"/>
              <a:chExt cx="5630667" cy="3965989"/>
            </a:xfrm>
          </p:grpSpPr>
          <p:cxnSp>
            <p:nvCxnSpPr>
              <p:cNvPr id="78" name="直接箭头连接符 77">
                <a:extLst>
                  <a:ext uri="{FF2B5EF4-FFF2-40B4-BE49-F238E27FC236}">
                    <a16:creationId xmlns:a16="http://schemas.microsoft.com/office/drawing/2014/main" id="{900C9925-6BD6-4764-B330-7974923CC230}"/>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D0646E02-4B39-415D-B5F0-AC7CCA531D93}"/>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8C5A1637-9E9C-489C-A8C7-37A134E22ABB}"/>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1" name="椭圆 80">
                <a:extLst>
                  <a:ext uri="{FF2B5EF4-FFF2-40B4-BE49-F238E27FC236}">
                    <a16:creationId xmlns:a16="http://schemas.microsoft.com/office/drawing/2014/main" id="{A3F120C0-8D32-4776-82F1-6C331EB4BA29}"/>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2" name="椭圆 81">
                <a:extLst>
                  <a:ext uri="{FF2B5EF4-FFF2-40B4-BE49-F238E27FC236}">
                    <a16:creationId xmlns:a16="http://schemas.microsoft.com/office/drawing/2014/main" id="{E735F204-08EA-4E5A-A8B5-CD866BB45666}"/>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3" name="椭圆 82">
                <a:extLst>
                  <a:ext uri="{FF2B5EF4-FFF2-40B4-BE49-F238E27FC236}">
                    <a16:creationId xmlns:a16="http://schemas.microsoft.com/office/drawing/2014/main" id="{45FA5D6E-71B1-4684-BB16-55F1419A9E76}"/>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84" name="直接箭头连接符 83">
                <a:extLst>
                  <a:ext uri="{FF2B5EF4-FFF2-40B4-BE49-F238E27FC236}">
                    <a16:creationId xmlns:a16="http://schemas.microsoft.com/office/drawing/2014/main" id="{7998F294-4759-468E-B58B-EFA07EAE2AC6}"/>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82A48E98-8CB4-4561-AB40-C0721ED7CCB7}"/>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DFA21A4-8C0E-4526-9D68-920B02AF7CBE}"/>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4C9464F6-A893-4988-AC3F-097349640E6D}"/>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786EC986-7448-4E61-9464-12A371A39978}"/>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1" name="文本框 90">
                    <a:extLst>
                      <a:ext uri="{FF2B5EF4-FFF2-40B4-BE49-F238E27FC236}">
                        <a16:creationId xmlns:a16="http://schemas.microsoft.com/office/drawing/2014/main" id="{786EC986-7448-4E61-9464-12A371A39978}"/>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8"/>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2C722900-9A05-40C5-B529-3A66E570B890}"/>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2" name="文本框 91">
                    <a:extLst>
                      <a:ext uri="{FF2B5EF4-FFF2-40B4-BE49-F238E27FC236}">
                        <a16:creationId xmlns:a16="http://schemas.microsoft.com/office/drawing/2014/main" id="{2C722900-9A05-40C5-B529-3A66E570B890}"/>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29"/>
                    <a:stretch>
                      <a:fillRect/>
                    </a:stretch>
                  </a:blipFill>
                </p:spPr>
                <p:txBody>
                  <a:bodyPr/>
                  <a:lstStyle/>
                  <a:p>
                    <a:r>
                      <a:rPr lang="zh-CN" altLang="en-US">
                        <a:noFill/>
                      </a:rPr>
                      <a:t> </a:t>
                    </a:r>
                  </a:p>
                </p:txBody>
              </p:sp>
            </mc:Fallback>
          </mc:AlternateContent>
          <p:sp>
            <p:nvSpPr>
              <p:cNvPr id="93" name="椭圆 92">
                <a:extLst>
                  <a:ext uri="{FF2B5EF4-FFF2-40B4-BE49-F238E27FC236}">
                    <a16:creationId xmlns:a16="http://schemas.microsoft.com/office/drawing/2014/main" id="{AF775ED7-9E4C-40CB-8D45-451EDD3B22F6}"/>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94" name="椭圆 93">
                <a:extLst>
                  <a:ext uri="{FF2B5EF4-FFF2-40B4-BE49-F238E27FC236}">
                    <a16:creationId xmlns:a16="http://schemas.microsoft.com/office/drawing/2014/main" id="{C6430FEC-DBBE-4DA4-A2EC-B054C4835BAC}"/>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5" name="直接箭头连接符 94">
                <a:extLst>
                  <a:ext uri="{FF2B5EF4-FFF2-40B4-BE49-F238E27FC236}">
                    <a16:creationId xmlns:a16="http://schemas.microsoft.com/office/drawing/2014/main" id="{6F2E7316-A912-4834-B0BD-C185A9529C36}"/>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93BC3DE-1FDC-495D-9907-0BF70C87CAC3}"/>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511C408E-6343-4EF3-8F12-AA3969F20583}"/>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4" name="椭圆 113">
                <a:extLst>
                  <a:ext uri="{FF2B5EF4-FFF2-40B4-BE49-F238E27FC236}">
                    <a16:creationId xmlns:a16="http://schemas.microsoft.com/office/drawing/2014/main" id="{1BB6876D-B4A6-4989-8D8D-94EFF56EE557}"/>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CD21985-9736-474C-922A-4483C70ECA40}"/>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6" name="组合 115">
                <a:extLst>
                  <a:ext uri="{FF2B5EF4-FFF2-40B4-BE49-F238E27FC236}">
                    <a16:creationId xmlns:a16="http://schemas.microsoft.com/office/drawing/2014/main" id="{57EC2944-19A9-4216-8330-E1F0AA5BB376}"/>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226B93E4-49FA-465D-91CC-2C6B8539C231}"/>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DCA623B1-B814-4346-84E2-1E72FDA67828}"/>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EC997F5D-EFE4-4D06-B319-885AC7E6E8F0}"/>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1" name="组合 70">
              <a:extLst>
                <a:ext uri="{FF2B5EF4-FFF2-40B4-BE49-F238E27FC236}">
                  <a16:creationId xmlns:a16="http://schemas.microsoft.com/office/drawing/2014/main" id="{70110BB8-888E-4CB4-A201-91D0DED45AE1}"/>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5E9B0890-9D48-41C8-86A3-3B8765B0EE1D}"/>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D539A578-B41A-4526-83D0-77D6DCC70400}"/>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E28B422-1630-431D-98BB-CA0E20C65B4C}"/>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035789E-A393-4F3F-B23D-625322E18563}"/>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62">
                    <a:extLst>
                      <a:ext uri="{FF2B5EF4-FFF2-40B4-BE49-F238E27FC236}">
                        <a16:creationId xmlns:a16="http://schemas.microsoft.com/office/drawing/2014/main" id="{A9AF7F8F-0227-4E98-9AE8-69FF203A02D2}"/>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62">
                    <a:extLst>
                      <a:ext uri="{FF2B5EF4-FFF2-40B4-BE49-F238E27FC236}">
                        <a16:creationId xmlns:a16="http://schemas.microsoft.com/office/drawing/2014/main" id="{1C7A0090-F62F-4B01-8903-F5D7F38B0857}"/>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EAE0CC8F-4F6F-45B0-A623-9BD8AA221638}"/>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0" name="文本框 119">
                <a:extLst>
                  <a:ext uri="{FF2B5EF4-FFF2-40B4-BE49-F238E27FC236}">
                    <a16:creationId xmlns:a16="http://schemas.microsoft.com/office/drawing/2014/main" id="{EAE0CC8F-4F6F-45B0-A623-9BD8AA221638}"/>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9ABD8B4A-849E-4A03-BFDA-114BC7D3CDE3}"/>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1" name="文本框 120">
                <a:extLst>
                  <a:ext uri="{FF2B5EF4-FFF2-40B4-BE49-F238E27FC236}">
                    <a16:creationId xmlns:a16="http://schemas.microsoft.com/office/drawing/2014/main" id="{9ABD8B4A-849E-4A03-BFDA-114BC7D3CDE3}"/>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ADA13E8D-42AC-4E3D-B17A-E917DB96AF9D}"/>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2" name="文本框 121">
                <a:extLst>
                  <a:ext uri="{FF2B5EF4-FFF2-40B4-BE49-F238E27FC236}">
                    <a16:creationId xmlns:a16="http://schemas.microsoft.com/office/drawing/2014/main" id="{ADA13E8D-42AC-4E3D-B17A-E917DB96AF9D}"/>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A728498B-5BB1-4206-9F0C-6613E18E8882}"/>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A728498B-5BB1-4206-9F0C-6613E18E8882}"/>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464C9072-02C9-453D-B072-E4DF18A1738B}"/>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464C9072-02C9-453D-B072-E4DF18A1738B}"/>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F6DD57A9-40C3-4E04-BEC8-27189338CCE4}"/>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F6DD57A9-40C3-4E04-BEC8-27189338CCE4}"/>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5"/>
                <a:stretch>
                  <a:fillRect/>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BAB86442-0EDF-498E-BEAB-A77967675149}"/>
              </a:ext>
            </a:extLst>
          </p:cNvPr>
          <p:cNvCxnSpPr>
            <a:cxnSpLocks/>
          </p:cNvCxnSpPr>
          <p:nvPr/>
        </p:nvCxnSpPr>
        <p:spPr>
          <a:xfrm>
            <a:off x="1541161" y="4820316"/>
            <a:ext cx="1456842" cy="9232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93F9CD93-76A8-463D-849B-78A3176BFC65}"/>
              </a:ext>
            </a:extLst>
          </p:cNvPr>
          <p:cNvCxnSpPr>
            <a:cxnSpLocks/>
          </p:cNvCxnSpPr>
          <p:nvPr/>
        </p:nvCxnSpPr>
        <p:spPr>
          <a:xfrm flipH="1" flipV="1">
            <a:off x="1582957" y="4664982"/>
            <a:ext cx="1355608" cy="4479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8066E6E-A352-47CC-A910-B663A1B53307}"/>
                  </a:ext>
                </a:extLst>
              </p:cNvPr>
              <p:cNvSpPr txBox="1"/>
              <p:nvPr/>
            </p:nvSpPr>
            <p:spPr>
              <a:xfrm flipH="1">
                <a:off x="5385557" y="5386819"/>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chemeClr val="tx1"/>
                  </a:solidFill>
                </a:endParaRPr>
              </a:p>
            </p:txBody>
          </p:sp>
        </mc:Choice>
        <mc:Fallback xmlns="">
          <p:sp>
            <p:nvSpPr>
              <p:cNvPr id="54" name="文本框 53">
                <a:extLst>
                  <a:ext uri="{FF2B5EF4-FFF2-40B4-BE49-F238E27FC236}">
                    <a16:creationId xmlns:a16="http://schemas.microsoft.com/office/drawing/2014/main" id="{28066E6E-A352-47CC-A910-B663A1B53307}"/>
                  </a:ext>
                </a:extLst>
              </p:cNvPr>
              <p:cNvSpPr txBox="1">
                <a:spLocks noRot="1" noChangeAspect="1" noMove="1" noResize="1" noEditPoints="1" noAdjustHandles="1" noChangeArrowheads="1" noChangeShapeType="1" noTextEdit="1"/>
              </p:cNvSpPr>
              <p:nvPr/>
            </p:nvSpPr>
            <p:spPr>
              <a:xfrm flipH="1">
                <a:off x="5385557" y="5386819"/>
                <a:ext cx="677761" cy="338554"/>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5" name="表格 54">
                <a:extLst>
                  <a:ext uri="{FF2B5EF4-FFF2-40B4-BE49-F238E27FC236}">
                    <a16:creationId xmlns:a16="http://schemas.microsoft.com/office/drawing/2014/main" id="{2EA8FE7F-306C-4AA5-9E97-3A39EC969117}"/>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5" name="表格 54">
                <a:extLst>
                  <a:ext uri="{FF2B5EF4-FFF2-40B4-BE49-F238E27FC236}">
                    <a16:creationId xmlns:a16="http://schemas.microsoft.com/office/drawing/2014/main" id="{2EA8FE7F-306C-4AA5-9E97-3A39EC969117}"/>
                  </a:ext>
                </a:extLst>
              </p:cNvPr>
              <p:cNvGraphicFramePr>
                <a:graphicFrameLocks noGrp="1"/>
              </p:cNvGraphicFramePr>
              <p:nvPr>
                <p:extLst>
                  <p:ext uri="{D42A27DB-BD31-4B8C-83A1-F6EECF244321}">
                    <p14:modId xmlns:p14="http://schemas.microsoft.com/office/powerpoint/2010/main" val="1616262493"/>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7"/>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411619C-2265-401E-A48B-DB056D8507FE}"/>
                  </a:ext>
                </a:extLst>
              </p:cNvPr>
              <p:cNvSpPr txBox="1"/>
              <p:nvPr/>
            </p:nvSpPr>
            <p:spPr>
              <a:xfrm flipH="1">
                <a:off x="6876256" y="538833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8.7</m:t>
                      </m:r>
                    </m:oMath>
                  </m:oMathPara>
                </a14:m>
                <a:endParaRPr lang="zh-CN" altLang="en-US" sz="1600" b="0" dirty="0">
                  <a:solidFill>
                    <a:srgbClr val="7030A0"/>
                  </a:solidFill>
                </a:endParaRPr>
              </a:p>
            </p:txBody>
          </p:sp>
        </mc:Choice>
        <mc:Fallback xmlns="">
          <p:sp>
            <p:nvSpPr>
              <p:cNvPr id="56" name="文本框 55">
                <a:extLst>
                  <a:ext uri="{FF2B5EF4-FFF2-40B4-BE49-F238E27FC236}">
                    <a16:creationId xmlns:a16="http://schemas.microsoft.com/office/drawing/2014/main" id="{F411619C-2265-401E-A48B-DB056D8507FE}"/>
                  </a:ext>
                </a:extLst>
              </p:cNvPr>
              <p:cNvSpPr txBox="1">
                <a:spLocks noRot="1" noChangeAspect="1" noMove="1" noResize="1" noEditPoints="1" noAdjustHandles="1" noChangeArrowheads="1" noChangeShapeType="1" noTextEdit="1"/>
              </p:cNvSpPr>
              <p:nvPr/>
            </p:nvSpPr>
            <p:spPr>
              <a:xfrm flipH="1">
                <a:off x="6876256" y="5388334"/>
                <a:ext cx="677761" cy="338554"/>
              </a:xfrm>
              <a:prstGeom prst="rect">
                <a:avLst/>
              </a:prstGeom>
              <a:blipFill>
                <a:blip r:embed="rId3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734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BD303CF1-D7BA-45BD-B4F6-1246024EC5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2641" y="4970937"/>
            <a:ext cx="4857321" cy="1278774"/>
          </a:xfrm>
          <a:prstGeom prst="rect">
            <a:avLst/>
          </a:prstGeom>
        </p:spPr>
      </p:pic>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48</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=3</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=11.5</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对话气泡: 矩形 48">
                <a:extLst>
                  <a:ext uri="{FF2B5EF4-FFF2-40B4-BE49-F238E27FC236}">
                    <a16:creationId xmlns:a16="http://schemas.microsoft.com/office/drawing/2014/main" id="{A8EABEEB-39EA-41E4-B2E3-2FCC6D78B1FC}"/>
                  </a:ext>
                </a:extLst>
              </p:cNvPr>
              <p:cNvSpPr/>
              <p:nvPr/>
            </p:nvSpPr>
            <p:spPr bwMode="auto">
              <a:xfrm>
                <a:off x="5508104" y="3955529"/>
                <a:ext cx="2995142" cy="775002"/>
              </a:xfrm>
              <a:prstGeom prst="wedgeRectCallout">
                <a:avLst>
                  <a:gd name="adj1" fmla="val 48680"/>
                  <a:gd name="adj2" fmla="val 88108"/>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11.5</m:t>
                      </m:r>
                    </m:oMath>
                  </m:oMathPara>
                </a14:m>
                <a:endParaRPr lang="en-US" altLang="zh-CN" sz="2400" b="0" dirty="0">
                  <a:solidFill>
                    <a:schemeClr val="tx1"/>
                  </a:solidFill>
                  <a:latin typeface="Cambria Math" panose="02040503050406030204" pitchFamily="18" charset="0"/>
                  <a:ea typeface="Arial Unicode MS" pitchFamily="50" charset="-127"/>
                  <a:cs typeface="Arial Unicode MS" pitchFamily="50" charset="-127"/>
                </a:endParaRP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answer is </a:t>
                </a:r>
                <a14:m>
                  <m:oMath xmlns:m="http://schemas.openxmlformats.org/officeDocument/2006/math">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49" name="对话气泡: 矩形 48">
                <a:extLst>
                  <a:ext uri="{FF2B5EF4-FFF2-40B4-BE49-F238E27FC236}">
                    <a16:creationId xmlns:a16="http://schemas.microsoft.com/office/drawing/2014/main" id="{A8EABEEB-39EA-41E4-B2E3-2FCC6D78B1FC}"/>
                  </a:ext>
                </a:extLst>
              </p:cNvPr>
              <p:cNvSpPr>
                <a:spLocks noRot="1" noChangeAspect="1" noMove="1" noResize="1" noEditPoints="1" noAdjustHandles="1" noChangeArrowheads="1" noChangeShapeType="1" noTextEdit="1"/>
              </p:cNvSpPr>
              <p:nvPr/>
            </p:nvSpPr>
            <p:spPr bwMode="auto">
              <a:xfrm>
                <a:off x="5508104" y="3955529"/>
                <a:ext cx="2995142" cy="775002"/>
              </a:xfrm>
              <a:prstGeom prst="wedgeRectCallout">
                <a:avLst>
                  <a:gd name="adj1" fmla="val 48680"/>
                  <a:gd name="adj2" fmla="val 88108"/>
                </a:avLst>
              </a:prstGeom>
              <a:blipFill>
                <a:blip r:embed="rId21"/>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DA197CA1-C5D7-4D92-8AAE-333E83EA249E}"/>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DA197CA1-C5D7-4D92-8AAE-333E83EA249E}"/>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8926D4C5-CDBB-4F26-9E1C-5B9C56AFA287}"/>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314C2D7-8E6D-4478-B981-A7386031205C}"/>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1" name="文本框 60">
                <a:extLst>
                  <a:ext uri="{FF2B5EF4-FFF2-40B4-BE49-F238E27FC236}">
                    <a16:creationId xmlns:a16="http://schemas.microsoft.com/office/drawing/2014/main" id="{4314C2D7-8E6D-4478-B981-A7386031205C}"/>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7"/>
                <a:stretch>
                  <a:fillRect l="-3233" t="-9333" b="-32000"/>
                </a:stretch>
              </a:blipFill>
            </p:spPr>
            <p:txBody>
              <a:bodyPr/>
              <a:lstStyle/>
              <a:p>
                <a:r>
                  <a:rPr lang="zh-CN" altLang="en-US">
                    <a:noFill/>
                  </a:rPr>
                  <a:t> </a:t>
                </a:r>
              </a:p>
            </p:txBody>
          </p:sp>
        </mc:Fallback>
      </mc:AlternateContent>
      <p:pic>
        <p:nvPicPr>
          <p:cNvPr id="69" name="图片 68">
            <a:extLst>
              <a:ext uri="{FF2B5EF4-FFF2-40B4-BE49-F238E27FC236}">
                <a16:creationId xmlns:a16="http://schemas.microsoft.com/office/drawing/2014/main" id="{1897432E-3040-4C78-BE94-18994B24DDAD}"/>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325166" y="5436770"/>
            <a:ext cx="571580" cy="228632"/>
          </a:xfrm>
          <a:prstGeom prst="rect">
            <a:avLst/>
          </a:prstGeom>
        </p:spPr>
      </p:pic>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87158E1-602D-4A30-8B97-4498329544D6}"/>
                  </a:ext>
                </a:extLst>
              </p:cNvPr>
              <p:cNvSpPr txBox="1"/>
              <p:nvPr/>
            </p:nvSpPr>
            <p:spPr>
              <a:xfrm>
                <a:off x="2340175" y="4639771"/>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6.3</m:t>
                      </m:r>
                    </m:oMath>
                  </m:oMathPara>
                </a14:m>
                <a:endParaRPr lang="zh-CN" altLang="en-US" b="0" dirty="0"/>
              </a:p>
            </p:txBody>
          </p:sp>
        </mc:Choice>
        <mc:Fallback xmlns="">
          <p:sp>
            <p:nvSpPr>
              <p:cNvPr id="70" name="文本框 69">
                <a:extLst>
                  <a:ext uri="{FF2B5EF4-FFF2-40B4-BE49-F238E27FC236}">
                    <a16:creationId xmlns:a16="http://schemas.microsoft.com/office/drawing/2014/main" id="{387158E1-602D-4A30-8B97-4498329544D6}"/>
                  </a:ext>
                </a:extLst>
              </p:cNvPr>
              <p:cNvSpPr txBox="1">
                <a:spLocks noRot="1" noChangeAspect="1" noMove="1" noResize="1" noEditPoints="1" noAdjustHandles="1" noChangeArrowheads="1" noChangeShapeType="1" noTextEdit="1"/>
              </p:cNvSpPr>
              <p:nvPr/>
            </p:nvSpPr>
            <p:spPr>
              <a:xfrm>
                <a:off x="2340175" y="4639771"/>
                <a:ext cx="210689" cy="308867"/>
              </a:xfrm>
              <a:prstGeom prst="rect">
                <a:avLst/>
              </a:prstGeom>
              <a:blipFill>
                <a:blip r:embed="rId28"/>
                <a:stretch>
                  <a:fillRect r="-8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6A93CD4-F69C-4BB8-A91E-27895C8485F4}"/>
                  </a:ext>
                </a:extLst>
              </p:cNvPr>
              <p:cNvSpPr txBox="1"/>
              <p:nvPr/>
            </p:nvSpPr>
            <p:spPr>
              <a:xfrm>
                <a:off x="2129486" y="5002043"/>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7.2</m:t>
                      </m:r>
                    </m:oMath>
                  </m:oMathPara>
                </a14:m>
                <a:endParaRPr lang="zh-CN" altLang="en-US" b="0" dirty="0"/>
              </a:p>
            </p:txBody>
          </p:sp>
        </mc:Choice>
        <mc:Fallback xmlns="">
          <p:sp>
            <p:nvSpPr>
              <p:cNvPr id="71" name="文本框 70">
                <a:extLst>
                  <a:ext uri="{FF2B5EF4-FFF2-40B4-BE49-F238E27FC236}">
                    <a16:creationId xmlns:a16="http://schemas.microsoft.com/office/drawing/2014/main" id="{06A93CD4-F69C-4BB8-A91E-27895C8485F4}"/>
                  </a:ext>
                </a:extLst>
              </p:cNvPr>
              <p:cNvSpPr txBox="1">
                <a:spLocks noRot="1" noChangeAspect="1" noMove="1" noResize="1" noEditPoints="1" noAdjustHandles="1" noChangeArrowheads="1" noChangeShapeType="1" noTextEdit="1"/>
              </p:cNvSpPr>
              <p:nvPr/>
            </p:nvSpPr>
            <p:spPr>
              <a:xfrm>
                <a:off x="2129486" y="5002043"/>
                <a:ext cx="210689" cy="308867"/>
              </a:xfrm>
              <a:prstGeom prst="rect">
                <a:avLst/>
              </a:prstGeom>
              <a:blipFill>
                <a:blip r:embed="rId29"/>
                <a:stretch>
                  <a:fillRect r="-80000"/>
                </a:stretch>
              </a:blipFill>
            </p:spPr>
            <p:txBody>
              <a:bodyPr/>
              <a:lstStyle/>
              <a:p>
                <a:r>
                  <a:rPr lang="zh-CN" altLang="en-US">
                    <a:noFill/>
                  </a:rPr>
                  <a:t> </a:t>
                </a:r>
              </a:p>
            </p:txBody>
          </p:sp>
        </mc:Fallback>
      </mc:AlternateContent>
      <p:grpSp>
        <p:nvGrpSpPr>
          <p:cNvPr id="72" name="组合 71">
            <a:extLst>
              <a:ext uri="{FF2B5EF4-FFF2-40B4-BE49-F238E27FC236}">
                <a16:creationId xmlns:a16="http://schemas.microsoft.com/office/drawing/2014/main" id="{F1790123-9FA8-4AC2-A829-5E90EDB0E3BF}"/>
              </a:ext>
            </a:extLst>
          </p:cNvPr>
          <p:cNvGrpSpPr/>
          <p:nvPr/>
        </p:nvGrpSpPr>
        <p:grpSpPr>
          <a:xfrm>
            <a:off x="41969" y="3717032"/>
            <a:ext cx="4276776" cy="2919743"/>
            <a:chOff x="1512605" y="244742"/>
            <a:chExt cx="5630667" cy="3965989"/>
          </a:xfrm>
        </p:grpSpPr>
        <p:grpSp>
          <p:nvGrpSpPr>
            <p:cNvPr id="73" name="组合 72">
              <a:extLst>
                <a:ext uri="{FF2B5EF4-FFF2-40B4-BE49-F238E27FC236}">
                  <a16:creationId xmlns:a16="http://schemas.microsoft.com/office/drawing/2014/main" id="{9248CEF0-CE85-4B09-9E43-AA56CF4D4767}"/>
                </a:ext>
              </a:extLst>
            </p:cNvPr>
            <p:cNvGrpSpPr/>
            <p:nvPr/>
          </p:nvGrpSpPr>
          <p:grpSpPr>
            <a:xfrm>
              <a:off x="1512605" y="244742"/>
              <a:ext cx="5630667" cy="3965989"/>
              <a:chOff x="1512605" y="244742"/>
              <a:chExt cx="5630667" cy="3965989"/>
            </a:xfrm>
          </p:grpSpPr>
          <p:cxnSp>
            <p:nvCxnSpPr>
              <p:cNvPr id="81" name="直接箭头连接符 80">
                <a:extLst>
                  <a:ext uri="{FF2B5EF4-FFF2-40B4-BE49-F238E27FC236}">
                    <a16:creationId xmlns:a16="http://schemas.microsoft.com/office/drawing/2014/main" id="{11343080-473C-47D2-96AA-948D678BEE30}"/>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494BD0E-DDCE-4589-8398-6B2AD6EC8D10}"/>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72AF6F88-3F83-4D00-893D-C6E63545A1A8}"/>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4" name="椭圆 83">
                <a:extLst>
                  <a:ext uri="{FF2B5EF4-FFF2-40B4-BE49-F238E27FC236}">
                    <a16:creationId xmlns:a16="http://schemas.microsoft.com/office/drawing/2014/main" id="{B467370F-D19C-4831-A2BC-801B223F88BF}"/>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5" name="椭圆 84">
                <a:extLst>
                  <a:ext uri="{FF2B5EF4-FFF2-40B4-BE49-F238E27FC236}">
                    <a16:creationId xmlns:a16="http://schemas.microsoft.com/office/drawing/2014/main" id="{CC2BBE45-2634-4858-B47D-C14072BECCCF}"/>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9" name="椭圆 88">
                <a:extLst>
                  <a:ext uri="{FF2B5EF4-FFF2-40B4-BE49-F238E27FC236}">
                    <a16:creationId xmlns:a16="http://schemas.microsoft.com/office/drawing/2014/main" id="{57D7DE3C-6312-46C5-8391-A06DBCC76065}"/>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0" name="直接箭头连接符 89">
                <a:extLst>
                  <a:ext uri="{FF2B5EF4-FFF2-40B4-BE49-F238E27FC236}">
                    <a16:creationId xmlns:a16="http://schemas.microsoft.com/office/drawing/2014/main" id="{270A5753-AE74-4F8B-8B15-8EC45AD90235}"/>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BF279F81-DB75-43EC-8FE3-A0527B11FD8C}"/>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EF77C888-6C15-4F13-A5FB-0F5681E48754}"/>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F109950-769A-4A0E-914E-0ED2175EDB99}"/>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6BE388B-F01C-4BFA-AD4C-0D1D2DA86C49}"/>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4" name="文本框 93">
                    <a:extLst>
                      <a:ext uri="{FF2B5EF4-FFF2-40B4-BE49-F238E27FC236}">
                        <a16:creationId xmlns:a16="http://schemas.microsoft.com/office/drawing/2014/main" id="{96BE388B-F01C-4BFA-AD4C-0D1D2DA86C49}"/>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3F22992-4E67-434C-8B20-0C452C5FE566}"/>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5" name="文本框 94">
                    <a:extLst>
                      <a:ext uri="{FF2B5EF4-FFF2-40B4-BE49-F238E27FC236}">
                        <a16:creationId xmlns:a16="http://schemas.microsoft.com/office/drawing/2014/main" id="{03F22992-4E67-434C-8B20-0C452C5FE566}"/>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1"/>
                    <a:stretch>
                      <a:fillRect/>
                    </a:stretch>
                  </a:blipFill>
                </p:spPr>
                <p:txBody>
                  <a:bodyPr/>
                  <a:lstStyle/>
                  <a:p>
                    <a:r>
                      <a:rPr lang="zh-CN" altLang="en-US">
                        <a:noFill/>
                      </a:rPr>
                      <a:t> </a:t>
                    </a:r>
                  </a:p>
                </p:txBody>
              </p:sp>
            </mc:Fallback>
          </mc:AlternateContent>
          <p:sp>
            <p:nvSpPr>
              <p:cNvPr id="96" name="椭圆 95">
                <a:extLst>
                  <a:ext uri="{FF2B5EF4-FFF2-40B4-BE49-F238E27FC236}">
                    <a16:creationId xmlns:a16="http://schemas.microsoft.com/office/drawing/2014/main" id="{A8B6F71F-E09F-4B09-AB20-F99060213F20}"/>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3" name="椭圆 112">
                <a:extLst>
                  <a:ext uri="{FF2B5EF4-FFF2-40B4-BE49-F238E27FC236}">
                    <a16:creationId xmlns:a16="http://schemas.microsoft.com/office/drawing/2014/main" id="{832778C7-8FF6-49B5-A522-92A18D056CA5}"/>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4" name="直接箭头连接符 113">
                <a:extLst>
                  <a:ext uri="{FF2B5EF4-FFF2-40B4-BE49-F238E27FC236}">
                    <a16:creationId xmlns:a16="http://schemas.microsoft.com/office/drawing/2014/main" id="{CCC6804C-25E1-4782-8EE5-0B5301F05581}"/>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02531A1F-21C5-4056-A34B-AE5CD70C4054}"/>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A48D96D5-1338-4104-A9B9-F7AC501E4E47}"/>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7" name="椭圆 116">
                <a:extLst>
                  <a:ext uri="{FF2B5EF4-FFF2-40B4-BE49-F238E27FC236}">
                    <a16:creationId xmlns:a16="http://schemas.microsoft.com/office/drawing/2014/main" id="{F0E90743-782F-4939-ACD3-0938196B440F}"/>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41FF04A-5F5E-4F15-8B50-69E623CB9A7E}"/>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9" name="组合 118">
                <a:extLst>
                  <a:ext uri="{FF2B5EF4-FFF2-40B4-BE49-F238E27FC236}">
                    <a16:creationId xmlns:a16="http://schemas.microsoft.com/office/drawing/2014/main" id="{1B2522A8-CB39-456D-9D85-EA4B924796A6}"/>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A6280DFB-0264-4D96-B773-A38CDB71F225}"/>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19FB850-7F45-4D34-9774-90317008079C}"/>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93BB6A33-E6D8-4BD1-8BA7-C6C47ACA2079}"/>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4" name="组合 73">
              <a:extLst>
                <a:ext uri="{FF2B5EF4-FFF2-40B4-BE49-F238E27FC236}">
                  <a16:creationId xmlns:a16="http://schemas.microsoft.com/office/drawing/2014/main" id="{E60AC907-9CFF-464C-A2C3-4D2F87C18B27}"/>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8F5EBB6-D023-4BF3-8514-8A06E3A64A0A}"/>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1A237D77-2C1F-4661-BBBD-5F3019539D55}"/>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19412BC-1E36-43E1-B228-380E4A6EEF4A}"/>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8D22FA68-425D-4DBF-A967-0170049B9890}"/>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62">
                    <a:extLst>
                      <a:ext uri="{FF2B5EF4-FFF2-40B4-BE49-F238E27FC236}">
                        <a16:creationId xmlns:a16="http://schemas.microsoft.com/office/drawing/2014/main" id="{7757DE43-E464-4CEA-BD57-3C89635EDBFB}"/>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FA24463A-FB4D-4A46-9438-0779A7DC552D}"/>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4FDAFCB7-D2B3-4419-AA0D-C86FE29E2DAA}"/>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4FDAFCB7-D2B3-4419-AA0D-C86FE29E2DAA}"/>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28401BE0-367B-4751-84DF-7E2221FCF533}"/>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28401BE0-367B-4751-84DF-7E2221FCF533}"/>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EFD65B49-0B74-48BF-B7D3-9B083FA092ED}"/>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EFD65B49-0B74-48BF-B7D3-9B083FA092ED}"/>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0A71C955-7015-498B-BBBA-E58E8D2448FC}"/>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0A71C955-7015-498B-BBBA-E58E8D2448FC}"/>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6F8DBCEE-4F96-4C0B-9CA0-EFC6E2C0B0B0}"/>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6F8DBCEE-4F96-4C0B-9CA0-EFC6E2C0B0B0}"/>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A37D7F87-29D5-4194-84E2-E4582BAEF9CF}"/>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A37D7F87-29D5-4194-84E2-E4582BAEF9CF}"/>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7"/>
                <a:stretch>
                  <a:fillRect/>
                </a:stretch>
              </a:blipFill>
            </p:spPr>
            <p:txBody>
              <a:bodyPr/>
              <a:lstStyle/>
              <a:p>
                <a:r>
                  <a:rPr lang="zh-CN" altLang="en-US">
                    <a:noFill/>
                  </a:rPr>
                  <a:t> </a:t>
                </a:r>
              </a:p>
            </p:txBody>
          </p:sp>
        </mc:Fallback>
      </mc:AlternateContent>
      <p:cxnSp>
        <p:nvCxnSpPr>
          <p:cNvPr id="129" name="直接箭头连接符 128">
            <a:extLst>
              <a:ext uri="{FF2B5EF4-FFF2-40B4-BE49-F238E27FC236}">
                <a16:creationId xmlns:a16="http://schemas.microsoft.com/office/drawing/2014/main" id="{12424CF0-FF82-4222-B61B-C84F5A1FB7C3}"/>
              </a:ext>
            </a:extLst>
          </p:cNvPr>
          <p:cNvCxnSpPr>
            <a:cxnSpLocks/>
          </p:cNvCxnSpPr>
          <p:nvPr/>
        </p:nvCxnSpPr>
        <p:spPr>
          <a:xfrm>
            <a:off x="1541161" y="4820316"/>
            <a:ext cx="1456842" cy="9232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ED05349F-29FD-4AFE-8835-FA3022968395}"/>
              </a:ext>
            </a:extLst>
          </p:cNvPr>
          <p:cNvCxnSpPr>
            <a:cxnSpLocks/>
          </p:cNvCxnSpPr>
          <p:nvPr/>
        </p:nvCxnSpPr>
        <p:spPr>
          <a:xfrm flipH="1" flipV="1">
            <a:off x="1582957" y="4664982"/>
            <a:ext cx="1355608" cy="4479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E5D27DA-5D93-420C-AEF2-D18776A6940F}"/>
                  </a:ext>
                </a:extLst>
              </p:cNvPr>
              <p:cNvSpPr txBox="1"/>
              <p:nvPr/>
            </p:nvSpPr>
            <p:spPr>
              <a:xfrm flipH="1">
                <a:off x="5385557" y="5386819"/>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chemeClr val="tx1"/>
                  </a:solidFill>
                </a:endParaRPr>
              </a:p>
            </p:txBody>
          </p:sp>
        </mc:Choice>
        <mc:Fallback xmlns="">
          <p:sp>
            <p:nvSpPr>
              <p:cNvPr id="54" name="文本框 53">
                <a:extLst>
                  <a:ext uri="{FF2B5EF4-FFF2-40B4-BE49-F238E27FC236}">
                    <a16:creationId xmlns:a16="http://schemas.microsoft.com/office/drawing/2014/main" id="{4E5D27DA-5D93-420C-AEF2-D18776A6940F}"/>
                  </a:ext>
                </a:extLst>
              </p:cNvPr>
              <p:cNvSpPr txBox="1">
                <a:spLocks noRot="1" noChangeAspect="1" noMove="1" noResize="1" noEditPoints="1" noAdjustHandles="1" noChangeArrowheads="1" noChangeShapeType="1" noTextEdit="1"/>
              </p:cNvSpPr>
              <p:nvPr/>
            </p:nvSpPr>
            <p:spPr>
              <a:xfrm flipH="1">
                <a:off x="5385557" y="5386819"/>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56E28FE5-9939-4C78-962D-3E8736E79151}"/>
                  </a:ext>
                </a:extLst>
              </p:cNvPr>
              <p:cNvSpPr txBox="1"/>
              <p:nvPr/>
            </p:nvSpPr>
            <p:spPr>
              <a:xfrm flipH="1">
                <a:off x="6876256" y="538833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8.7</m:t>
                      </m:r>
                    </m:oMath>
                  </m:oMathPara>
                </a14:m>
                <a:endParaRPr lang="zh-CN" altLang="en-US" sz="1600" b="0" dirty="0">
                  <a:solidFill>
                    <a:srgbClr val="7030A0"/>
                  </a:solidFill>
                </a:endParaRPr>
              </a:p>
            </p:txBody>
          </p:sp>
        </mc:Choice>
        <mc:Fallback xmlns="">
          <p:sp>
            <p:nvSpPr>
              <p:cNvPr id="55" name="文本框 54">
                <a:extLst>
                  <a:ext uri="{FF2B5EF4-FFF2-40B4-BE49-F238E27FC236}">
                    <a16:creationId xmlns:a16="http://schemas.microsoft.com/office/drawing/2014/main" id="{56E28FE5-9939-4C78-962D-3E8736E79151}"/>
                  </a:ext>
                </a:extLst>
              </p:cNvPr>
              <p:cNvSpPr txBox="1">
                <a:spLocks noRot="1" noChangeAspect="1" noMove="1" noResize="1" noEditPoints="1" noAdjustHandles="1" noChangeArrowheads="1" noChangeShapeType="1" noTextEdit="1"/>
              </p:cNvSpPr>
              <p:nvPr/>
            </p:nvSpPr>
            <p:spPr>
              <a:xfrm flipH="1">
                <a:off x="6876256" y="5388334"/>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6" name="表格 55">
                <a:extLst>
                  <a:ext uri="{FF2B5EF4-FFF2-40B4-BE49-F238E27FC236}">
                    <a16:creationId xmlns:a16="http://schemas.microsoft.com/office/drawing/2014/main" id="{9D256802-6524-40B8-A643-49AE8F162D1E}"/>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6" name="表格 55">
                <a:extLst>
                  <a:ext uri="{FF2B5EF4-FFF2-40B4-BE49-F238E27FC236}">
                    <a16:creationId xmlns:a16="http://schemas.microsoft.com/office/drawing/2014/main" id="{9D256802-6524-40B8-A643-49AE8F162D1E}"/>
                  </a:ext>
                </a:extLst>
              </p:cNvPr>
              <p:cNvGraphicFramePr>
                <a:graphicFrameLocks noGrp="1"/>
              </p:cNvGraphicFramePr>
              <p:nvPr>
                <p:extLst>
                  <p:ext uri="{D42A27DB-BD31-4B8C-83A1-F6EECF244321}">
                    <p14:modId xmlns:p14="http://schemas.microsoft.com/office/powerpoint/2010/main" val="1373247392"/>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0"/>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3859344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49</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=2</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b="0" i="1" dirty="0" smtClean="0">
                        <a:latin typeface="Cambria Math" panose="02040503050406030204" pitchFamily="18" charset="0"/>
                      </a:rPr>
                      <m:t>6.3</m:t>
                    </m:r>
                  </m:oMath>
                </a14:m>
                <a:r>
                  <a:rPr lang="en-US" altLang="zh-CN" dirty="0"/>
                  <a:t>)</a:t>
                </a:r>
              </a:p>
              <a:p>
                <a:pPr lvl="1"/>
                <a:r>
                  <a:rPr lang="en-US" altLang="zh-CN" dirty="0"/>
                  <a:t>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=28.7</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0" smtClean="0">
                        <a:latin typeface="Cambria Math" panose="02040503050406030204" pitchFamily="18" charset="0"/>
                      </a:rPr>
                      <m:t>6.3</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10" name="矩形 9">
            <a:extLst>
              <a:ext uri="{FF2B5EF4-FFF2-40B4-BE49-F238E27FC236}">
                <a16:creationId xmlns:a16="http://schemas.microsoft.com/office/drawing/2014/main" id="{683E76F4-BE27-4C15-96E4-BC7C44EBD68B}"/>
              </a:ext>
            </a:extLst>
          </p:cNvPr>
          <p:cNvSpPr/>
          <p:nvPr/>
        </p:nvSpPr>
        <p:spPr bwMode="auto">
          <a:xfrm>
            <a:off x="7609484" y="4696074"/>
            <a:ext cx="1304829"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3946703" y="4309341"/>
            <a:ext cx="4556543" cy="639677"/>
          </a:xfrm>
          <a:prstGeom prst="wedgeRectCallout">
            <a:avLst>
              <a:gd name="adj1" fmla="val 33376"/>
              <a:gd name="adj2" fmla="val 114622"/>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28.7</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p:sp>
        <p:nvSpPr>
          <p:cNvPr id="49" name="矩形 48">
            <a:extLst>
              <a:ext uri="{FF2B5EF4-FFF2-40B4-BE49-F238E27FC236}">
                <a16:creationId xmlns:a16="http://schemas.microsoft.com/office/drawing/2014/main" id="{E10275F1-DCD4-480A-B071-ED81225F5BCC}"/>
              </a:ext>
            </a:extLst>
          </p:cNvPr>
          <p:cNvSpPr/>
          <p:nvPr/>
        </p:nvSpPr>
        <p:spPr bwMode="auto">
          <a:xfrm>
            <a:off x="8028384" y="5434667"/>
            <a:ext cx="84561" cy="2640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1" name="矩形 60">
            <a:extLst>
              <a:ext uri="{FF2B5EF4-FFF2-40B4-BE49-F238E27FC236}">
                <a16:creationId xmlns:a16="http://schemas.microsoft.com/office/drawing/2014/main" id="{4CF8B663-F96A-48BF-AC9F-29ADF79A4E65}"/>
              </a:ext>
            </a:extLst>
          </p:cNvPr>
          <p:cNvSpPr/>
          <p:nvPr/>
        </p:nvSpPr>
        <p:spPr bwMode="auto">
          <a:xfrm>
            <a:off x="7567203" y="5440611"/>
            <a:ext cx="84561" cy="2640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2" name="矩形 61">
            <a:extLst>
              <a:ext uri="{FF2B5EF4-FFF2-40B4-BE49-F238E27FC236}">
                <a16:creationId xmlns:a16="http://schemas.microsoft.com/office/drawing/2014/main" id="{72EC6315-7463-48EE-9F8D-F3C7D9B18714}"/>
              </a:ext>
            </a:extLst>
          </p:cNvPr>
          <p:cNvSpPr/>
          <p:nvPr/>
        </p:nvSpPr>
        <p:spPr bwMode="auto">
          <a:xfrm>
            <a:off x="7667960" y="5651799"/>
            <a:ext cx="308781" cy="469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46085FE-EE58-4991-B61A-29477036DA9A}"/>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4" name="文本框 63">
                <a:extLst>
                  <a:ext uri="{FF2B5EF4-FFF2-40B4-BE49-F238E27FC236}">
                    <a16:creationId xmlns:a16="http://schemas.microsoft.com/office/drawing/2014/main" id="{E46085FE-EE58-4991-B61A-29477036DA9A}"/>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6" name="图片 65">
            <a:extLst>
              <a:ext uri="{FF2B5EF4-FFF2-40B4-BE49-F238E27FC236}">
                <a16:creationId xmlns:a16="http://schemas.microsoft.com/office/drawing/2014/main" id="{1A54C120-F66D-4E17-BD0C-1EA57C3C97B8}"/>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57230" y="5442104"/>
            <a:ext cx="571580" cy="228632"/>
          </a:xfrm>
          <a:prstGeom prst="rect">
            <a:avLst/>
          </a:prstGeom>
        </p:spPr>
      </p:pic>
      <p:cxnSp>
        <p:nvCxnSpPr>
          <p:cNvPr id="67" name="直接箭头连接符 66">
            <a:extLst>
              <a:ext uri="{FF2B5EF4-FFF2-40B4-BE49-F238E27FC236}">
                <a16:creationId xmlns:a16="http://schemas.microsoft.com/office/drawing/2014/main" id="{5FEC9686-F55A-450D-B374-76218164C42B}"/>
              </a:ext>
            </a:extLst>
          </p:cNvPr>
          <p:cNvCxnSpPr>
            <a:cxnSpLocks/>
          </p:cNvCxnSpPr>
          <p:nvPr/>
        </p:nvCxnSpPr>
        <p:spPr>
          <a:xfrm flipH="1">
            <a:off x="1495828" y="4107348"/>
            <a:ext cx="793904" cy="452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607989C3-F9C7-4624-91A3-53D84288B8A1}"/>
                  </a:ext>
                </a:extLst>
              </p:cNvPr>
              <p:cNvSpPr txBox="1"/>
              <p:nvPr/>
            </p:nvSpPr>
            <p:spPr>
              <a:xfrm>
                <a:off x="2289732" y="4708093"/>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6.3</m:t>
                      </m:r>
                    </m:oMath>
                  </m:oMathPara>
                </a14:m>
                <a:endParaRPr lang="zh-CN" altLang="en-US" b="0" dirty="0"/>
              </a:p>
            </p:txBody>
          </p:sp>
        </mc:Choice>
        <mc:Fallback xmlns="">
          <p:sp>
            <p:nvSpPr>
              <p:cNvPr id="69" name="文本框 68">
                <a:extLst>
                  <a:ext uri="{FF2B5EF4-FFF2-40B4-BE49-F238E27FC236}">
                    <a16:creationId xmlns:a16="http://schemas.microsoft.com/office/drawing/2014/main" id="{607989C3-F9C7-4624-91A3-53D84288B8A1}"/>
                  </a:ext>
                </a:extLst>
              </p:cNvPr>
              <p:cNvSpPr txBox="1">
                <a:spLocks noRot="1" noChangeAspect="1" noMove="1" noResize="1" noEditPoints="1" noAdjustHandles="1" noChangeArrowheads="1" noChangeShapeType="1" noTextEdit="1"/>
              </p:cNvSpPr>
              <p:nvPr/>
            </p:nvSpPr>
            <p:spPr>
              <a:xfrm>
                <a:off x="2289732" y="4708093"/>
                <a:ext cx="210689" cy="308867"/>
              </a:xfrm>
              <a:prstGeom prst="rect">
                <a:avLst/>
              </a:prstGeom>
              <a:blipFill>
                <a:blip r:embed="rId25"/>
                <a:stretch>
                  <a:fillRect r="-8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E4E5A1F-4B4F-471A-A1E0-7311A1AF02FA}"/>
                  </a:ext>
                </a:extLst>
              </p:cNvPr>
              <p:cNvSpPr txBox="1"/>
              <p:nvPr/>
            </p:nvSpPr>
            <p:spPr>
              <a:xfrm>
                <a:off x="1660300" y="3957369"/>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1" name="文本框 70">
                <a:extLst>
                  <a:ext uri="{FF2B5EF4-FFF2-40B4-BE49-F238E27FC236}">
                    <a16:creationId xmlns:a16="http://schemas.microsoft.com/office/drawing/2014/main" id="{0E4E5A1F-4B4F-471A-A1E0-7311A1AF02FA}"/>
                  </a:ext>
                </a:extLst>
              </p:cNvPr>
              <p:cNvSpPr txBox="1">
                <a:spLocks noRot="1" noChangeAspect="1" noMove="1" noResize="1" noEditPoints="1" noAdjustHandles="1" noChangeArrowheads="1" noChangeShapeType="1" noTextEdit="1"/>
              </p:cNvSpPr>
              <p:nvPr/>
            </p:nvSpPr>
            <p:spPr>
              <a:xfrm>
                <a:off x="1660300" y="3957369"/>
                <a:ext cx="426663" cy="279399"/>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9B3BF07-C9A8-43A7-87CF-748D45758738}"/>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63" name="文本框 62">
                <a:extLst>
                  <a:ext uri="{FF2B5EF4-FFF2-40B4-BE49-F238E27FC236}">
                    <a16:creationId xmlns:a16="http://schemas.microsoft.com/office/drawing/2014/main" id="{B9B3BF07-C9A8-43A7-87CF-748D45758738}"/>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8"/>
                <a:stretch>
                  <a:fillRect l="-3233" t="-9333" b="-32000"/>
                </a:stretch>
              </a:blipFill>
            </p:spPr>
            <p:txBody>
              <a:bodyPr/>
              <a:lstStyle/>
              <a:p>
                <a:r>
                  <a:rPr lang="zh-CN" altLang="en-US">
                    <a:noFill/>
                  </a:rPr>
                  <a:t> </a:t>
                </a:r>
              </a:p>
            </p:txBody>
          </p:sp>
        </mc:Fallback>
      </mc:AlternateContent>
      <p:grpSp>
        <p:nvGrpSpPr>
          <p:cNvPr id="72" name="组合 71">
            <a:extLst>
              <a:ext uri="{FF2B5EF4-FFF2-40B4-BE49-F238E27FC236}">
                <a16:creationId xmlns:a16="http://schemas.microsoft.com/office/drawing/2014/main" id="{6481FD92-F704-406E-80EE-DCE0819A9A28}"/>
              </a:ext>
            </a:extLst>
          </p:cNvPr>
          <p:cNvGrpSpPr/>
          <p:nvPr/>
        </p:nvGrpSpPr>
        <p:grpSpPr>
          <a:xfrm>
            <a:off x="41969" y="3717032"/>
            <a:ext cx="4276776" cy="2919743"/>
            <a:chOff x="1512605" y="244742"/>
            <a:chExt cx="5630667" cy="3965989"/>
          </a:xfrm>
        </p:grpSpPr>
        <p:grpSp>
          <p:nvGrpSpPr>
            <p:cNvPr id="73" name="组合 72">
              <a:extLst>
                <a:ext uri="{FF2B5EF4-FFF2-40B4-BE49-F238E27FC236}">
                  <a16:creationId xmlns:a16="http://schemas.microsoft.com/office/drawing/2014/main" id="{C585377E-8C2A-4FC9-AE2B-E130C52D1900}"/>
                </a:ext>
              </a:extLst>
            </p:cNvPr>
            <p:cNvGrpSpPr/>
            <p:nvPr/>
          </p:nvGrpSpPr>
          <p:grpSpPr>
            <a:xfrm>
              <a:off x="1512605" y="244742"/>
              <a:ext cx="5630667" cy="3965989"/>
              <a:chOff x="1512605" y="244742"/>
              <a:chExt cx="5630667" cy="3965989"/>
            </a:xfrm>
          </p:grpSpPr>
          <p:cxnSp>
            <p:nvCxnSpPr>
              <p:cNvPr id="81" name="直接箭头连接符 80">
                <a:extLst>
                  <a:ext uri="{FF2B5EF4-FFF2-40B4-BE49-F238E27FC236}">
                    <a16:creationId xmlns:a16="http://schemas.microsoft.com/office/drawing/2014/main" id="{AAFEF1F8-E16F-4451-88CE-C3155CA1DA3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7D79677-7B40-4361-A357-D8FF35534AEC}"/>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CC6E6026-E4C8-42CB-96B4-9AEAF5428FE3}"/>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4" name="椭圆 83">
                <a:extLst>
                  <a:ext uri="{FF2B5EF4-FFF2-40B4-BE49-F238E27FC236}">
                    <a16:creationId xmlns:a16="http://schemas.microsoft.com/office/drawing/2014/main" id="{37C33F43-58A9-47DA-9CB6-1825CF20E263}"/>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5" name="椭圆 84">
                <a:extLst>
                  <a:ext uri="{FF2B5EF4-FFF2-40B4-BE49-F238E27FC236}">
                    <a16:creationId xmlns:a16="http://schemas.microsoft.com/office/drawing/2014/main" id="{CA955B15-BDCC-46F2-8193-74EB8EF044A9}"/>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9" name="椭圆 88">
                <a:extLst>
                  <a:ext uri="{FF2B5EF4-FFF2-40B4-BE49-F238E27FC236}">
                    <a16:creationId xmlns:a16="http://schemas.microsoft.com/office/drawing/2014/main" id="{EB96389D-A1AA-487E-B528-C4B066B3F2F0}"/>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0" name="直接箭头连接符 89">
                <a:extLst>
                  <a:ext uri="{FF2B5EF4-FFF2-40B4-BE49-F238E27FC236}">
                    <a16:creationId xmlns:a16="http://schemas.microsoft.com/office/drawing/2014/main" id="{00425538-1A2A-4234-9552-36A9F0B1834E}"/>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7691A601-4424-4394-8748-14AFCBD0B45C}"/>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87C4D4F0-FF91-4C5F-A7ED-B5B21090D745}"/>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BFD5C28-5CAB-4397-BB31-A57309E4CBF4}"/>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F1CB034A-307B-4051-AD08-50F612867F7B}"/>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4" name="文本框 93">
                    <a:extLst>
                      <a:ext uri="{FF2B5EF4-FFF2-40B4-BE49-F238E27FC236}">
                        <a16:creationId xmlns:a16="http://schemas.microsoft.com/office/drawing/2014/main" id="{F1CB034A-307B-4051-AD08-50F612867F7B}"/>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41C86077-8025-4C11-80D5-3A1563E89F72}"/>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5" name="文本框 94">
                    <a:extLst>
                      <a:ext uri="{FF2B5EF4-FFF2-40B4-BE49-F238E27FC236}">
                        <a16:creationId xmlns:a16="http://schemas.microsoft.com/office/drawing/2014/main" id="{41C86077-8025-4C11-80D5-3A1563E89F72}"/>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0"/>
                    <a:stretch>
                      <a:fillRect/>
                    </a:stretch>
                  </a:blipFill>
                </p:spPr>
                <p:txBody>
                  <a:bodyPr/>
                  <a:lstStyle/>
                  <a:p>
                    <a:r>
                      <a:rPr lang="zh-CN" altLang="en-US">
                        <a:noFill/>
                      </a:rPr>
                      <a:t> </a:t>
                    </a:r>
                  </a:p>
                </p:txBody>
              </p:sp>
            </mc:Fallback>
          </mc:AlternateContent>
          <p:sp>
            <p:nvSpPr>
              <p:cNvPr id="96" name="椭圆 95">
                <a:extLst>
                  <a:ext uri="{FF2B5EF4-FFF2-40B4-BE49-F238E27FC236}">
                    <a16:creationId xmlns:a16="http://schemas.microsoft.com/office/drawing/2014/main" id="{96B7B625-9701-4B62-873E-DDD09B04CB59}"/>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3" name="椭圆 112">
                <a:extLst>
                  <a:ext uri="{FF2B5EF4-FFF2-40B4-BE49-F238E27FC236}">
                    <a16:creationId xmlns:a16="http://schemas.microsoft.com/office/drawing/2014/main" id="{F3636976-7663-4ED7-83F1-62102AEF9376}"/>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4" name="直接箭头连接符 113">
                <a:extLst>
                  <a:ext uri="{FF2B5EF4-FFF2-40B4-BE49-F238E27FC236}">
                    <a16:creationId xmlns:a16="http://schemas.microsoft.com/office/drawing/2014/main" id="{61F8944C-EF54-4E1F-8D35-27092F17F812}"/>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6FCC26F3-5782-4D76-84E1-F1A5952D0010}"/>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0AB68533-4840-4995-A510-5EA0585301B4}"/>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7" name="椭圆 116">
                <a:extLst>
                  <a:ext uri="{FF2B5EF4-FFF2-40B4-BE49-F238E27FC236}">
                    <a16:creationId xmlns:a16="http://schemas.microsoft.com/office/drawing/2014/main" id="{77300DEE-4552-45B0-967C-4644A408D8EE}"/>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B583B768-BFF5-4E4C-A2F0-45DD52C857AC}"/>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9" name="组合 118">
                <a:extLst>
                  <a:ext uri="{FF2B5EF4-FFF2-40B4-BE49-F238E27FC236}">
                    <a16:creationId xmlns:a16="http://schemas.microsoft.com/office/drawing/2014/main" id="{DFD52EFF-E4CC-42A3-9767-3947F4501E1B}"/>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791A436-6258-4577-BDB1-15A20FFD2476}"/>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8F0BC0B-BB49-4DA9-99FE-80B03910B9D9}"/>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0B3BC71B-5F3F-4B4B-94CF-D58655BCA444}"/>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4" name="组合 73">
              <a:extLst>
                <a:ext uri="{FF2B5EF4-FFF2-40B4-BE49-F238E27FC236}">
                  <a16:creationId xmlns:a16="http://schemas.microsoft.com/office/drawing/2014/main" id="{07BDCD4E-ADE9-4A69-86FB-F0BDEAFB4D7B}"/>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13F0D9A-C3E3-412B-BD41-980BAE115850}"/>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6B09F45-936C-4269-9BF1-AE04A3F921B0}"/>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D8A59682-BBC6-44AC-B533-04A0FB3F6C0A}"/>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54C26AE0-9F21-4837-92B5-1FD2331B12BD}"/>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62">
                    <a:extLst>
                      <a:ext uri="{FF2B5EF4-FFF2-40B4-BE49-F238E27FC236}">
                        <a16:creationId xmlns:a16="http://schemas.microsoft.com/office/drawing/2014/main" id="{D937CDDE-8A5B-4344-B233-F7D71F7EB153}"/>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B56C6B7B-568F-4F55-B9F3-CF58DEAB2851}"/>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972B5194-BA8C-4F1C-8F8A-A7D44C0EF5C2}"/>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972B5194-BA8C-4F1C-8F8A-A7D44C0EF5C2}"/>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0A164433-972D-4111-8FE6-26DB832B3FBD}"/>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0A164433-972D-4111-8FE6-26DB832B3FBD}"/>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C88058F-49B6-4A7B-8130-DE7CF481E9B9}"/>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2C88058F-49B6-4A7B-8130-DE7CF481E9B9}"/>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05E179DB-82A2-490F-B3BB-76632769E9CD}"/>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05E179DB-82A2-490F-B3BB-76632769E9CD}"/>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BBA5BB42-8CF7-4C09-A226-116DCB9FB121}"/>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BBA5BB42-8CF7-4C09-A226-116DCB9FB121}"/>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350E0059-B155-4F2F-AE8D-E4031CB1908D}"/>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350E0059-B155-4F2F-AE8D-E4031CB1908D}"/>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6"/>
                <a:stretch>
                  <a:fillRect/>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8ABAF433-6591-43E6-A8B3-FB7DFE0C8844}"/>
              </a:ext>
            </a:extLst>
          </p:cNvPr>
          <p:cNvCxnSpPr>
            <a:cxnSpLocks/>
          </p:cNvCxnSpPr>
          <p:nvPr/>
        </p:nvCxnSpPr>
        <p:spPr>
          <a:xfrm>
            <a:off x="1523162" y="4735234"/>
            <a:ext cx="1366355" cy="4254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9A50C5C-9C20-4A1B-8CF5-321FA6C0AF52}"/>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chemeClr val="tx1"/>
                  </a:solidFill>
                </a:endParaRPr>
              </a:p>
            </p:txBody>
          </p:sp>
        </mc:Choice>
        <mc:Fallback xmlns="">
          <p:sp>
            <p:nvSpPr>
              <p:cNvPr id="57" name="文本框 56">
                <a:extLst>
                  <a:ext uri="{FF2B5EF4-FFF2-40B4-BE49-F238E27FC236}">
                    <a16:creationId xmlns:a16="http://schemas.microsoft.com/office/drawing/2014/main" id="{A9A50C5C-9C20-4A1B-8CF5-321FA6C0AF52}"/>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A303E11-1BB1-4502-A42E-CB7EBF8627F7}"/>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8" name="文本框 57">
                <a:extLst>
                  <a:ext uri="{FF2B5EF4-FFF2-40B4-BE49-F238E27FC236}">
                    <a16:creationId xmlns:a16="http://schemas.microsoft.com/office/drawing/2014/main" id="{5A303E11-1BB1-4502-A42E-CB7EBF8627F7}"/>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5352A414-4382-4A01-B1E3-EB19D6FD4F3B}"/>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9" name="表格 58">
                <a:extLst>
                  <a:ext uri="{FF2B5EF4-FFF2-40B4-BE49-F238E27FC236}">
                    <a16:creationId xmlns:a16="http://schemas.microsoft.com/office/drawing/2014/main" id="{5352A414-4382-4A01-B1E3-EB19D6FD4F3B}"/>
                  </a:ext>
                </a:extLst>
              </p:cNvPr>
              <p:cNvGraphicFramePr>
                <a:graphicFrameLocks noGrp="1"/>
              </p:cNvGraphicFramePr>
              <p:nvPr>
                <p:extLst>
                  <p:ext uri="{D42A27DB-BD31-4B8C-83A1-F6EECF244321}">
                    <p14:modId xmlns:p14="http://schemas.microsoft.com/office/powerpoint/2010/main" val="2032032634"/>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27B0D80-82A5-4C92-83EF-F0E9104FF17E}"/>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70" name="文本框 69">
                <a:extLst>
                  <a:ext uri="{FF2B5EF4-FFF2-40B4-BE49-F238E27FC236}">
                    <a16:creationId xmlns:a16="http://schemas.microsoft.com/office/drawing/2014/main" id="{727B0D80-82A5-4C92-83EF-F0E9104FF17E}"/>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35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13D1D10C-1759-4DDD-B4DF-9039D82580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634" y="2690078"/>
            <a:ext cx="7400583" cy="3672135"/>
          </a:xfrm>
          <a:prstGeom prst="rect">
            <a:avLst/>
          </a:prstGeom>
        </p:spPr>
      </p:pic>
      <p:sp>
        <p:nvSpPr>
          <p:cNvPr id="2" name="标题 1"/>
          <p:cNvSpPr>
            <a:spLocks noGrp="1"/>
          </p:cNvSpPr>
          <p:nvPr>
            <p:ph type="title"/>
          </p:nvPr>
        </p:nvSpPr>
        <p:spPr/>
        <p:txBody>
          <a:bodyPr/>
          <a:lstStyle/>
          <a:p>
            <a:r>
              <a:rPr lang="en-US" altLang="zh-CN" dirty="0"/>
              <a:t>Dynamic Ridesharing Services</a:t>
            </a:r>
            <a:endParaRPr lang="zh-CN" altLang="en-US" dirty="0"/>
          </a:p>
        </p:txBody>
      </p:sp>
      <p:sp>
        <p:nvSpPr>
          <p:cNvPr id="3" name="内容占位符 2"/>
          <p:cNvSpPr>
            <a:spLocks noGrp="1"/>
          </p:cNvSpPr>
          <p:nvPr>
            <p:ph idx="1"/>
          </p:nvPr>
        </p:nvSpPr>
        <p:spPr/>
        <p:txBody>
          <a:bodyPr/>
          <a:lstStyle/>
          <a:p>
            <a:r>
              <a:rPr lang="en-US" altLang="zh-CN" dirty="0"/>
              <a:t>Dynamic ridesharing: services that arrange one-time shared rides on short notice.</a:t>
            </a:r>
          </a:p>
          <a:p>
            <a:pPr lvl="1"/>
            <a:r>
              <a:rPr lang="en-US" altLang="zh-CN" dirty="0"/>
              <a:t>Car-pooling, </a:t>
            </a:r>
            <a:r>
              <a:rPr lang="en-US" altLang="zh-CN" b="1" dirty="0"/>
              <a:t>Food Delivery</a:t>
            </a:r>
            <a:r>
              <a:rPr lang="en-US" altLang="zh-CN" dirty="0"/>
              <a:t>, </a:t>
            </a:r>
            <a:br>
              <a:rPr lang="en-US" altLang="zh-CN" dirty="0"/>
            </a:b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a:t>
            </a:fld>
            <a:endParaRPr lang="en-US" altLang="ko-KR" dirty="0"/>
          </a:p>
        </p:txBody>
      </p:sp>
      <p:pic>
        <p:nvPicPr>
          <p:cNvPr id="11" name="图片 10">
            <a:extLst>
              <a:ext uri="{FF2B5EF4-FFF2-40B4-BE49-F238E27FC236}">
                <a16:creationId xmlns:a16="http://schemas.microsoft.com/office/drawing/2014/main" id="{5631050B-D942-4F38-9BC7-30249B5260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54598" y="4578315"/>
            <a:ext cx="1006257" cy="646880"/>
          </a:xfrm>
          <a:prstGeom prst="rect">
            <a:avLst/>
          </a:prstGeom>
        </p:spPr>
      </p:pic>
      <p:pic>
        <p:nvPicPr>
          <p:cNvPr id="14" name="图片 13">
            <a:extLst>
              <a:ext uri="{FF2B5EF4-FFF2-40B4-BE49-F238E27FC236}">
                <a16:creationId xmlns:a16="http://schemas.microsoft.com/office/drawing/2014/main" id="{9893BF51-0322-4E15-A9D6-47B451E879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0352" y="3140968"/>
            <a:ext cx="1172383" cy="574349"/>
          </a:xfrm>
          <a:prstGeom prst="rect">
            <a:avLst/>
          </a:prstGeom>
        </p:spPr>
      </p:pic>
      <p:pic>
        <p:nvPicPr>
          <p:cNvPr id="8" name="图片 7">
            <a:extLst>
              <a:ext uri="{FF2B5EF4-FFF2-40B4-BE49-F238E27FC236}">
                <a16:creationId xmlns:a16="http://schemas.microsoft.com/office/drawing/2014/main" id="{97657243-0646-4338-A9EF-EB610EFB1C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4599" y="3933056"/>
            <a:ext cx="958150" cy="477358"/>
          </a:xfrm>
          <a:prstGeom prst="rect">
            <a:avLst/>
          </a:prstGeom>
        </p:spPr>
      </p:pic>
      <p:pic>
        <p:nvPicPr>
          <p:cNvPr id="12" name="图片 11">
            <a:extLst>
              <a:ext uri="{FF2B5EF4-FFF2-40B4-BE49-F238E27FC236}">
                <a16:creationId xmlns:a16="http://schemas.microsoft.com/office/drawing/2014/main" id="{1E152C2F-54C3-4207-871E-BD456EB521D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4598" y="2276872"/>
            <a:ext cx="967377" cy="563964"/>
          </a:xfrm>
          <a:prstGeom prst="rect">
            <a:avLst/>
          </a:prstGeom>
        </p:spPr>
      </p:pic>
      <p:sp>
        <p:nvSpPr>
          <p:cNvPr id="39" name="矩形标注 48">
            <a:extLst>
              <a:ext uri="{FF2B5EF4-FFF2-40B4-BE49-F238E27FC236}">
                <a16:creationId xmlns:a16="http://schemas.microsoft.com/office/drawing/2014/main" id="{E204D464-EEFB-4426-BAC5-CAE64D8CD326}"/>
              </a:ext>
            </a:extLst>
          </p:cNvPr>
          <p:cNvSpPr/>
          <p:nvPr/>
        </p:nvSpPr>
        <p:spPr bwMode="auto">
          <a:xfrm>
            <a:off x="1570043" y="3235081"/>
            <a:ext cx="1212911" cy="386122"/>
          </a:xfrm>
          <a:prstGeom prst="wedgeRectCallout">
            <a:avLst>
              <a:gd name="adj1" fmla="val -47822"/>
              <a:gd name="adj2" fmla="val -83627"/>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b="0" dirty="0">
                <a:solidFill>
                  <a:schemeClr val="tx1"/>
                </a:solidFill>
                <a:latin typeface="Arial" charset="0"/>
                <a:ea typeface="Arial Unicode MS" pitchFamily="50" charset="-127"/>
                <a:cs typeface="Arial Unicode MS" pitchFamily="50" charset="-127"/>
              </a:rPr>
              <a:t>r</a:t>
            </a:r>
            <a:r>
              <a:rPr kumimoji="0" lang="en-US" altLang="zh-CN" sz="1800" b="0" i="0" u="none" strike="noStrike" cap="none" normalizeH="0" baseline="0" dirty="0">
                <a:ln>
                  <a:noFill/>
                </a:ln>
                <a:solidFill>
                  <a:schemeClr val="tx1"/>
                </a:solidFill>
                <a:effectLst/>
                <a:latin typeface="Arial" charset="0"/>
                <a:ea typeface="Arial Unicode MS" pitchFamily="50" charset="-127"/>
                <a:cs typeface="Arial Unicode MS" pitchFamily="50" charset="-127"/>
              </a:rPr>
              <a:t>estaurant </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72" name="箭头: 右 71">
            <a:extLst>
              <a:ext uri="{FF2B5EF4-FFF2-40B4-BE49-F238E27FC236}">
                <a16:creationId xmlns:a16="http://schemas.microsoft.com/office/drawing/2014/main" id="{FA4B1FA0-ABEF-4137-A7D4-38072360BAF3}"/>
              </a:ext>
            </a:extLst>
          </p:cNvPr>
          <p:cNvSpPr/>
          <p:nvPr/>
        </p:nvSpPr>
        <p:spPr bwMode="auto">
          <a:xfrm rot="5124603">
            <a:off x="675922" y="3870080"/>
            <a:ext cx="148749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73" name="箭头: 右 72">
            <a:extLst>
              <a:ext uri="{FF2B5EF4-FFF2-40B4-BE49-F238E27FC236}">
                <a16:creationId xmlns:a16="http://schemas.microsoft.com/office/drawing/2014/main" id="{B0473FBD-AE6C-4A09-AD42-4C766A255CCE}"/>
              </a:ext>
            </a:extLst>
          </p:cNvPr>
          <p:cNvSpPr/>
          <p:nvPr/>
        </p:nvSpPr>
        <p:spPr bwMode="auto">
          <a:xfrm rot="3588695">
            <a:off x="3180270" y="5273171"/>
            <a:ext cx="872400"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74" name="箭头: 右 73">
            <a:extLst>
              <a:ext uri="{FF2B5EF4-FFF2-40B4-BE49-F238E27FC236}">
                <a16:creationId xmlns:a16="http://schemas.microsoft.com/office/drawing/2014/main" id="{E86573DB-A65D-4014-9176-A80CF0CE8492}"/>
              </a:ext>
            </a:extLst>
          </p:cNvPr>
          <p:cNvSpPr/>
          <p:nvPr/>
        </p:nvSpPr>
        <p:spPr bwMode="auto">
          <a:xfrm>
            <a:off x="1808806" y="4776357"/>
            <a:ext cx="1351529"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75" name="箭头: 右 74">
            <a:extLst>
              <a:ext uri="{FF2B5EF4-FFF2-40B4-BE49-F238E27FC236}">
                <a16:creationId xmlns:a16="http://schemas.microsoft.com/office/drawing/2014/main" id="{018C5F9D-A3F0-4EF6-8493-896A4F2F749E}"/>
              </a:ext>
            </a:extLst>
          </p:cNvPr>
          <p:cNvSpPr/>
          <p:nvPr/>
        </p:nvSpPr>
        <p:spPr bwMode="auto">
          <a:xfrm rot="17772504">
            <a:off x="3614928" y="4907393"/>
            <a:ext cx="189664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76" name="箭头: 右 75">
            <a:extLst>
              <a:ext uri="{FF2B5EF4-FFF2-40B4-BE49-F238E27FC236}">
                <a16:creationId xmlns:a16="http://schemas.microsoft.com/office/drawing/2014/main" id="{C9EC3D0B-1A9A-42AD-8CD6-D43F1FAB1428}"/>
              </a:ext>
            </a:extLst>
          </p:cNvPr>
          <p:cNvSpPr/>
          <p:nvPr/>
        </p:nvSpPr>
        <p:spPr bwMode="auto">
          <a:xfrm rot="1148057">
            <a:off x="5135553" y="4259507"/>
            <a:ext cx="1365483"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41" name="矩形标注 48">
            <a:extLst>
              <a:ext uri="{FF2B5EF4-FFF2-40B4-BE49-F238E27FC236}">
                <a16:creationId xmlns:a16="http://schemas.microsoft.com/office/drawing/2014/main" id="{6AD8311B-B806-485F-9D61-9CC725911F08}"/>
              </a:ext>
            </a:extLst>
          </p:cNvPr>
          <p:cNvSpPr/>
          <p:nvPr/>
        </p:nvSpPr>
        <p:spPr bwMode="auto">
          <a:xfrm>
            <a:off x="3507551" y="5127786"/>
            <a:ext cx="1212911" cy="386122"/>
          </a:xfrm>
          <a:prstGeom prst="wedgeRectCallout">
            <a:avLst>
              <a:gd name="adj1" fmla="val -47822"/>
              <a:gd name="adj2" fmla="val -83627"/>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b="0" dirty="0">
                <a:solidFill>
                  <a:schemeClr val="tx1"/>
                </a:solidFill>
                <a:latin typeface="Arial" charset="0"/>
                <a:ea typeface="Arial Unicode MS" pitchFamily="50" charset="-127"/>
                <a:cs typeface="Arial Unicode MS" pitchFamily="50" charset="-127"/>
              </a:rPr>
              <a:t>residence</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pic>
        <p:nvPicPr>
          <p:cNvPr id="71" name="图片 70">
            <a:extLst>
              <a:ext uri="{FF2B5EF4-FFF2-40B4-BE49-F238E27FC236}">
                <a16:creationId xmlns:a16="http://schemas.microsoft.com/office/drawing/2014/main" id="{E6453E04-6EBD-4216-B05D-05D86345C43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612" y="2894004"/>
            <a:ext cx="399790" cy="360000"/>
          </a:xfrm>
          <a:prstGeom prst="rect">
            <a:avLst/>
          </a:prstGeom>
        </p:spPr>
      </p:pic>
      <p:pic>
        <p:nvPicPr>
          <p:cNvPr id="77" name="图片 76">
            <a:extLst>
              <a:ext uri="{FF2B5EF4-FFF2-40B4-BE49-F238E27FC236}">
                <a16:creationId xmlns:a16="http://schemas.microsoft.com/office/drawing/2014/main" id="{7817C408-AA5A-481C-B8A5-6B9A5A0A8D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06351" y="2824435"/>
            <a:ext cx="360000" cy="360000"/>
          </a:xfrm>
          <a:prstGeom prst="rect">
            <a:avLst/>
          </a:prstGeom>
        </p:spPr>
      </p:pic>
      <p:pic>
        <p:nvPicPr>
          <p:cNvPr id="78" name="图片 77">
            <a:extLst>
              <a:ext uri="{FF2B5EF4-FFF2-40B4-BE49-F238E27FC236}">
                <a16:creationId xmlns:a16="http://schemas.microsoft.com/office/drawing/2014/main" id="{32BDF338-015B-44D1-BB8E-3B3C477ACA6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0462" y="3677221"/>
            <a:ext cx="360000" cy="360000"/>
          </a:xfrm>
          <a:prstGeom prst="rect">
            <a:avLst/>
          </a:prstGeom>
        </p:spPr>
      </p:pic>
      <p:pic>
        <p:nvPicPr>
          <p:cNvPr id="79" name="图片 78">
            <a:extLst>
              <a:ext uri="{FF2B5EF4-FFF2-40B4-BE49-F238E27FC236}">
                <a16:creationId xmlns:a16="http://schemas.microsoft.com/office/drawing/2014/main" id="{E0DB77E7-D147-4DD1-A076-AF46518E64D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50997" y="3190031"/>
            <a:ext cx="360000" cy="360000"/>
          </a:xfrm>
          <a:prstGeom prst="rect">
            <a:avLst/>
          </a:prstGeom>
        </p:spPr>
      </p:pic>
      <p:pic>
        <p:nvPicPr>
          <p:cNvPr id="80" name="图片 79">
            <a:extLst>
              <a:ext uri="{FF2B5EF4-FFF2-40B4-BE49-F238E27FC236}">
                <a16:creationId xmlns:a16="http://schemas.microsoft.com/office/drawing/2014/main" id="{7D588802-0C35-4BAB-86E5-B08F6A0B327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90043" y="4626604"/>
            <a:ext cx="360000" cy="360000"/>
          </a:xfrm>
          <a:prstGeom prst="rect">
            <a:avLst/>
          </a:prstGeom>
        </p:spPr>
      </p:pic>
      <p:pic>
        <p:nvPicPr>
          <p:cNvPr id="81" name="图片 80">
            <a:extLst>
              <a:ext uri="{FF2B5EF4-FFF2-40B4-BE49-F238E27FC236}">
                <a16:creationId xmlns:a16="http://schemas.microsoft.com/office/drawing/2014/main" id="{EFAD5950-BCF7-4234-996F-8C4A9E5C0AB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95536" y="4288946"/>
            <a:ext cx="360000" cy="360000"/>
          </a:xfrm>
          <a:prstGeom prst="rect">
            <a:avLst/>
          </a:prstGeom>
        </p:spPr>
      </p:pic>
      <p:pic>
        <p:nvPicPr>
          <p:cNvPr id="82" name="图片 81">
            <a:extLst>
              <a:ext uri="{FF2B5EF4-FFF2-40B4-BE49-F238E27FC236}">
                <a16:creationId xmlns:a16="http://schemas.microsoft.com/office/drawing/2014/main" id="{A9AE54B0-8BD8-4332-920C-31BEC80472C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82925" y="5628266"/>
            <a:ext cx="360000" cy="360000"/>
          </a:xfrm>
          <a:prstGeom prst="rect">
            <a:avLst/>
          </a:prstGeom>
        </p:spPr>
      </p:pic>
      <p:pic>
        <p:nvPicPr>
          <p:cNvPr id="83" name="图片 82">
            <a:extLst>
              <a:ext uri="{FF2B5EF4-FFF2-40B4-BE49-F238E27FC236}">
                <a16:creationId xmlns:a16="http://schemas.microsoft.com/office/drawing/2014/main" id="{8833462D-FB89-4C07-95E4-4A0CA137186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10248" y="4606848"/>
            <a:ext cx="360000" cy="360000"/>
          </a:xfrm>
          <a:prstGeom prst="rect">
            <a:avLst/>
          </a:prstGeom>
        </p:spPr>
      </p:pic>
    </p:spTree>
    <p:extLst>
      <p:ext uri="{BB962C8B-B14F-4D97-AF65-F5344CB8AC3E}">
        <p14:creationId xmlns:p14="http://schemas.microsoft.com/office/powerpoint/2010/main" val="57403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5E-6 -1.85185E-6 L 0.0349 0.25394 L 0.25018 0.24954 L 0.32379 0.42801 L 0.42379 0.13403 L 0.60521 0.22176 L 0.60521 0.22199 " pathEditMode="relative" rAng="0" ptsTypes="AAAAAAA">
                                      <p:cBhvr>
                                        <p:cTn id="18" dur="2000" fill="hold"/>
                                        <p:tgtEl>
                                          <p:spTgt spid="71"/>
                                        </p:tgtEl>
                                        <p:attrNameLst>
                                          <p:attrName>ppt_x</p:attrName>
                                          <p:attrName>ppt_y</p:attrName>
                                        </p:attrNameLst>
                                      </p:cBhvr>
                                      <p:rCtr x="30260" y="2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50</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=2</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=6.3</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对话气泡: 矩形 48">
                <a:extLst>
                  <a:ext uri="{FF2B5EF4-FFF2-40B4-BE49-F238E27FC236}">
                    <a16:creationId xmlns:a16="http://schemas.microsoft.com/office/drawing/2014/main" id="{A8EABEEB-39EA-41E4-B2E3-2FCC6D78B1FC}"/>
                  </a:ext>
                </a:extLst>
              </p:cNvPr>
              <p:cNvSpPr/>
              <p:nvPr/>
            </p:nvSpPr>
            <p:spPr bwMode="auto">
              <a:xfrm>
                <a:off x="5220072" y="3885430"/>
                <a:ext cx="3412528" cy="822077"/>
              </a:xfrm>
              <a:prstGeom prst="wedgeRectCallout">
                <a:avLst>
                  <a:gd name="adj1" fmla="val 47879"/>
                  <a:gd name="adj2" fmla="val 79146"/>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2,</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6.3</m:t>
                      </m:r>
                    </m:oMath>
                  </m:oMathPara>
                </a14:m>
                <a:endParaRPr lang="en-US" altLang="zh-CN" sz="2400" b="0" dirty="0">
                  <a:solidFill>
                    <a:schemeClr val="tx1"/>
                  </a:solidFill>
                  <a:latin typeface="Cambria Math" panose="02040503050406030204" pitchFamily="18" charset="0"/>
                  <a:ea typeface="Arial Unicode MS" pitchFamily="50" charset="-127"/>
                  <a:cs typeface="Arial Unicode MS" pitchFamily="50" charset="-127"/>
                </a:endParaRP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 The answer is </a:t>
                </a:r>
                <a14:m>
                  <m:oMath xmlns:m="http://schemas.openxmlformats.org/officeDocument/2006/math">
                    <m:r>
                      <a:rPr lang="en-US" altLang="zh-CN" sz="2400" b="0" i="1">
                        <a:solidFill>
                          <a:schemeClr val="tx1"/>
                        </a:solidFill>
                        <a:latin typeface="Cambria Math" panose="02040503050406030204" pitchFamily="18" charset="0"/>
                        <a:ea typeface="Arial Unicode MS" pitchFamily="50" charset="-127"/>
                        <a:cs typeface="Arial Unicode MS" pitchFamily="50" charset="-127"/>
                      </a:rPr>
                      <m:t>2</m:t>
                    </m:r>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8.7</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49" name="对话气泡: 矩形 48">
                <a:extLst>
                  <a:ext uri="{FF2B5EF4-FFF2-40B4-BE49-F238E27FC236}">
                    <a16:creationId xmlns:a16="http://schemas.microsoft.com/office/drawing/2014/main" id="{A8EABEEB-39EA-41E4-B2E3-2FCC6D78B1FC}"/>
                  </a:ext>
                </a:extLst>
              </p:cNvPr>
              <p:cNvSpPr>
                <a:spLocks noRot="1" noChangeAspect="1" noMove="1" noResize="1" noEditPoints="1" noAdjustHandles="1" noChangeArrowheads="1" noChangeShapeType="1" noTextEdit="1"/>
              </p:cNvSpPr>
              <p:nvPr/>
            </p:nvSpPr>
            <p:spPr bwMode="auto">
              <a:xfrm>
                <a:off x="5220072" y="3885430"/>
                <a:ext cx="3412528" cy="822077"/>
              </a:xfrm>
              <a:prstGeom prst="wedgeRectCallout">
                <a:avLst>
                  <a:gd name="adj1" fmla="val 47879"/>
                  <a:gd name="adj2" fmla="val 79146"/>
                </a:avLst>
              </a:prstGeom>
              <a:blipFill>
                <a:blip r:embed="rId4"/>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pic>
        <p:nvPicPr>
          <p:cNvPr id="60" name="图片 59">
            <a:extLst>
              <a:ext uri="{FF2B5EF4-FFF2-40B4-BE49-F238E27FC236}">
                <a16:creationId xmlns:a16="http://schemas.microsoft.com/office/drawing/2014/main" id="{54BCE7EC-4D96-4F53-903B-2EF569E450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41526EB-A839-49DD-A7C9-333DBD170121}"/>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141526EB-A839-49DD-A7C9-333DBD170121}"/>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5898A1F2-A861-498D-BF5F-D63CA5CAC212}"/>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72674" y="5444336"/>
            <a:ext cx="571580" cy="228632"/>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A0CD14E-BAA3-487C-854D-64E76970D497}"/>
                  </a:ext>
                </a:extLst>
              </p:cNvPr>
              <p:cNvSpPr txBox="1"/>
              <p:nvPr/>
            </p:nvSpPr>
            <p:spPr>
              <a:xfrm>
                <a:off x="5580112" y="3142581"/>
                <a:ext cx="2824812"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1" i="1" smtClean="0">
                        <a:latin typeface="Cambria Math" panose="02040503050406030204" pitchFamily="18" charset="0"/>
                      </a:rPr>
                      <m:t>∞</m:t>
                    </m:r>
                  </m:oMath>
                </a14:m>
                <a:endParaRPr lang="zh-CN" altLang="en-US" sz="2400" dirty="0"/>
              </a:p>
            </p:txBody>
          </p:sp>
        </mc:Choice>
        <mc:Fallback xmlns="">
          <p:sp>
            <p:nvSpPr>
              <p:cNvPr id="3" name="文本框 2">
                <a:extLst>
                  <a:ext uri="{FF2B5EF4-FFF2-40B4-BE49-F238E27FC236}">
                    <a16:creationId xmlns:a16="http://schemas.microsoft.com/office/drawing/2014/main" id="{BA0CD14E-BAA3-487C-854D-64E76970D497}"/>
                  </a:ext>
                </a:extLst>
              </p:cNvPr>
              <p:cNvSpPr txBox="1">
                <a:spLocks noRot="1" noChangeAspect="1" noMove="1" noResize="1" noEditPoints="1" noAdjustHandles="1" noChangeArrowheads="1" noChangeShapeType="1" noTextEdit="1"/>
              </p:cNvSpPr>
              <p:nvPr/>
            </p:nvSpPr>
            <p:spPr>
              <a:xfrm>
                <a:off x="5580112" y="3142581"/>
                <a:ext cx="2824812" cy="461665"/>
              </a:xfrm>
              <a:prstGeom prst="rect">
                <a:avLst/>
              </a:prstGeom>
              <a:blipFill>
                <a:blip r:embed="rId27"/>
                <a:stretch>
                  <a:fillRect l="-3233" t="-9333" b="-32000"/>
                </a:stretch>
              </a:blipFill>
            </p:spPr>
            <p:txBody>
              <a:bodyPr/>
              <a:lstStyle/>
              <a:p>
                <a:r>
                  <a:rPr lang="zh-CN" altLang="en-US">
                    <a:noFill/>
                  </a:rPr>
                  <a:t> </a:t>
                </a:r>
              </a:p>
            </p:txBody>
          </p:sp>
        </mc:Fallback>
      </mc:AlternateContent>
      <p:cxnSp>
        <p:nvCxnSpPr>
          <p:cNvPr id="61" name="直接箭头连接符 60">
            <a:extLst>
              <a:ext uri="{FF2B5EF4-FFF2-40B4-BE49-F238E27FC236}">
                <a16:creationId xmlns:a16="http://schemas.microsoft.com/office/drawing/2014/main" id="{27B08171-AF21-4C3F-B472-320ADCFFC0ED}"/>
              </a:ext>
            </a:extLst>
          </p:cNvPr>
          <p:cNvCxnSpPr>
            <a:cxnSpLocks/>
          </p:cNvCxnSpPr>
          <p:nvPr/>
        </p:nvCxnSpPr>
        <p:spPr>
          <a:xfrm flipH="1">
            <a:off x="1495828" y="4107348"/>
            <a:ext cx="793904" cy="452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B90AC06A-CE7C-42DB-8337-F5792BF5707D}"/>
                  </a:ext>
                </a:extLst>
              </p:cNvPr>
              <p:cNvSpPr txBox="1"/>
              <p:nvPr/>
            </p:nvSpPr>
            <p:spPr>
              <a:xfrm>
                <a:off x="2289732" y="4708093"/>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6.3</m:t>
                      </m:r>
                    </m:oMath>
                  </m:oMathPara>
                </a14:m>
                <a:endParaRPr lang="zh-CN" altLang="en-US" b="0" dirty="0"/>
              </a:p>
            </p:txBody>
          </p:sp>
        </mc:Choice>
        <mc:Fallback xmlns="">
          <p:sp>
            <p:nvSpPr>
              <p:cNvPr id="69" name="文本框 68">
                <a:extLst>
                  <a:ext uri="{FF2B5EF4-FFF2-40B4-BE49-F238E27FC236}">
                    <a16:creationId xmlns:a16="http://schemas.microsoft.com/office/drawing/2014/main" id="{B90AC06A-CE7C-42DB-8337-F5792BF5707D}"/>
                  </a:ext>
                </a:extLst>
              </p:cNvPr>
              <p:cNvSpPr txBox="1">
                <a:spLocks noRot="1" noChangeAspect="1" noMove="1" noResize="1" noEditPoints="1" noAdjustHandles="1" noChangeArrowheads="1" noChangeShapeType="1" noTextEdit="1"/>
              </p:cNvSpPr>
              <p:nvPr/>
            </p:nvSpPr>
            <p:spPr>
              <a:xfrm>
                <a:off x="2289732" y="4708093"/>
                <a:ext cx="210689" cy="308867"/>
              </a:xfrm>
              <a:prstGeom prst="rect">
                <a:avLst/>
              </a:prstGeom>
              <a:blipFill>
                <a:blip r:embed="rId28"/>
                <a:stretch>
                  <a:fillRect r="-8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A7422987-FCC6-4C59-9186-20E1747B38A0}"/>
                  </a:ext>
                </a:extLst>
              </p:cNvPr>
              <p:cNvSpPr txBox="1"/>
              <p:nvPr/>
            </p:nvSpPr>
            <p:spPr>
              <a:xfrm>
                <a:off x="1660300" y="3957369"/>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0" name="文本框 69">
                <a:extLst>
                  <a:ext uri="{FF2B5EF4-FFF2-40B4-BE49-F238E27FC236}">
                    <a16:creationId xmlns:a16="http://schemas.microsoft.com/office/drawing/2014/main" id="{A7422987-FCC6-4C59-9186-20E1747B38A0}"/>
                  </a:ext>
                </a:extLst>
              </p:cNvPr>
              <p:cNvSpPr txBox="1">
                <a:spLocks noRot="1" noChangeAspect="1" noMove="1" noResize="1" noEditPoints="1" noAdjustHandles="1" noChangeArrowheads="1" noChangeShapeType="1" noTextEdit="1"/>
              </p:cNvSpPr>
              <p:nvPr/>
            </p:nvSpPr>
            <p:spPr>
              <a:xfrm>
                <a:off x="1660300" y="3957369"/>
                <a:ext cx="426663" cy="279399"/>
              </a:xfrm>
              <a:prstGeom prst="rect">
                <a:avLst/>
              </a:prstGeom>
              <a:blipFill>
                <a:blip r:embed="rId29"/>
                <a:stretch>
                  <a:fillRect/>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CE5C0E29-45C7-49AE-B815-C11CE38376B2}"/>
              </a:ext>
            </a:extLst>
          </p:cNvPr>
          <p:cNvGrpSpPr/>
          <p:nvPr/>
        </p:nvGrpSpPr>
        <p:grpSpPr>
          <a:xfrm>
            <a:off x="41969" y="3717032"/>
            <a:ext cx="4279983" cy="2919743"/>
            <a:chOff x="1512605" y="244742"/>
            <a:chExt cx="5634888" cy="3965989"/>
          </a:xfrm>
        </p:grpSpPr>
        <p:grpSp>
          <p:nvGrpSpPr>
            <p:cNvPr id="72" name="组合 71">
              <a:extLst>
                <a:ext uri="{FF2B5EF4-FFF2-40B4-BE49-F238E27FC236}">
                  <a16:creationId xmlns:a16="http://schemas.microsoft.com/office/drawing/2014/main" id="{33AA3B35-E7D0-45E7-98BF-42E1598FFB4F}"/>
                </a:ext>
              </a:extLst>
            </p:cNvPr>
            <p:cNvGrpSpPr/>
            <p:nvPr/>
          </p:nvGrpSpPr>
          <p:grpSpPr>
            <a:xfrm>
              <a:off x="1512605" y="244742"/>
              <a:ext cx="5634888" cy="3965989"/>
              <a:chOff x="1512605" y="244742"/>
              <a:chExt cx="5634888" cy="3965989"/>
            </a:xfrm>
          </p:grpSpPr>
          <p:cxnSp>
            <p:nvCxnSpPr>
              <p:cNvPr id="80" name="直接箭头连接符 79">
                <a:extLst>
                  <a:ext uri="{FF2B5EF4-FFF2-40B4-BE49-F238E27FC236}">
                    <a16:creationId xmlns:a16="http://schemas.microsoft.com/office/drawing/2014/main" id="{A5BEF8F1-46D8-426A-BF0D-CB0095626D27}"/>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3F5B1FE-643A-4F2F-A05E-354499DD1FEE}"/>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54672B1A-81D1-45E2-8B59-13B4F9CCACD0}"/>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3" name="椭圆 82">
                <a:extLst>
                  <a:ext uri="{FF2B5EF4-FFF2-40B4-BE49-F238E27FC236}">
                    <a16:creationId xmlns:a16="http://schemas.microsoft.com/office/drawing/2014/main" id="{26919B64-7569-4C26-AB5E-40FAF239C57D}"/>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4" name="椭圆 83">
                <a:extLst>
                  <a:ext uri="{FF2B5EF4-FFF2-40B4-BE49-F238E27FC236}">
                    <a16:creationId xmlns:a16="http://schemas.microsoft.com/office/drawing/2014/main" id="{1DCA5581-B042-49D7-9EED-7C53699F1F06}"/>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5" name="椭圆 84">
                <a:extLst>
                  <a:ext uri="{FF2B5EF4-FFF2-40B4-BE49-F238E27FC236}">
                    <a16:creationId xmlns:a16="http://schemas.microsoft.com/office/drawing/2014/main" id="{E6D5A1D5-BEB6-40BC-B34D-AF6FC1A9F411}"/>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89" name="直接箭头连接符 88">
                <a:extLst>
                  <a:ext uri="{FF2B5EF4-FFF2-40B4-BE49-F238E27FC236}">
                    <a16:creationId xmlns:a16="http://schemas.microsoft.com/office/drawing/2014/main" id="{B8B3FB0F-39CD-4C78-8D08-28917CC94545}"/>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200FE7F-9051-4320-8939-4F57B3A510AA}"/>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EBDF5795-605B-40E0-B319-33737664F24B}"/>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1D6D2527-72EE-4DA8-A76C-008C6F447FBA}"/>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AED82B51-B5B2-473A-9648-B03A4A0ADC07}"/>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3" name="文本框 92">
                    <a:extLst>
                      <a:ext uri="{FF2B5EF4-FFF2-40B4-BE49-F238E27FC236}">
                        <a16:creationId xmlns:a16="http://schemas.microsoft.com/office/drawing/2014/main" id="{AED82B51-B5B2-473A-9648-B03A4A0ADC07}"/>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F134843-4765-46D3-9A20-9A8DD8941C5B}"/>
                      </a:ext>
                    </a:extLst>
                  </p:cNvPr>
                  <p:cNvSpPr txBox="1"/>
                  <p:nvPr/>
                </p:nvSpPr>
                <p:spPr>
                  <a:xfrm>
                    <a:off x="6697543" y="3792667"/>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4" name="文本框 93">
                    <a:extLst>
                      <a:ext uri="{FF2B5EF4-FFF2-40B4-BE49-F238E27FC236}">
                        <a16:creationId xmlns:a16="http://schemas.microsoft.com/office/drawing/2014/main" id="{0F134843-4765-46D3-9A20-9A8DD8941C5B}"/>
                      </a:ext>
                    </a:extLst>
                  </p:cNvPr>
                  <p:cNvSpPr txBox="1">
                    <a:spLocks noRot="1" noChangeAspect="1" noMove="1" noResize="1" noEditPoints="1" noAdjustHandles="1" noChangeArrowheads="1" noChangeShapeType="1" noTextEdit="1"/>
                  </p:cNvSpPr>
                  <p:nvPr/>
                </p:nvSpPr>
                <p:spPr>
                  <a:xfrm>
                    <a:off x="6697543" y="3792667"/>
                    <a:ext cx="449950" cy="418064"/>
                  </a:xfrm>
                  <a:prstGeom prst="rect">
                    <a:avLst/>
                  </a:prstGeom>
                  <a:blipFill>
                    <a:blip r:embed="rId31"/>
                    <a:stretch>
                      <a:fillRect/>
                    </a:stretch>
                  </a:blipFill>
                </p:spPr>
                <p:txBody>
                  <a:bodyPr/>
                  <a:lstStyle/>
                  <a:p>
                    <a:r>
                      <a:rPr lang="zh-CN" altLang="en-US">
                        <a:noFill/>
                      </a:rPr>
                      <a:t> </a:t>
                    </a:r>
                  </a:p>
                </p:txBody>
              </p:sp>
            </mc:Fallback>
          </mc:AlternateContent>
          <p:sp>
            <p:nvSpPr>
              <p:cNvPr id="95" name="椭圆 94">
                <a:extLst>
                  <a:ext uri="{FF2B5EF4-FFF2-40B4-BE49-F238E27FC236}">
                    <a16:creationId xmlns:a16="http://schemas.microsoft.com/office/drawing/2014/main" id="{3208F23F-6297-4464-AAD3-426FE8B726EC}"/>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96" name="椭圆 95">
                <a:extLst>
                  <a:ext uri="{FF2B5EF4-FFF2-40B4-BE49-F238E27FC236}">
                    <a16:creationId xmlns:a16="http://schemas.microsoft.com/office/drawing/2014/main" id="{524A8063-5340-4A4A-9644-D91CEB76E376}"/>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3" name="直接箭头连接符 112">
                <a:extLst>
                  <a:ext uri="{FF2B5EF4-FFF2-40B4-BE49-F238E27FC236}">
                    <a16:creationId xmlns:a16="http://schemas.microsoft.com/office/drawing/2014/main" id="{D3C6AB4E-08BF-4C71-A6CB-36D583EB1014}"/>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CA580C-09F3-4DFB-825D-E48EA2872B03}"/>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5" name="图片 114">
                <a:extLst>
                  <a:ext uri="{FF2B5EF4-FFF2-40B4-BE49-F238E27FC236}">
                    <a16:creationId xmlns:a16="http://schemas.microsoft.com/office/drawing/2014/main" id="{61F42494-997A-461B-9227-4584E4ABEAD0}"/>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6" name="椭圆 115">
                <a:extLst>
                  <a:ext uri="{FF2B5EF4-FFF2-40B4-BE49-F238E27FC236}">
                    <a16:creationId xmlns:a16="http://schemas.microsoft.com/office/drawing/2014/main" id="{C4331CAB-F9B3-4DAD-A497-09E9DC944A0F}"/>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2BF152C-AE6C-41DD-B8A2-37D2CFE47D7A}"/>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8" name="组合 117">
                <a:extLst>
                  <a:ext uri="{FF2B5EF4-FFF2-40B4-BE49-F238E27FC236}">
                    <a16:creationId xmlns:a16="http://schemas.microsoft.com/office/drawing/2014/main" id="{90F41FC1-2BA4-4849-949D-D6ACD2596C69}"/>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FC313E23-8CDC-4E00-AE0A-CF23174227F8}"/>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E0225FB-EEBD-4517-9A23-E0EF1122B8AB}"/>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D2D1EF92-28DC-406E-9A22-D785AE6BD3FA}"/>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3" name="组合 72">
              <a:extLst>
                <a:ext uri="{FF2B5EF4-FFF2-40B4-BE49-F238E27FC236}">
                  <a16:creationId xmlns:a16="http://schemas.microsoft.com/office/drawing/2014/main" id="{21FB6C4D-656B-47B0-ADC3-57566404FDB3}"/>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F8B1299-033F-4639-9B5F-026632673118}"/>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41FA13C-0E77-4439-801D-852301E74942}"/>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296E621-5996-49B0-BBF2-F43072EAC5F3}"/>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702CF8C-7680-4F97-9811-1AE6CEFF8B86}"/>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62">
                    <a:extLst>
                      <a:ext uri="{FF2B5EF4-FFF2-40B4-BE49-F238E27FC236}">
                        <a16:creationId xmlns:a16="http://schemas.microsoft.com/office/drawing/2014/main" id="{1B0D8A1A-9C42-4B30-A837-27EF563B9DD6}"/>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62">
                    <a:extLst>
                      <a:ext uri="{FF2B5EF4-FFF2-40B4-BE49-F238E27FC236}">
                        <a16:creationId xmlns:a16="http://schemas.microsoft.com/office/drawing/2014/main" id="{0FE088E0-D3A1-40E8-9EFF-091D808BFBD5}"/>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0E65E942-805B-4C98-BBDA-695A354185CE}"/>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2" name="文本框 121">
                <a:extLst>
                  <a:ext uri="{FF2B5EF4-FFF2-40B4-BE49-F238E27FC236}">
                    <a16:creationId xmlns:a16="http://schemas.microsoft.com/office/drawing/2014/main" id="{0E65E942-805B-4C98-BBDA-695A354185CE}"/>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11CE366F-7515-4226-B72A-761CD9F3DBEA}"/>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11CE366F-7515-4226-B72A-761CD9F3DBEA}"/>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C450F0C1-BE3D-4441-8B0A-5560ECEB0889}"/>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C450F0C1-BE3D-4441-8B0A-5560ECEB0889}"/>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583F17A-3FC9-42D5-8F69-D95809589D99}"/>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2583F17A-3FC9-42D5-8F69-D95809589D99}"/>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775BF7B8-FA91-4009-BAFD-5EA312AA4519}"/>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775BF7B8-FA91-4009-BAFD-5EA312AA4519}"/>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8791CA46-4D20-40B6-A127-ED647BBEEFAE}"/>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8791CA46-4D20-40B6-A127-ED647BBEEFAE}"/>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8"/>
                <a:stretch>
                  <a:fillRect/>
                </a:stretch>
              </a:blipFill>
            </p:spPr>
            <p:txBody>
              <a:bodyPr/>
              <a:lstStyle/>
              <a:p>
                <a:r>
                  <a:rPr lang="zh-CN" altLang="en-US">
                    <a:noFill/>
                  </a:rPr>
                  <a:t> </a:t>
                </a:r>
              </a:p>
            </p:txBody>
          </p:sp>
        </mc:Fallback>
      </mc:AlternateContent>
      <p:cxnSp>
        <p:nvCxnSpPr>
          <p:cNvPr id="128" name="直接箭头连接符 127">
            <a:extLst>
              <a:ext uri="{FF2B5EF4-FFF2-40B4-BE49-F238E27FC236}">
                <a16:creationId xmlns:a16="http://schemas.microsoft.com/office/drawing/2014/main" id="{B54B428F-05F3-4797-86C3-ED7F7A90C1FF}"/>
              </a:ext>
            </a:extLst>
          </p:cNvPr>
          <p:cNvCxnSpPr>
            <a:cxnSpLocks/>
          </p:cNvCxnSpPr>
          <p:nvPr/>
        </p:nvCxnSpPr>
        <p:spPr>
          <a:xfrm>
            <a:off x="1523162" y="4735234"/>
            <a:ext cx="1366355" cy="4254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3F3AC75-3F22-41E1-96A0-5F594DC10EE1}"/>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chemeClr val="tx1"/>
                  </a:solidFill>
                </a:endParaRPr>
              </a:p>
            </p:txBody>
          </p:sp>
        </mc:Choice>
        <mc:Fallback xmlns="">
          <p:sp>
            <p:nvSpPr>
              <p:cNvPr id="54" name="文本框 53">
                <a:extLst>
                  <a:ext uri="{FF2B5EF4-FFF2-40B4-BE49-F238E27FC236}">
                    <a16:creationId xmlns:a16="http://schemas.microsoft.com/office/drawing/2014/main" id="{53F3AC75-3F22-41E1-96A0-5F594DC10EE1}"/>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E641394-6F72-47BE-A375-93EBF4D1FF82}"/>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5" name="文本框 54">
                <a:extLst>
                  <a:ext uri="{FF2B5EF4-FFF2-40B4-BE49-F238E27FC236}">
                    <a16:creationId xmlns:a16="http://schemas.microsoft.com/office/drawing/2014/main" id="{9E641394-6F72-47BE-A375-93EBF4D1FF82}"/>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E34DE88-61FB-4224-8294-539E510739D9}"/>
                  </a:ext>
                </a:extLst>
              </p:cNvPr>
              <p:cNvSpPr txBox="1"/>
              <p:nvPr/>
            </p:nvSpPr>
            <p:spPr>
              <a:xfrm flipH="1">
                <a:off x="7529225" y="5352902"/>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6" name="文本框 55">
                <a:extLst>
                  <a:ext uri="{FF2B5EF4-FFF2-40B4-BE49-F238E27FC236}">
                    <a16:creationId xmlns:a16="http://schemas.microsoft.com/office/drawing/2014/main" id="{8E34DE88-61FB-4224-8294-539E510739D9}"/>
                  </a:ext>
                </a:extLst>
              </p:cNvPr>
              <p:cNvSpPr txBox="1">
                <a:spLocks noRot="1" noChangeAspect="1" noMove="1" noResize="1" noEditPoints="1" noAdjustHandles="1" noChangeArrowheads="1" noChangeShapeType="1" noTextEdit="1"/>
              </p:cNvSpPr>
              <p:nvPr/>
            </p:nvSpPr>
            <p:spPr>
              <a:xfrm flipH="1">
                <a:off x="7529225" y="5352902"/>
                <a:ext cx="677761" cy="338554"/>
              </a:xfrm>
              <a:prstGeom prst="rect">
                <a:avLst/>
              </a:prstGeom>
              <a:blipFill>
                <a:blip r:embed="rId41"/>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1C2547A6-DD16-4086-8469-AD7CC7AAEE28}"/>
              </a:ext>
            </a:extLst>
          </p:cNvPr>
          <p:cNvSpPr/>
          <p:nvPr/>
        </p:nvSpPr>
        <p:spPr bwMode="auto">
          <a:xfrm>
            <a:off x="7631043" y="5393087"/>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graphicFrame>
            <p:nvGraphicFramePr>
              <p:cNvPr id="58" name="表格 57">
                <a:extLst>
                  <a:ext uri="{FF2B5EF4-FFF2-40B4-BE49-F238E27FC236}">
                    <a16:creationId xmlns:a16="http://schemas.microsoft.com/office/drawing/2014/main" id="{7821FAEF-DE28-4AB1-8419-33B639F670B9}"/>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8" name="表格 57">
                <a:extLst>
                  <a:ext uri="{FF2B5EF4-FFF2-40B4-BE49-F238E27FC236}">
                    <a16:creationId xmlns:a16="http://schemas.microsoft.com/office/drawing/2014/main" id="{7821FAEF-DE28-4AB1-8419-33B639F670B9}"/>
                  </a:ext>
                </a:extLst>
              </p:cNvPr>
              <p:cNvGraphicFramePr>
                <a:graphicFrameLocks noGrp="1"/>
              </p:cNvGraphicFramePr>
              <p:nvPr>
                <p:extLst>
                  <p:ext uri="{D42A27DB-BD31-4B8C-83A1-F6EECF244321}">
                    <p14:modId xmlns:p14="http://schemas.microsoft.com/office/powerpoint/2010/main" val="2182001601"/>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2464175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51</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=2</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=6.3</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60" name="图片 59">
            <a:extLst>
              <a:ext uri="{FF2B5EF4-FFF2-40B4-BE49-F238E27FC236}">
                <a16:creationId xmlns:a16="http://schemas.microsoft.com/office/drawing/2014/main" id="{54BCE7EC-4D96-4F53-903B-2EF569E450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49" name="对话气泡: 矩形 48">
            <a:extLst>
              <a:ext uri="{FF2B5EF4-FFF2-40B4-BE49-F238E27FC236}">
                <a16:creationId xmlns:a16="http://schemas.microsoft.com/office/drawing/2014/main" id="{A8EABEEB-39EA-41E4-B2E3-2FCC6D78B1FC}"/>
              </a:ext>
            </a:extLst>
          </p:cNvPr>
          <p:cNvSpPr/>
          <p:nvPr/>
        </p:nvSpPr>
        <p:spPr bwMode="auto">
          <a:xfrm>
            <a:off x="2889015" y="3812294"/>
            <a:ext cx="5717622" cy="987954"/>
          </a:xfrm>
          <a:prstGeom prst="wedgeRectCallout">
            <a:avLst>
              <a:gd name="adj1" fmla="val 38049"/>
              <a:gd name="adj2" fmla="val 70023"/>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We find a feasible solution: insertion(2,3)</a:t>
            </a: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maximum flow time is 6.3+28.7=35</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21132163-ED08-4BFE-9251-478ADD31AC9A}"/>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21132163-ED08-4BFE-9251-478ADD31AC9A}"/>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2"/>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1E9D523B-47B0-4ED5-B5FE-5E42329C1FC0}"/>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1D0DFA8-D6A9-460F-BC04-9B74753866A7}"/>
                  </a:ext>
                </a:extLst>
              </p:cNvPr>
              <p:cNvSpPr txBox="1"/>
              <p:nvPr/>
            </p:nvSpPr>
            <p:spPr>
              <a:xfrm>
                <a:off x="5580112" y="3142581"/>
                <a:ext cx="2903359"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35</m:t>
                    </m:r>
                  </m:oMath>
                </a14:m>
                <a:endParaRPr lang="zh-CN" altLang="en-US" sz="2400" b="0" dirty="0"/>
              </a:p>
            </p:txBody>
          </p:sp>
        </mc:Choice>
        <mc:Fallback xmlns="">
          <p:sp>
            <p:nvSpPr>
              <p:cNvPr id="61" name="文本框 60">
                <a:extLst>
                  <a:ext uri="{FF2B5EF4-FFF2-40B4-BE49-F238E27FC236}">
                    <a16:creationId xmlns:a16="http://schemas.microsoft.com/office/drawing/2014/main" id="{81D0DFA8-D6A9-460F-BC04-9B74753866A7}"/>
                  </a:ext>
                </a:extLst>
              </p:cNvPr>
              <p:cNvSpPr txBox="1">
                <a:spLocks noRot="1" noChangeAspect="1" noMove="1" noResize="1" noEditPoints="1" noAdjustHandles="1" noChangeArrowheads="1" noChangeShapeType="1" noTextEdit="1"/>
              </p:cNvSpPr>
              <p:nvPr/>
            </p:nvSpPr>
            <p:spPr>
              <a:xfrm>
                <a:off x="5580112" y="3142581"/>
                <a:ext cx="2903359" cy="461665"/>
              </a:xfrm>
              <a:prstGeom prst="rect">
                <a:avLst/>
              </a:prstGeom>
              <a:blipFill>
                <a:blip r:embed="rId24"/>
                <a:stretch>
                  <a:fillRect l="-3145" t="-9333" b="-32000"/>
                </a:stretch>
              </a:blipFill>
            </p:spPr>
            <p:txBody>
              <a:bodyPr/>
              <a:lstStyle/>
              <a:p>
                <a:r>
                  <a:rPr lang="zh-CN" altLang="en-US">
                    <a:noFill/>
                  </a:rPr>
                  <a:t> </a:t>
                </a:r>
              </a:p>
            </p:txBody>
          </p:sp>
        </mc:Fallback>
      </mc:AlternateContent>
      <p:cxnSp>
        <p:nvCxnSpPr>
          <p:cNvPr id="69" name="直接箭头连接符 68">
            <a:extLst>
              <a:ext uri="{FF2B5EF4-FFF2-40B4-BE49-F238E27FC236}">
                <a16:creationId xmlns:a16="http://schemas.microsoft.com/office/drawing/2014/main" id="{18AC6876-D3D9-4DED-930D-9F2E92D77399}"/>
              </a:ext>
            </a:extLst>
          </p:cNvPr>
          <p:cNvCxnSpPr>
            <a:cxnSpLocks/>
          </p:cNvCxnSpPr>
          <p:nvPr/>
        </p:nvCxnSpPr>
        <p:spPr>
          <a:xfrm flipH="1">
            <a:off x="1495828" y="4107348"/>
            <a:ext cx="793904" cy="452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136107A-EEF9-4E13-9813-D671010A1FD9}"/>
                  </a:ext>
                </a:extLst>
              </p:cNvPr>
              <p:cNvSpPr txBox="1"/>
              <p:nvPr/>
            </p:nvSpPr>
            <p:spPr>
              <a:xfrm>
                <a:off x="2289732" y="4708093"/>
                <a:ext cx="210689" cy="308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6.3</m:t>
                      </m:r>
                    </m:oMath>
                  </m:oMathPara>
                </a14:m>
                <a:endParaRPr lang="zh-CN" altLang="en-US" b="0" dirty="0"/>
              </a:p>
            </p:txBody>
          </p:sp>
        </mc:Choice>
        <mc:Fallback xmlns="">
          <p:sp>
            <p:nvSpPr>
              <p:cNvPr id="70" name="文本框 69">
                <a:extLst>
                  <a:ext uri="{FF2B5EF4-FFF2-40B4-BE49-F238E27FC236}">
                    <a16:creationId xmlns:a16="http://schemas.microsoft.com/office/drawing/2014/main" id="{F136107A-EEF9-4E13-9813-D671010A1FD9}"/>
                  </a:ext>
                </a:extLst>
              </p:cNvPr>
              <p:cNvSpPr txBox="1">
                <a:spLocks noRot="1" noChangeAspect="1" noMove="1" noResize="1" noEditPoints="1" noAdjustHandles="1" noChangeArrowheads="1" noChangeShapeType="1" noTextEdit="1"/>
              </p:cNvSpPr>
              <p:nvPr/>
            </p:nvSpPr>
            <p:spPr>
              <a:xfrm>
                <a:off x="2289732" y="4708093"/>
                <a:ext cx="210689" cy="308867"/>
              </a:xfrm>
              <a:prstGeom prst="rect">
                <a:avLst/>
              </a:prstGeom>
              <a:blipFill>
                <a:blip r:embed="rId27"/>
                <a:stretch>
                  <a:fillRect r="-8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6FB0686-C258-44B6-A0A5-1026157F3E3C}"/>
                  </a:ext>
                </a:extLst>
              </p:cNvPr>
              <p:cNvSpPr txBox="1"/>
              <p:nvPr/>
            </p:nvSpPr>
            <p:spPr>
              <a:xfrm>
                <a:off x="1660300" y="3957369"/>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1" name="文本框 70">
                <a:extLst>
                  <a:ext uri="{FF2B5EF4-FFF2-40B4-BE49-F238E27FC236}">
                    <a16:creationId xmlns:a16="http://schemas.microsoft.com/office/drawing/2014/main" id="{E6FB0686-C258-44B6-A0A5-1026157F3E3C}"/>
                  </a:ext>
                </a:extLst>
              </p:cNvPr>
              <p:cNvSpPr txBox="1">
                <a:spLocks noRot="1" noChangeAspect="1" noMove="1" noResize="1" noEditPoints="1" noAdjustHandles="1" noChangeArrowheads="1" noChangeShapeType="1" noTextEdit="1"/>
              </p:cNvSpPr>
              <p:nvPr/>
            </p:nvSpPr>
            <p:spPr>
              <a:xfrm>
                <a:off x="1660300" y="3957369"/>
                <a:ext cx="426663" cy="279399"/>
              </a:xfrm>
              <a:prstGeom prst="rect">
                <a:avLst/>
              </a:prstGeom>
              <a:blipFill>
                <a:blip r:embed="rId28"/>
                <a:stretch>
                  <a:fillRect/>
                </a:stretch>
              </a:blipFill>
            </p:spPr>
            <p:txBody>
              <a:bodyPr/>
              <a:lstStyle/>
              <a:p>
                <a:r>
                  <a:rPr lang="zh-CN" altLang="en-US">
                    <a:noFill/>
                  </a:rPr>
                  <a:t> </a:t>
                </a:r>
              </a:p>
            </p:txBody>
          </p:sp>
        </mc:Fallback>
      </mc:AlternateContent>
      <p:grpSp>
        <p:nvGrpSpPr>
          <p:cNvPr id="72" name="组合 71">
            <a:extLst>
              <a:ext uri="{FF2B5EF4-FFF2-40B4-BE49-F238E27FC236}">
                <a16:creationId xmlns:a16="http://schemas.microsoft.com/office/drawing/2014/main" id="{6BE3F640-1637-4D2D-A44E-1E9EDC63E6F5}"/>
              </a:ext>
            </a:extLst>
          </p:cNvPr>
          <p:cNvGrpSpPr/>
          <p:nvPr/>
        </p:nvGrpSpPr>
        <p:grpSpPr>
          <a:xfrm>
            <a:off x="41969" y="3717032"/>
            <a:ext cx="4276776" cy="2919743"/>
            <a:chOff x="1512605" y="244742"/>
            <a:chExt cx="5630667" cy="3965989"/>
          </a:xfrm>
        </p:grpSpPr>
        <p:grpSp>
          <p:nvGrpSpPr>
            <p:cNvPr id="73" name="组合 72">
              <a:extLst>
                <a:ext uri="{FF2B5EF4-FFF2-40B4-BE49-F238E27FC236}">
                  <a16:creationId xmlns:a16="http://schemas.microsoft.com/office/drawing/2014/main" id="{FED71A86-6113-403B-A8AB-D382F927728A}"/>
                </a:ext>
              </a:extLst>
            </p:cNvPr>
            <p:cNvGrpSpPr/>
            <p:nvPr/>
          </p:nvGrpSpPr>
          <p:grpSpPr>
            <a:xfrm>
              <a:off x="1512605" y="244742"/>
              <a:ext cx="5630667" cy="3965989"/>
              <a:chOff x="1512605" y="244742"/>
              <a:chExt cx="5630667" cy="3965989"/>
            </a:xfrm>
          </p:grpSpPr>
          <p:cxnSp>
            <p:nvCxnSpPr>
              <p:cNvPr id="81" name="直接箭头连接符 80">
                <a:extLst>
                  <a:ext uri="{FF2B5EF4-FFF2-40B4-BE49-F238E27FC236}">
                    <a16:creationId xmlns:a16="http://schemas.microsoft.com/office/drawing/2014/main" id="{560BF9CE-1CD6-4574-99DF-B878AFCC117E}"/>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716E1887-2014-46B1-8CE1-CD34F06C3868}"/>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069202DB-A215-4E02-B68F-C3493ECE0718}"/>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4" name="椭圆 83">
                <a:extLst>
                  <a:ext uri="{FF2B5EF4-FFF2-40B4-BE49-F238E27FC236}">
                    <a16:creationId xmlns:a16="http://schemas.microsoft.com/office/drawing/2014/main" id="{292F95F7-DD66-4CA9-9B60-A6933F9C9CD8}"/>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5" name="椭圆 84">
                <a:extLst>
                  <a:ext uri="{FF2B5EF4-FFF2-40B4-BE49-F238E27FC236}">
                    <a16:creationId xmlns:a16="http://schemas.microsoft.com/office/drawing/2014/main" id="{B562B196-C8BA-4405-BA2D-325445F094E1}"/>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9" name="椭圆 88">
                <a:extLst>
                  <a:ext uri="{FF2B5EF4-FFF2-40B4-BE49-F238E27FC236}">
                    <a16:creationId xmlns:a16="http://schemas.microsoft.com/office/drawing/2014/main" id="{20420C5C-7852-4DBD-9EF1-1C35CE6474F6}"/>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0" name="直接箭头连接符 89">
                <a:extLst>
                  <a:ext uri="{FF2B5EF4-FFF2-40B4-BE49-F238E27FC236}">
                    <a16:creationId xmlns:a16="http://schemas.microsoft.com/office/drawing/2014/main" id="{FD480CC0-1C58-4290-BA4A-FFCC0E409404}"/>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20EE341-CB98-4B65-ADAF-9E39982F9795}"/>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93346A49-E3B3-407E-BD8C-CCC66ACE02CC}"/>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CF9C1F31-ABDA-4195-AFED-41103A359524}"/>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D248C5A5-3A40-4A14-BB28-2111A7DE3008}"/>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4" name="文本框 93">
                    <a:extLst>
                      <a:ext uri="{FF2B5EF4-FFF2-40B4-BE49-F238E27FC236}">
                        <a16:creationId xmlns:a16="http://schemas.microsoft.com/office/drawing/2014/main" id="{D248C5A5-3A40-4A14-BB28-2111A7DE3008}"/>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05D5CED-23A1-4334-A982-6034823A3795}"/>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5" name="文本框 94">
                    <a:extLst>
                      <a:ext uri="{FF2B5EF4-FFF2-40B4-BE49-F238E27FC236}">
                        <a16:creationId xmlns:a16="http://schemas.microsoft.com/office/drawing/2014/main" id="{005D5CED-23A1-4334-A982-6034823A3795}"/>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0"/>
                    <a:stretch>
                      <a:fillRect/>
                    </a:stretch>
                  </a:blipFill>
                </p:spPr>
                <p:txBody>
                  <a:bodyPr/>
                  <a:lstStyle/>
                  <a:p>
                    <a:r>
                      <a:rPr lang="zh-CN" altLang="en-US">
                        <a:noFill/>
                      </a:rPr>
                      <a:t> </a:t>
                    </a:r>
                  </a:p>
                </p:txBody>
              </p:sp>
            </mc:Fallback>
          </mc:AlternateContent>
          <p:sp>
            <p:nvSpPr>
              <p:cNvPr id="96" name="椭圆 95">
                <a:extLst>
                  <a:ext uri="{FF2B5EF4-FFF2-40B4-BE49-F238E27FC236}">
                    <a16:creationId xmlns:a16="http://schemas.microsoft.com/office/drawing/2014/main" id="{968D0859-8AE3-457A-889F-299DB08C0262}"/>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3" name="椭圆 112">
                <a:extLst>
                  <a:ext uri="{FF2B5EF4-FFF2-40B4-BE49-F238E27FC236}">
                    <a16:creationId xmlns:a16="http://schemas.microsoft.com/office/drawing/2014/main" id="{FF4BD414-F307-41CA-AF3D-8C5B5CF3A6F2}"/>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4" name="直接箭头连接符 113">
                <a:extLst>
                  <a:ext uri="{FF2B5EF4-FFF2-40B4-BE49-F238E27FC236}">
                    <a16:creationId xmlns:a16="http://schemas.microsoft.com/office/drawing/2014/main" id="{1E44BDEE-69D7-417E-B735-30DF5FCF27F5}"/>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4A8BBE90-7092-4999-A6F5-E585B2FF5C66}"/>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9E1CBD3F-DD21-418C-A87F-8DE4639AF55E}"/>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7" name="椭圆 116">
                <a:extLst>
                  <a:ext uri="{FF2B5EF4-FFF2-40B4-BE49-F238E27FC236}">
                    <a16:creationId xmlns:a16="http://schemas.microsoft.com/office/drawing/2014/main" id="{5B110CF9-D932-4E7F-A413-D1A76FBA8663}"/>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54EC749-D480-4101-8C47-DCBA89F4E8DF}"/>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9" name="组合 118">
                <a:extLst>
                  <a:ext uri="{FF2B5EF4-FFF2-40B4-BE49-F238E27FC236}">
                    <a16:creationId xmlns:a16="http://schemas.microsoft.com/office/drawing/2014/main" id="{A0A74050-08EF-4F7A-A88C-59CE8F8DC1B5}"/>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4C8F0E5-9805-4A8C-8038-92E2BC25B5BC}"/>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0577BBA6-63EE-469D-82A3-56E664E3D6E6}"/>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78224A4A-121E-4273-AD77-5F2AAE96E27C}"/>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4" name="组合 73">
              <a:extLst>
                <a:ext uri="{FF2B5EF4-FFF2-40B4-BE49-F238E27FC236}">
                  <a16:creationId xmlns:a16="http://schemas.microsoft.com/office/drawing/2014/main" id="{89284230-EB46-4157-BD7C-DDA477E5E54C}"/>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3734B134-5C10-4EB6-B2A4-554723CD3CBE}"/>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BC98E0FD-1D4D-438E-8982-0C8992C6D1FB}"/>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C0836C2-B698-4622-8861-C9DF18710BA8}"/>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B945C0E6-2174-4086-A208-78C21601E29B}"/>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62">
                    <a:extLst>
                      <a:ext uri="{FF2B5EF4-FFF2-40B4-BE49-F238E27FC236}">
                        <a16:creationId xmlns:a16="http://schemas.microsoft.com/office/drawing/2014/main" id="{FCB72E21-5140-44C7-BA41-21278868CB56}"/>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783F85B5-6665-40FF-963F-17FD83D153C0}"/>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0FD3D47A-E768-41CF-85EA-B3A5B01BBB03}"/>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0FD3D47A-E768-41CF-85EA-B3A5B01BBB03}"/>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158CB7C8-D06C-494B-B0F5-35B8C9BBB49B}"/>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158CB7C8-D06C-494B-B0F5-35B8C9BBB49B}"/>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06D4958F-FFA3-4550-B95E-BE833988C4F9}"/>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06D4958F-FFA3-4550-B95E-BE833988C4F9}"/>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33ED8BFB-E9A9-4655-BFB8-1874895ABFFE}"/>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33ED8BFB-E9A9-4655-BFB8-1874895ABFFE}"/>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08987A8E-EBE7-465D-948F-2B2FC871BF2C}"/>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08987A8E-EBE7-465D-948F-2B2FC871BF2C}"/>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DD64E47C-8F0F-4485-AEDA-4DC2DA40387F}"/>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DD64E47C-8F0F-4485-AEDA-4DC2DA40387F}"/>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7"/>
                <a:stretch>
                  <a:fillRect/>
                </a:stretch>
              </a:blipFill>
            </p:spPr>
            <p:txBody>
              <a:bodyPr/>
              <a:lstStyle/>
              <a:p>
                <a:r>
                  <a:rPr lang="zh-CN" altLang="en-US">
                    <a:noFill/>
                  </a:rPr>
                  <a:t> </a:t>
                </a:r>
              </a:p>
            </p:txBody>
          </p:sp>
        </mc:Fallback>
      </mc:AlternateContent>
      <p:cxnSp>
        <p:nvCxnSpPr>
          <p:cNvPr id="129" name="直接箭头连接符 128">
            <a:extLst>
              <a:ext uri="{FF2B5EF4-FFF2-40B4-BE49-F238E27FC236}">
                <a16:creationId xmlns:a16="http://schemas.microsoft.com/office/drawing/2014/main" id="{3C4E3F31-C7B5-495B-9871-F0CF32916D92}"/>
              </a:ext>
            </a:extLst>
          </p:cNvPr>
          <p:cNvCxnSpPr>
            <a:cxnSpLocks/>
          </p:cNvCxnSpPr>
          <p:nvPr/>
        </p:nvCxnSpPr>
        <p:spPr>
          <a:xfrm>
            <a:off x="1523162" y="4735234"/>
            <a:ext cx="1366355" cy="4254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8CD5AED-F66D-4549-B24A-FB54DB623567}"/>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3" name="文本框 52">
                <a:extLst>
                  <a:ext uri="{FF2B5EF4-FFF2-40B4-BE49-F238E27FC236}">
                    <a16:creationId xmlns:a16="http://schemas.microsoft.com/office/drawing/2014/main" id="{C8CD5AED-F66D-4549-B24A-FB54DB623567}"/>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380F674-EF8B-48D2-9384-494B3B49DFA1}"/>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4" name="文本框 53">
                <a:extLst>
                  <a:ext uri="{FF2B5EF4-FFF2-40B4-BE49-F238E27FC236}">
                    <a16:creationId xmlns:a16="http://schemas.microsoft.com/office/drawing/2014/main" id="{4380F674-EF8B-48D2-9384-494B3B49DFA1}"/>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BE6BD2D-5B21-45E6-A4EF-F23388EA8013}"/>
                  </a:ext>
                </a:extLst>
              </p:cNvPr>
              <p:cNvSpPr txBox="1"/>
              <p:nvPr/>
            </p:nvSpPr>
            <p:spPr>
              <a:xfrm flipH="1">
                <a:off x="7529225" y="5352902"/>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5" name="文本框 54">
                <a:extLst>
                  <a:ext uri="{FF2B5EF4-FFF2-40B4-BE49-F238E27FC236}">
                    <a16:creationId xmlns:a16="http://schemas.microsoft.com/office/drawing/2014/main" id="{BBE6BD2D-5B21-45E6-A4EF-F23388EA8013}"/>
                  </a:ext>
                </a:extLst>
              </p:cNvPr>
              <p:cNvSpPr txBox="1">
                <a:spLocks noRot="1" noChangeAspect="1" noMove="1" noResize="1" noEditPoints="1" noAdjustHandles="1" noChangeArrowheads="1" noChangeShapeType="1" noTextEdit="1"/>
              </p:cNvSpPr>
              <p:nvPr/>
            </p:nvSpPr>
            <p:spPr>
              <a:xfrm flipH="1">
                <a:off x="7529225" y="5352902"/>
                <a:ext cx="677761" cy="338554"/>
              </a:xfrm>
              <a:prstGeom prst="rect">
                <a:avLst/>
              </a:prstGeom>
              <a:blipFill>
                <a:blip r:embed="rId40"/>
                <a:stretch>
                  <a:fillRect/>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884A9FFE-1957-4ED7-9832-FC01C18886C6}"/>
              </a:ext>
            </a:extLst>
          </p:cNvPr>
          <p:cNvSpPr/>
          <p:nvPr/>
        </p:nvSpPr>
        <p:spPr bwMode="auto">
          <a:xfrm>
            <a:off x="7631043" y="5393087"/>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graphicFrame>
            <p:nvGraphicFramePr>
              <p:cNvPr id="57" name="表格 56">
                <a:extLst>
                  <a:ext uri="{FF2B5EF4-FFF2-40B4-BE49-F238E27FC236}">
                    <a16:creationId xmlns:a16="http://schemas.microsoft.com/office/drawing/2014/main" id="{5A2D2843-19F0-4618-8351-010E58D3A5C9}"/>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7" name="表格 56">
                <a:extLst>
                  <a:ext uri="{FF2B5EF4-FFF2-40B4-BE49-F238E27FC236}">
                    <a16:creationId xmlns:a16="http://schemas.microsoft.com/office/drawing/2014/main" id="{5A2D2843-19F0-4618-8351-010E58D3A5C9}"/>
                  </a:ext>
                </a:extLst>
              </p:cNvPr>
              <p:cNvGraphicFramePr>
                <a:graphicFrameLocks noGrp="1"/>
              </p:cNvGraphicFramePr>
              <p:nvPr>
                <p:extLst>
                  <p:ext uri="{D42A27DB-BD31-4B8C-83A1-F6EECF244321}">
                    <p14:modId xmlns:p14="http://schemas.microsoft.com/office/powerpoint/2010/main" val="2182001601"/>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1"/>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818691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52</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b="0" i="1" dirty="0" smtClean="0">
                        <a:latin typeface="Cambria Math" panose="02040503050406030204" pitchFamily="18" charset="0"/>
                      </a:rPr>
                      <m:t>0.8</m:t>
                    </m:r>
                  </m:oMath>
                </a14:m>
                <a:r>
                  <a:rPr lang="en-US" altLang="zh-CN" dirty="0"/>
                  <a:t>)</a:t>
                </a:r>
              </a:p>
              <a:p>
                <a:pPr lvl="1"/>
                <a:r>
                  <a:rPr lang="en-US" altLang="zh-CN" dirty="0"/>
                  <a:t>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=28.5</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0" smtClean="0">
                        <a:latin typeface="Cambria Math" panose="02040503050406030204" pitchFamily="18" charset="0"/>
                      </a:rPr>
                      <m:t>4.5</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10" name="矩形 9">
            <a:extLst>
              <a:ext uri="{FF2B5EF4-FFF2-40B4-BE49-F238E27FC236}">
                <a16:creationId xmlns:a16="http://schemas.microsoft.com/office/drawing/2014/main" id="{683E76F4-BE27-4C15-96E4-BC7C44EBD68B}"/>
              </a:ext>
            </a:extLst>
          </p:cNvPr>
          <p:cNvSpPr/>
          <p:nvPr/>
        </p:nvSpPr>
        <p:spPr bwMode="auto">
          <a:xfrm>
            <a:off x="8336311" y="4899045"/>
            <a:ext cx="730060"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9" name="矩形 48">
            <a:extLst>
              <a:ext uri="{FF2B5EF4-FFF2-40B4-BE49-F238E27FC236}">
                <a16:creationId xmlns:a16="http://schemas.microsoft.com/office/drawing/2014/main" id="{3E3DC939-8E8B-46D0-BC55-E13600390FC6}"/>
              </a:ext>
            </a:extLst>
          </p:cNvPr>
          <p:cNvSpPr/>
          <p:nvPr/>
        </p:nvSpPr>
        <p:spPr bwMode="auto">
          <a:xfrm>
            <a:off x="5318220" y="4696074"/>
            <a:ext cx="3596093" cy="7504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4290439" y="4309341"/>
            <a:ext cx="4583433" cy="639677"/>
          </a:xfrm>
          <a:prstGeom prst="wedgeRectCallout">
            <a:avLst>
              <a:gd name="adj1" fmla="val -5502"/>
              <a:gd name="adj2" fmla="val 11598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28.5</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p:sp>
        <p:nvSpPr>
          <p:cNvPr id="61" name="矩形 60">
            <a:extLst>
              <a:ext uri="{FF2B5EF4-FFF2-40B4-BE49-F238E27FC236}">
                <a16:creationId xmlns:a16="http://schemas.microsoft.com/office/drawing/2014/main" id="{722CE654-E37D-4BBC-8879-26C0E242AE10}"/>
              </a:ext>
            </a:extLst>
          </p:cNvPr>
          <p:cNvSpPr/>
          <p:nvPr/>
        </p:nvSpPr>
        <p:spPr bwMode="auto">
          <a:xfrm>
            <a:off x="6069481" y="5349728"/>
            <a:ext cx="74411" cy="32767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2" name="矩形 61">
            <a:extLst>
              <a:ext uri="{FF2B5EF4-FFF2-40B4-BE49-F238E27FC236}">
                <a16:creationId xmlns:a16="http://schemas.microsoft.com/office/drawing/2014/main" id="{43B4F4A3-973F-45DC-AD29-B6883F0B0301}"/>
              </a:ext>
            </a:extLst>
          </p:cNvPr>
          <p:cNvSpPr/>
          <p:nvPr/>
        </p:nvSpPr>
        <p:spPr bwMode="auto">
          <a:xfrm>
            <a:off x="5619439" y="5369832"/>
            <a:ext cx="74411" cy="32767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4" name="矩形 63">
            <a:extLst>
              <a:ext uri="{FF2B5EF4-FFF2-40B4-BE49-F238E27FC236}">
                <a16:creationId xmlns:a16="http://schemas.microsoft.com/office/drawing/2014/main" id="{64E2C9BA-8468-48EF-87BA-F214FEA767D7}"/>
              </a:ext>
            </a:extLst>
          </p:cNvPr>
          <p:cNvSpPr/>
          <p:nvPr/>
        </p:nvSpPr>
        <p:spPr bwMode="auto">
          <a:xfrm flipV="1">
            <a:off x="5664911" y="5629863"/>
            <a:ext cx="372053" cy="4753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CE39D0DE-13AB-4DC9-B3BD-B349208F27EC}"/>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5" name="文本框 64">
                <a:extLst>
                  <a:ext uri="{FF2B5EF4-FFF2-40B4-BE49-F238E27FC236}">
                    <a16:creationId xmlns:a16="http://schemas.microsoft.com/office/drawing/2014/main" id="{CE39D0DE-13AB-4DC9-B3BD-B349208F27EC}"/>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7" name="图片 66">
            <a:extLst>
              <a:ext uri="{FF2B5EF4-FFF2-40B4-BE49-F238E27FC236}">
                <a16:creationId xmlns:a16="http://schemas.microsoft.com/office/drawing/2014/main" id="{28CDA93E-8B5F-4206-9F55-BF31EB7FE07A}"/>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p:cxnSp>
        <p:nvCxnSpPr>
          <p:cNvPr id="68" name="直接箭头连接符 67">
            <a:extLst>
              <a:ext uri="{FF2B5EF4-FFF2-40B4-BE49-F238E27FC236}">
                <a16:creationId xmlns:a16="http://schemas.microsoft.com/office/drawing/2014/main" id="{468177A4-3EFA-42A3-A2B9-6D114E9DB2F9}"/>
              </a:ext>
            </a:extLst>
          </p:cNvPr>
          <p:cNvCxnSpPr>
            <a:cxnSpLocks/>
          </p:cNvCxnSpPr>
          <p:nvPr/>
        </p:nvCxnSpPr>
        <p:spPr>
          <a:xfrm flipV="1">
            <a:off x="1402153" y="4789559"/>
            <a:ext cx="0" cy="270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E507D24E-FA88-423D-B1A2-DABCD103BC1D}"/>
              </a:ext>
            </a:extLst>
          </p:cNvPr>
          <p:cNvCxnSpPr>
            <a:cxnSpLocks/>
          </p:cNvCxnSpPr>
          <p:nvPr/>
        </p:nvCxnSpPr>
        <p:spPr>
          <a:xfrm flipV="1">
            <a:off x="1562165" y="4206995"/>
            <a:ext cx="768692" cy="430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5CD0ADA-20AB-4331-B810-C6A20F12956E}"/>
                  </a:ext>
                </a:extLst>
              </p:cNvPr>
              <p:cNvSpPr txBox="1"/>
              <p:nvPr/>
            </p:nvSpPr>
            <p:spPr>
              <a:xfrm>
                <a:off x="1718955" y="4054623"/>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0" name="文本框 69">
                <a:extLst>
                  <a:ext uri="{FF2B5EF4-FFF2-40B4-BE49-F238E27FC236}">
                    <a16:creationId xmlns:a16="http://schemas.microsoft.com/office/drawing/2014/main" id="{75CD0ADA-20AB-4331-B810-C6A20F12956E}"/>
                  </a:ext>
                </a:extLst>
              </p:cNvPr>
              <p:cNvSpPr txBox="1">
                <a:spLocks noRot="1" noChangeAspect="1" noMove="1" noResize="1" noEditPoints="1" noAdjustHandles="1" noChangeArrowheads="1" noChangeShapeType="1" noTextEdit="1"/>
              </p:cNvSpPr>
              <p:nvPr/>
            </p:nvSpPr>
            <p:spPr>
              <a:xfrm>
                <a:off x="1718955" y="4054623"/>
                <a:ext cx="426663" cy="27939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BA529F0-2BE3-40D9-BC5A-2D4760A26023}"/>
                  </a:ext>
                </a:extLst>
              </p:cNvPr>
              <p:cNvSpPr txBox="1"/>
              <p:nvPr/>
            </p:nvSpPr>
            <p:spPr>
              <a:xfrm>
                <a:off x="1082336" y="4795129"/>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1" name="文本框 70">
                <a:extLst>
                  <a:ext uri="{FF2B5EF4-FFF2-40B4-BE49-F238E27FC236}">
                    <a16:creationId xmlns:a16="http://schemas.microsoft.com/office/drawing/2014/main" id="{9BA529F0-2BE3-40D9-BC5A-2D4760A26023}"/>
                  </a:ext>
                </a:extLst>
              </p:cNvPr>
              <p:cNvSpPr txBox="1">
                <a:spLocks noRot="1" noChangeAspect="1" noMove="1" noResize="1" noEditPoints="1" noAdjustHandles="1" noChangeArrowheads="1" noChangeShapeType="1" noTextEdit="1"/>
              </p:cNvSpPr>
              <p:nvPr/>
            </p:nvSpPr>
            <p:spPr>
              <a:xfrm>
                <a:off x="1082336" y="4795129"/>
                <a:ext cx="295043"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0B047AED-583E-4B09-99AC-8ED66C3B6DFC}"/>
                  </a:ext>
                </a:extLst>
              </p:cNvPr>
              <p:cNvSpPr txBox="1"/>
              <p:nvPr/>
            </p:nvSpPr>
            <p:spPr>
              <a:xfrm>
                <a:off x="5580112" y="3142581"/>
                <a:ext cx="2903359"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35</m:t>
                    </m:r>
                  </m:oMath>
                </a14:m>
                <a:endParaRPr lang="zh-CN" altLang="en-US" sz="2400" b="0" dirty="0"/>
              </a:p>
            </p:txBody>
          </p:sp>
        </mc:Choice>
        <mc:Fallback xmlns="">
          <p:sp>
            <p:nvSpPr>
              <p:cNvPr id="63" name="文本框 62">
                <a:extLst>
                  <a:ext uri="{FF2B5EF4-FFF2-40B4-BE49-F238E27FC236}">
                    <a16:creationId xmlns:a16="http://schemas.microsoft.com/office/drawing/2014/main" id="{0B047AED-583E-4B09-99AC-8ED66C3B6DFC}"/>
                  </a:ext>
                </a:extLst>
              </p:cNvPr>
              <p:cNvSpPr txBox="1">
                <a:spLocks noRot="1" noChangeAspect="1" noMove="1" noResize="1" noEditPoints="1" noAdjustHandles="1" noChangeArrowheads="1" noChangeShapeType="1" noTextEdit="1"/>
              </p:cNvSpPr>
              <p:nvPr/>
            </p:nvSpPr>
            <p:spPr>
              <a:xfrm>
                <a:off x="5580112" y="3142581"/>
                <a:ext cx="2903359" cy="461665"/>
              </a:xfrm>
              <a:prstGeom prst="rect">
                <a:avLst/>
              </a:prstGeom>
              <a:blipFill>
                <a:blip r:embed="rId27"/>
                <a:stretch>
                  <a:fillRect l="-3145" t="-9333" b="-32000"/>
                </a:stretch>
              </a:blipFill>
            </p:spPr>
            <p:txBody>
              <a:bodyPr/>
              <a:lstStyle/>
              <a:p>
                <a:r>
                  <a:rPr lang="zh-CN" altLang="en-US">
                    <a:noFill/>
                  </a:rPr>
                  <a:t> </a:t>
                </a:r>
              </a:p>
            </p:txBody>
          </p:sp>
        </mc:Fallback>
      </mc:AlternateContent>
      <p:grpSp>
        <p:nvGrpSpPr>
          <p:cNvPr id="129" name="组合 128">
            <a:extLst>
              <a:ext uri="{FF2B5EF4-FFF2-40B4-BE49-F238E27FC236}">
                <a16:creationId xmlns:a16="http://schemas.microsoft.com/office/drawing/2014/main" id="{CE90BFD7-C4C9-4EFB-853C-24BBF76CEDBA}"/>
              </a:ext>
            </a:extLst>
          </p:cNvPr>
          <p:cNvGrpSpPr/>
          <p:nvPr/>
        </p:nvGrpSpPr>
        <p:grpSpPr>
          <a:xfrm>
            <a:off x="41969" y="3717032"/>
            <a:ext cx="4276776" cy="2919743"/>
            <a:chOff x="1512605" y="244742"/>
            <a:chExt cx="5630667" cy="3965989"/>
          </a:xfrm>
        </p:grpSpPr>
        <p:grpSp>
          <p:nvGrpSpPr>
            <p:cNvPr id="130" name="组合 129">
              <a:extLst>
                <a:ext uri="{FF2B5EF4-FFF2-40B4-BE49-F238E27FC236}">
                  <a16:creationId xmlns:a16="http://schemas.microsoft.com/office/drawing/2014/main" id="{E7E206EF-0DFE-4DD1-9F49-83F8E6C19DFF}"/>
                </a:ext>
              </a:extLst>
            </p:cNvPr>
            <p:cNvGrpSpPr/>
            <p:nvPr/>
          </p:nvGrpSpPr>
          <p:grpSpPr>
            <a:xfrm>
              <a:off x="1512605" y="244742"/>
              <a:ext cx="5630667" cy="3965989"/>
              <a:chOff x="1512605" y="244742"/>
              <a:chExt cx="5630667" cy="3965989"/>
            </a:xfrm>
          </p:grpSpPr>
          <p:cxnSp>
            <p:nvCxnSpPr>
              <p:cNvPr id="138" name="直接箭头连接符 137">
                <a:extLst>
                  <a:ext uri="{FF2B5EF4-FFF2-40B4-BE49-F238E27FC236}">
                    <a16:creationId xmlns:a16="http://schemas.microsoft.com/office/drawing/2014/main" id="{A8CCD959-6CAA-463D-9F90-9C408DDF0667}"/>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66A4104F-FB15-46D6-9B4C-7D2EA8CD8BA2}"/>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椭圆 139">
                <a:extLst>
                  <a:ext uri="{FF2B5EF4-FFF2-40B4-BE49-F238E27FC236}">
                    <a16:creationId xmlns:a16="http://schemas.microsoft.com/office/drawing/2014/main" id="{E0AA9BC9-2B94-4B87-856F-1C5B088EA013}"/>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41" name="椭圆 140">
                <a:extLst>
                  <a:ext uri="{FF2B5EF4-FFF2-40B4-BE49-F238E27FC236}">
                    <a16:creationId xmlns:a16="http://schemas.microsoft.com/office/drawing/2014/main" id="{A4A6EF71-E2B9-4026-BDF8-FA01F2BC448D}"/>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42" name="椭圆 141">
                <a:extLst>
                  <a:ext uri="{FF2B5EF4-FFF2-40B4-BE49-F238E27FC236}">
                    <a16:creationId xmlns:a16="http://schemas.microsoft.com/office/drawing/2014/main" id="{78E57609-3176-45C0-8E86-AD7352517816}"/>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43" name="椭圆 142">
                <a:extLst>
                  <a:ext uri="{FF2B5EF4-FFF2-40B4-BE49-F238E27FC236}">
                    <a16:creationId xmlns:a16="http://schemas.microsoft.com/office/drawing/2014/main" id="{46928A49-2CAC-4748-AA6D-64202CE06B32}"/>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44" name="直接箭头连接符 143">
                <a:extLst>
                  <a:ext uri="{FF2B5EF4-FFF2-40B4-BE49-F238E27FC236}">
                    <a16:creationId xmlns:a16="http://schemas.microsoft.com/office/drawing/2014/main" id="{5D20E6DD-CA91-4184-A03B-76B62B50C279}"/>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A6317BFD-B5FB-4359-AE91-44349A1872B6}"/>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A15BA620-B310-4687-AE14-4835DDC3CE03}"/>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4B6D1D5-103D-4BC5-A833-B6A9547F6D4B}"/>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2FA90B89-C4A4-4F60-9081-F971476A0786}"/>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48" name="文本框 147">
                    <a:extLst>
                      <a:ext uri="{FF2B5EF4-FFF2-40B4-BE49-F238E27FC236}">
                        <a16:creationId xmlns:a16="http://schemas.microsoft.com/office/drawing/2014/main" id="{2FA90B89-C4A4-4F60-9081-F971476A0786}"/>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8"/>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052C52CE-6616-4B6E-A2DC-AA88556EC030}"/>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49" name="文本框 148">
                    <a:extLst>
                      <a:ext uri="{FF2B5EF4-FFF2-40B4-BE49-F238E27FC236}">
                        <a16:creationId xmlns:a16="http://schemas.microsoft.com/office/drawing/2014/main" id="{052C52CE-6616-4B6E-A2DC-AA88556EC030}"/>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29"/>
                    <a:stretch>
                      <a:fillRect/>
                    </a:stretch>
                  </a:blipFill>
                </p:spPr>
                <p:txBody>
                  <a:bodyPr/>
                  <a:lstStyle/>
                  <a:p>
                    <a:r>
                      <a:rPr lang="zh-CN" altLang="en-US">
                        <a:noFill/>
                      </a:rPr>
                      <a:t> </a:t>
                    </a:r>
                  </a:p>
                </p:txBody>
              </p:sp>
            </mc:Fallback>
          </mc:AlternateContent>
          <p:sp>
            <p:nvSpPr>
              <p:cNvPr id="150" name="椭圆 149">
                <a:extLst>
                  <a:ext uri="{FF2B5EF4-FFF2-40B4-BE49-F238E27FC236}">
                    <a16:creationId xmlns:a16="http://schemas.microsoft.com/office/drawing/2014/main" id="{8B6F4EED-BBA5-4DBA-92F5-92FD14280F36}"/>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51" name="椭圆 150">
                <a:extLst>
                  <a:ext uri="{FF2B5EF4-FFF2-40B4-BE49-F238E27FC236}">
                    <a16:creationId xmlns:a16="http://schemas.microsoft.com/office/drawing/2014/main" id="{BFFB5E63-52A6-4C24-93E0-4B22FCB336CF}"/>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52" name="直接箭头连接符 151">
                <a:extLst>
                  <a:ext uri="{FF2B5EF4-FFF2-40B4-BE49-F238E27FC236}">
                    <a16:creationId xmlns:a16="http://schemas.microsoft.com/office/drawing/2014/main" id="{E1201613-A9A5-43A9-81E9-17E12DD59C5B}"/>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DBE36438-0A63-4644-B772-A89C00BD8A9E}"/>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54" name="图片 153">
                <a:extLst>
                  <a:ext uri="{FF2B5EF4-FFF2-40B4-BE49-F238E27FC236}">
                    <a16:creationId xmlns:a16="http://schemas.microsoft.com/office/drawing/2014/main" id="{8601634D-71A6-4785-8866-006A8EBD890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55" name="椭圆 154">
                <a:extLst>
                  <a:ext uri="{FF2B5EF4-FFF2-40B4-BE49-F238E27FC236}">
                    <a16:creationId xmlns:a16="http://schemas.microsoft.com/office/drawing/2014/main" id="{178A2009-4138-4F7F-8A13-4653CBF19DDC}"/>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A7732C4-0646-4164-A71D-B440643CE39F}"/>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7" name="组合 156">
                <a:extLst>
                  <a:ext uri="{FF2B5EF4-FFF2-40B4-BE49-F238E27FC236}">
                    <a16:creationId xmlns:a16="http://schemas.microsoft.com/office/drawing/2014/main" id="{8B9DE26C-0036-4010-97CF-6BD112E9157E}"/>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BEDD7FC7-2811-4527-B0BC-A0729842474C}"/>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8A8DED2B-0D51-440F-ADB7-01F9219DD154}"/>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942F32F5-B63F-440D-A731-4CEEB9A067C6}"/>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131" name="组合 130">
              <a:extLst>
                <a:ext uri="{FF2B5EF4-FFF2-40B4-BE49-F238E27FC236}">
                  <a16:creationId xmlns:a16="http://schemas.microsoft.com/office/drawing/2014/main" id="{8534D531-1C05-4409-AF86-AE2683591921}"/>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31AEE165-DF56-4C04-A209-6587810F217F}"/>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75A8303-B3EB-4239-B062-E1002556E823}"/>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88265A34-6897-4C23-9247-1602525A784E}"/>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E71E82DB-01BA-4839-958C-EC9754FFED85}"/>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62">
                    <a:extLst>
                      <a:ext uri="{FF2B5EF4-FFF2-40B4-BE49-F238E27FC236}">
                        <a16:creationId xmlns:a16="http://schemas.microsoft.com/office/drawing/2014/main" id="{F8A49C80-C9CB-4716-8E2F-F31ECE1D6A45}"/>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62">
                    <a:extLst>
                      <a:ext uri="{FF2B5EF4-FFF2-40B4-BE49-F238E27FC236}">
                        <a16:creationId xmlns:a16="http://schemas.microsoft.com/office/drawing/2014/main" id="{A473763F-B839-497B-BCA2-DD6B37DB2B6E}"/>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54B0C903-62BC-4B7B-820F-8BDB7C7B9D70}"/>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61" name="文本框 160">
                <a:extLst>
                  <a:ext uri="{FF2B5EF4-FFF2-40B4-BE49-F238E27FC236}">
                    <a16:creationId xmlns:a16="http://schemas.microsoft.com/office/drawing/2014/main" id="{54B0C903-62BC-4B7B-820F-8BDB7C7B9D70}"/>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272EF6A6-9D75-4124-A609-54120BE4073C}"/>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62" name="文本框 161">
                <a:extLst>
                  <a:ext uri="{FF2B5EF4-FFF2-40B4-BE49-F238E27FC236}">
                    <a16:creationId xmlns:a16="http://schemas.microsoft.com/office/drawing/2014/main" id="{272EF6A6-9D75-4124-A609-54120BE4073C}"/>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2BBDD3C9-D5F2-4FA2-A6E1-D38BA8BB9923}"/>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63" name="文本框 162">
                <a:extLst>
                  <a:ext uri="{FF2B5EF4-FFF2-40B4-BE49-F238E27FC236}">
                    <a16:creationId xmlns:a16="http://schemas.microsoft.com/office/drawing/2014/main" id="{2BBDD3C9-D5F2-4FA2-A6E1-D38BA8BB9923}"/>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4FA2B2FA-B2AE-4D4B-91F8-078A7803A0B3}"/>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64" name="文本框 163">
                <a:extLst>
                  <a:ext uri="{FF2B5EF4-FFF2-40B4-BE49-F238E27FC236}">
                    <a16:creationId xmlns:a16="http://schemas.microsoft.com/office/drawing/2014/main" id="{4FA2B2FA-B2AE-4D4B-91F8-078A7803A0B3}"/>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E2FDCC47-056C-4276-B29C-2FE5AE26CF5D}"/>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5" name="文本框 164">
                <a:extLst>
                  <a:ext uri="{FF2B5EF4-FFF2-40B4-BE49-F238E27FC236}">
                    <a16:creationId xmlns:a16="http://schemas.microsoft.com/office/drawing/2014/main" id="{E2FDCC47-056C-4276-B29C-2FE5AE26CF5D}"/>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BDF11488-5DB4-4E2A-8346-72D555280132}"/>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6" name="文本框 165">
                <a:extLst>
                  <a:ext uri="{FF2B5EF4-FFF2-40B4-BE49-F238E27FC236}">
                    <a16:creationId xmlns:a16="http://schemas.microsoft.com/office/drawing/2014/main" id="{BDF11488-5DB4-4E2A-8346-72D555280132}"/>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486D69A-A0D1-44DE-8E89-F7A9E3991F47}"/>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8" name="文本框 57">
                <a:extLst>
                  <a:ext uri="{FF2B5EF4-FFF2-40B4-BE49-F238E27FC236}">
                    <a16:creationId xmlns:a16="http://schemas.microsoft.com/office/drawing/2014/main" id="{D486D69A-A0D1-44DE-8E89-F7A9E3991F47}"/>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2B39D1F-2CB0-480C-9C7E-3A50F0EF67D3}"/>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9" name="文本框 58">
                <a:extLst>
                  <a:ext uri="{FF2B5EF4-FFF2-40B4-BE49-F238E27FC236}">
                    <a16:creationId xmlns:a16="http://schemas.microsoft.com/office/drawing/2014/main" id="{B2B39D1F-2CB0-480C-9C7E-3A50F0EF67D3}"/>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2" name="表格 71">
                <a:extLst>
                  <a:ext uri="{FF2B5EF4-FFF2-40B4-BE49-F238E27FC236}">
                    <a16:creationId xmlns:a16="http://schemas.microsoft.com/office/drawing/2014/main" id="{EE751350-7260-4E42-918A-AC03CD244924}"/>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72" name="表格 71">
                <a:extLst>
                  <a:ext uri="{FF2B5EF4-FFF2-40B4-BE49-F238E27FC236}">
                    <a16:creationId xmlns:a16="http://schemas.microsoft.com/office/drawing/2014/main" id="{EE751350-7260-4E42-918A-AC03CD244924}"/>
                  </a:ext>
                </a:extLst>
              </p:cNvPr>
              <p:cNvGraphicFramePr>
                <a:graphicFrameLocks noGrp="1"/>
              </p:cNvGraphicFramePr>
              <p:nvPr>
                <p:extLst>
                  <p:ext uri="{D42A27DB-BD31-4B8C-83A1-F6EECF244321}">
                    <p14:modId xmlns:p14="http://schemas.microsoft.com/office/powerpoint/2010/main" val="3271668695"/>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9"/>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3C61D331-8EDC-422F-AA8C-921E340B09CF}"/>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73" name="文本框 72">
                <a:extLst>
                  <a:ext uri="{FF2B5EF4-FFF2-40B4-BE49-F238E27FC236}">
                    <a16:creationId xmlns:a16="http://schemas.microsoft.com/office/drawing/2014/main" id="{3C61D331-8EDC-422F-AA8C-921E340B09CF}"/>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894FCF4-5AC0-4A99-A2E6-ABDFBCA02740}"/>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8.5</m:t>
                      </m:r>
                    </m:oMath>
                  </m:oMathPara>
                </a14:m>
                <a:endParaRPr lang="zh-CN" altLang="en-US" sz="1600" b="0" dirty="0">
                  <a:solidFill>
                    <a:srgbClr val="7030A0"/>
                  </a:solidFill>
                </a:endParaRPr>
              </a:p>
            </p:txBody>
          </p:sp>
        </mc:Choice>
        <mc:Fallback xmlns="">
          <p:sp>
            <p:nvSpPr>
              <p:cNvPr id="74" name="文本框 73">
                <a:extLst>
                  <a:ext uri="{FF2B5EF4-FFF2-40B4-BE49-F238E27FC236}">
                    <a16:creationId xmlns:a16="http://schemas.microsoft.com/office/drawing/2014/main" id="{3894FCF4-5AC0-4A99-A2E6-ABDFBCA02740}"/>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278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9ED643AB-A349-4A07-801A-AA8D65D79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53</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=0.8</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对话气泡: 矩形 48">
                <a:extLst>
                  <a:ext uri="{FF2B5EF4-FFF2-40B4-BE49-F238E27FC236}">
                    <a16:creationId xmlns:a16="http://schemas.microsoft.com/office/drawing/2014/main" id="{A8EABEEB-39EA-41E4-B2E3-2FCC6D78B1FC}"/>
                  </a:ext>
                </a:extLst>
              </p:cNvPr>
              <p:cNvSpPr/>
              <p:nvPr/>
            </p:nvSpPr>
            <p:spPr bwMode="auto">
              <a:xfrm>
                <a:off x="4094448" y="3950806"/>
                <a:ext cx="2785537" cy="793500"/>
              </a:xfrm>
              <a:prstGeom prst="wedgeRectCallout">
                <a:avLst>
                  <a:gd name="adj1" fmla="val 15059"/>
                  <a:gd name="adj2" fmla="val 8174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1,</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0.8</m:t>
                      </m:r>
                    </m:oMath>
                  </m:oMathPara>
                </a14:m>
                <a:endParaRPr lang="en-US" altLang="zh-CN" sz="2400" b="0" dirty="0">
                  <a:solidFill>
                    <a:schemeClr val="tx1"/>
                  </a:solidFill>
                  <a:latin typeface="Cambria Math" panose="02040503050406030204" pitchFamily="18" charset="0"/>
                  <a:ea typeface="Arial Unicode MS" pitchFamily="50" charset="-127"/>
                  <a:cs typeface="Arial Unicode MS" pitchFamily="50" charset="-127"/>
                </a:endParaRP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answer is </a:t>
                </a:r>
                <a14:m>
                  <m:oMath xmlns:m="http://schemas.openxmlformats.org/officeDocument/2006/math">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25.5</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49" name="对话气泡: 矩形 48">
                <a:extLst>
                  <a:ext uri="{FF2B5EF4-FFF2-40B4-BE49-F238E27FC236}">
                    <a16:creationId xmlns:a16="http://schemas.microsoft.com/office/drawing/2014/main" id="{A8EABEEB-39EA-41E4-B2E3-2FCC6D78B1FC}"/>
                  </a:ext>
                </a:extLst>
              </p:cNvPr>
              <p:cNvSpPr>
                <a:spLocks noRot="1" noChangeAspect="1" noMove="1" noResize="1" noEditPoints="1" noAdjustHandles="1" noChangeArrowheads="1" noChangeShapeType="1" noTextEdit="1"/>
              </p:cNvSpPr>
              <p:nvPr/>
            </p:nvSpPr>
            <p:spPr bwMode="auto">
              <a:xfrm>
                <a:off x="4094448" y="3950806"/>
                <a:ext cx="2785537" cy="793500"/>
              </a:xfrm>
              <a:prstGeom prst="wedgeRectCallout">
                <a:avLst>
                  <a:gd name="adj1" fmla="val 15059"/>
                  <a:gd name="adj2" fmla="val 81741"/>
                </a:avLst>
              </a:prstGeom>
              <a:blipFill>
                <a:blip r:embed="rId21"/>
                <a:stretch>
                  <a:fillRect l="-217"/>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AC4C01D-F7E2-4F61-B9DD-2A92BA6CB88C}"/>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AAC4C01D-F7E2-4F61-B9DD-2A92BA6CB88C}"/>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5"/>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A5A15C4B-5FF6-414E-8D6D-3E603AFD1117}"/>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9E9CB0F-E3D9-4790-A641-368E727115F0}"/>
                  </a:ext>
                </a:extLst>
              </p:cNvPr>
              <p:cNvSpPr txBox="1"/>
              <p:nvPr/>
            </p:nvSpPr>
            <p:spPr>
              <a:xfrm>
                <a:off x="5580112" y="3142581"/>
                <a:ext cx="2903359"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35</m:t>
                    </m:r>
                  </m:oMath>
                </a14:m>
                <a:endParaRPr lang="zh-CN" altLang="en-US" sz="2400" b="0" dirty="0"/>
              </a:p>
            </p:txBody>
          </p:sp>
        </mc:Choice>
        <mc:Fallback xmlns="">
          <p:sp>
            <p:nvSpPr>
              <p:cNvPr id="61" name="文本框 60">
                <a:extLst>
                  <a:ext uri="{FF2B5EF4-FFF2-40B4-BE49-F238E27FC236}">
                    <a16:creationId xmlns:a16="http://schemas.microsoft.com/office/drawing/2014/main" id="{D9E9CB0F-E3D9-4790-A641-368E727115F0}"/>
                  </a:ext>
                </a:extLst>
              </p:cNvPr>
              <p:cNvSpPr txBox="1">
                <a:spLocks noRot="1" noChangeAspect="1" noMove="1" noResize="1" noEditPoints="1" noAdjustHandles="1" noChangeArrowheads="1" noChangeShapeType="1" noTextEdit="1"/>
              </p:cNvSpPr>
              <p:nvPr/>
            </p:nvSpPr>
            <p:spPr>
              <a:xfrm>
                <a:off x="5580112" y="3142581"/>
                <a:ext cx="2903359" cy="461665"/>
              </a:xfrm>
              <a:prstGeom prst="rect">
                <a:avLst/>
              </a:prstGeom>
              <a:blipFill>
                <a:blip r:embed="rId27"/>
                <a:stretch>
                  <a:fillRect l="-3145" t="-9333" b="-32000"/>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7482D37F-3433-4373-A9B1-8E00AAA8A1D6}"/>
              </a:ext>
            </a:extLst>
          </p:cNvPr>
          <p:cNvCxnSpPr>
            <a:cxnSpLocks/>
          </p:cNvCxnSpPr>
          <p:nvPr/>
        </p:nvCxnSpPr>
        <p:spPr>
          <a:xfrm flipV="1">
            <a:off x="1402153" y="4789559"/>
            <a:ext cx="0" cy="270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1DF3E4D-287E-409B-BB3F-E586A6A0E2B5}"/>
              </a:ext>
            </a:extLst>
          </p:cNvPr>
          <p:cNvCxnSpPr>
            <a:cxnSpLocks/>
          </p:cNvCxnSpPr>
          <p:nvPr/>
        </p:nvCxnSpPr>
        <p:spPr>
          <a:xfrm flipV="1">
            <a:off x="1562165" y="4206995"/>
            <a:ext cx="768692" cy="430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8ABA792C-64FF-48BF-9018-5B4AA4070B6D}"/>
                  </a:ext>
                </a:extLst>
              </p:cNvPr>
              <p:cNvSpPr txBox="1"/>
              <p:nvPr/>
            </p:nvSpPr>
            <p:spPr>
              <a:xfrm>
                <a:off x="1718955" y="4054623"/>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67" name="文本框 66">
                <a:extLst>
                  <a:ext uri="{FF2B5EF4-FFF2-40B4-BE49-F238E27FC236}">
                    <a16:creationId xmlns:a16="http://schemas.microsoft.com/office/drawing/2014/main" id="{8ABA792C-64FF-48BF-9018-5B4AA4070B6D}"/>
                  </a:ext>
                </a:extLst>
              </p:cNvPr>
              <p:cNvSpPr txBox="1">
                <a:spLocks noRot="1" noChangeAspect="1" noMove="1" noResize="1" noEditPoints="1" noAdjustHandles="1" noChangeArrowheads="1" noChangeShapeType="1" noTextEdit="1"/>
              </p:cNvSpPr>
              <p:nvPr/>
            </p:nvSpPr>
            <p:spPr>
              <a:xfrm>
                <a:off x="1718955" y="4054623"/>
                <a:ext cx="426663" cy="279399"/>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467CD1D-329E-4183-9E36-BE6167B2C0E0}"/>
                  </a:ext>
                </a:extLst>
              </p:cNvPr>
              <p:cNvSpPr txBox="1"/>
              <p:nvPr/>
            </p:nvSpPr>
            <p:spPr>
              <a:xfrm>
                <a:off x="1082336" y="4795129"/>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68" name="文本框 67">
                <a:extLst>
                  <a:ext uri="{FF2B5EF4-FFF2-40B4-BE49-F238E27FC236}">
                    <a16:creationId xmlns:a16="http://schemas.microsoft.com/office/drawing/2014/main" id="{0467CD1D-329E-4183-9E36-BE6167B2C0E0}"/>
                  </a:ext>
                </a:extLst>
              </p:cNvPr>
              <p:cNvSpPr txBox="1">
                <a:spLocks noRot="1" noChangeAspect="1" noMove="1" noResize="1" noEditPoints="1" noAdjustHandles="1" noChangeArrowheads="1" noChangeShapeType="1" noTextEdit="1"/>
              </p:cNvSpPr>
              <p:nvPr/>
            </p:nvSpPr>
            <p:spPr>
              <a:xfrm>
                <a:off x="1082336" y="4795129"/>
                <a:ext cx="295043" cy="307777"/>
              </a:xfrm>
              <a:prstGeom prst="rect">
                <a:avLst/>
              </a:prstGeom>
              <a:blipFill>
                <a:blip r:embed="rId31"/>
                <a:stretch>
                  <a:fillRect/>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C2CACC3E-626F-465C-AA20-6B4E62A7876A}"/>
              </a:ext>
            </a:extLst>
          </p:cNvPr>
          <p:cNvGrpSpPr/>
          <p:nvPr/>
        </p:nvGrpSpPr>
        <p:grpSpPr>
          <a:xfrm>
            <a:off x="41969" y="3717032"/>
            <a:ext cx="4276776" cy="2919743"/>
            <a:chOff x="1512605" y="244742"/>
            <a:chExt cx="5630667" cy="3965989"/>
          </a:xfrm>
        </p:grpSpPr>
        <p:grpSp>
          <p:nvGrpSpPr>
            <p:cNvPr id="70" name="组合 69">
              <a:extLst>
                <a:ext uri="{FF2B5EF4-FFF2-40B4-BE49-F238E27FC236}">
                  <a16:creationId xmlns:a16="http://schemas.microsoft.com/office/drawing/2014/main" id="{5E763BB3-1B5E-4068-B2F4-55E30BB35DB9}"/>
                </a:ext>
              </a:extLst>
            </p:cNvPr>
            <p:cNvGrpSpPr/>
            <p:nvPr/>
          </p:nvGrpSpPr>
          <p:grpSpPr>
            <a:xfrm>
              <a:off x="1512605" y="244742"/>
              <a:ext cx="5630667" cy="3965989"/>
              <a:chOff x="1512605" y="244742"/>
              <a:chExt cx="5630667" cy="3965989"/>
            </a:xfrm>
          </p:grpSpPr>
          <p:cxnSp>
            <p:nvCxnSpPr>
              <p:cNvPr id="78" name="直接箭头连接符 77">
                <a:extLst>
                  <a:ext uri="{FF2B5EF4-FFF2-40B4-BE49-F238E27FC236}">
                    <a16:creationId xmlns:a16="http://schemas.microsoft.com/office/drawing/2014/main" id="{876A5CC7-1CCB-415A-A433-DFBBAE663602}"/>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143EA8FA-ADF9-4965-8B28-3D30FD2882F8}"/>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6CFD604B-51D7-44A6-AC40-4D7E2E2D1566}"/>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1" name="椭圆 80">
                <a:extLst>
                  <a:ext uri="{FF2B5EF4-FFF2-40B4-BE49-F238E27FC236}">
                    <a16:creationId xmlns:a16="http://schemas.microsoft.com/office/drawing/2014/main" id="{C7A34586-46DE-4F07-B324-ED2BB7DE413E}"/>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2" name="椭圆 81">
                <a:extLst>
                  <a:ext uri="{FF2B5EF4-FFF2-40B4-BE49-F238E27FC236}">
                    <a16:creationId xmlns:a16="http://schemas.microsoft.com/office/drawing/2014/main" id="{BDB2AAE2-398C-4298-B2B1-628DBF208ABF}"/>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83" name="椭圆 82">
                <a:extLst>
                  <a:ext uri="{FF2B5EF4-FFF2-40B4-BE49-F238E27FC236}">
                    <a16:creationId xmlns:a16="http://schemas.microsoft.com/office/drawing/2014/main" id="{F433D056-ECCE-463E-B988-D50655C4B0CA}"/>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84" name="直接箭头连接符 83">
                <a:extLst>
                  <a:ext uri="{FF2B5EF4-FFF2-40B4-BE49-F238E27FC236}">
                    <a16:creationId xmlns:a16="http://schemas.microsoft.com/office/drawing/2014/main" id="{3B2FBA8E-4F46-47F3-9562-6276557C7E11}"/>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3471883-9EC0-4AD7-B36B-EC621F7C9F85}"/>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08E57D09-E20C-4E97-A3EB-4C747AE71F33}"/>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440F9AA-7E75-4190-9F9A-54BB9E2883C1}"/>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48B6EB7B-1740-465F-9C37-59546F337F3B}"/>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1" name="文本框 90">
                    <a:extLst>
                      <a:ext uri="{FF2B5EF4-FFF2-40B4-BE49-F238E27FC236}">
                        <a16:creationId xmlns:a16="http://schemas.microsoft.com/office/drawing/2014/main" id="{48B6EB7B-1740-465F-9C37-59546F337F3B}"/>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C452189-ACE0-4B3A-9583-DC52DF0F4DB0}"/>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2" name="文本框 91">
                    <a:extLst>
                      <a:ext uri="{FF2B5EF4-FFF2-40B4-BE49-F238E27FC236}">
                        <a16:creationId xmlns:a16="http://schemas.microsoft.com/office/drawing/2014/main" id="{5C452189-ACE0-4B3A-9583-DC52DF0F4DB0}"/>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3"/>
                    <a:stretch>
                      <a:fillRect/>
                    </a:stretch>
                  </a:blipFill>
                </p:spPr>
                <p:txBody>
                  <a:bodyPr/>
                  <a:lstStyle/>
                  <a:p>
                    <a:r>
                      <a:rPr lang="zh-CN" altLang="en-US">
                        <a:noFill/>
                      </a:rPr>
                      <a:t> </a:t>
                    </a:r>
                  </a:p>
                </p:txBody>
              </p:sp>
            </mc:Fallback>
          </mc:AlternateContent>
          <p:sp>
            <p:nvSpPr>
              <p:cNvPr id="93" name="椭圆 92">
                <a:extLst>
                  <a:ext uri="{FF2B5EF4-FFF2-40B4-BE49-F238E27FC236}">
                    <a16:creationId xmlns:a16="http://schemas.microsoft.com/office/drawing/2014/main" id="{A0CCC1A8-6F02-4020-B0D3-471D5C341412}"/>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94" name="椭圆 93">
                <a:extLst>
                  <a:ext uri="{FF2B5EF4-FFF2-40B4-BE49-F238E27FC236}">
                    <a16:creationId xmlns:a16="http://schemas.microsoft.com/office/drawing/2014/main" id="{F6E54467-22D0-45EC-85F8-1A230ED31CA4}"/>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5" name="直接箭头连接符 94">
                <a:extLst>
                  <a:ext uri="{FF2B5EF4-FFF2-40B4-BE49-F238E27FC236}">
                    <a16:creationId xmlns:a16="http://schemas.microsoft.com/office/drawing/2014/main" id="{1981F3C6-3BE6-4191-8CC5-50EBE96FBFBF}"/>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C098F69-8147-4254-B905-F80E5BF91BAA}"/>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A6E03A2F-F9CC-45EC-91ED-C9EC8C41C25D}"/>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4" name="椭圆 113">
                <a:extLst>
                  <a:ext uri="{FF2B5EF4-FFF2-40B4-BE49-F238E27FC236}">
                    <a16:creationId xmlns:a16="http://schemas.microsoft.com/office/drawing/2014/main" id="{7D061EF1-E332-4977-BF24-0481C1A0CEE6}"/>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F0E4584D-BF2B-4080-A396-771DB4A6F881}"/>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6" name="组合 115">
                <a:extLst>
                  <a:ext uri="{FF2B5EF4-FFF2-40B4-BE49-F238E27FC236}">
                    <a16:creationId xmlns:a16="http://schemas.microsoft.com/office/drawing/2014/main" id="{FC4F94E2-62DD-45E6-9E43-B64C348FA190}"/>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048F697-999B-40CC-86E9-546556276B77}"/>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09A9C945-27A3-4EB0-A9F1-99DD8278C0A9}"/>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4F6930F-C736-4173-9386-20134B15845D}"/>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1" name="组合 70">
              <a:extLst>
                <a:ext uri="{FF2B5EF4-FFF2-40B4-BE49-F238E27FC236}">
                  <a16:creationId xmlns:a16="http://schemas.microsoft.com/office/drawing/2014/main" id="{A93859BF-C8E2-4870-958B-C4FC5B923FB6}"/>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A4C5721-4F29-41D8-ADD7-2BCAD224D90A}"/>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09A2FE0B-A79C-447C-BDDF-E5D4EEE29462}"/>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8D6469E-A6A4-4758-B11F-027047AC301B}"/>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6C0A4D6-8D37-43F9-9D13-EBA76BAEF192}"/>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62">
                    <a:extLst>
                      <a:ext uri="{FF2B5EF4-FFF2-40B4-BE49-F238E27FC236}">
                        <a16:creationId xmlns:a16="http://schemas.microsoft.com/office/drawing/2014/main" id="{4B61DA47-C625-4DD8-94A8-D27405BFB69D}"/>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62">
                    <a:extLst>
                      <a:ext uri="{FF2B5EF4-FFF2-40B4-BE49-F238E27FC236}">
                        <a16:creationId xmlns:a16="http://schemas.microsoft.com/office/drawing/2014/main" id="{C3C99FCE-C990-4B62-9DEF-7223A77EC9C6}"/>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4854DC9A-9C54-4A33-A16F-518DFABBA0B8}"/>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0" name="文本框 119">
                <a:extLst>
                  <a:ext uri="{FF2B5EF4-FFF2-40B4-BE49-F238E27FC236}">
                    <a16:creationId xmlns:a16="http://schemas.microsoft.com/office/drawing/2014/main" id="{4854DC9A-9C54-4A33-A16F-518DFABBA0B8}"/>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0F93FE16-91BE-4D68-B8D0-585A793979CA}"/>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1" name="文本框 120">
                <a:extLst>
                  <a:ext uri="{FF2B5EF4-FFF2-40B4-BE49-F238E27FC236}">
                    <a16:creationId xmlns:a16="http://schemas.microsoft.com/office/drawing/2014/main" id="{0F93FE16-91BE-4D68-B8D0-585A793979CA}"/>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F3CB9668-122E-4E3B-BA89-CF6C9BA4960A}"/>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2" name="文本框 121">
                <a:extLst>
                  <a:ext uri="{FF2B5EF4-FFF2-40B4-BE49-F238E27FC236}">
                    <a16:creationId xmlns:a16="http://schemas.microsoft.com/office/drawing/2014/main" id="{F3CB9668-122E-4E3B-BA89-CF6C9BA4960A}"/>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392D1C4B-8BE1-44FC-9907-02ADAC58A1FF}"/>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3" name="文本框 122">
                <a:extLst>
                  <a:ext uri="{FF2B5EF4-FFF2-40B4-BE49-F238E27FC236}">
                    <a16:creationId xmlns:a16="http://schemas.microsoft.com/office/drawing/2014/main" id="{392D1C4B-8BE1-44FC-9907-02ADAC58A1FF}"/>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7E525446-F417-4BDE-AB01-59AF1308B11E}"/>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7E525446-F417-4BDE-AB01-59AF1308B11E}"/>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5D25D58E-87B9-4637-B720-656796262386}"/>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5D25D58E-87B9-4637-B720-656796262386}"/>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CBA59AA-D4D9-4E29-9518-90E3421018FE}"/>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3" name="文本框 52">
                <a:extLst>
                  <a:ext uri="{FF2B5EF4-FFF2-40B4-BE49-F238E27FC236}">
                    <a16:creationId xmlns:a16="http://schemas.microsoft.com/office/drawing/2014/main" id="{3CBA59AA-D4D9-4E29-9518-90E3421018FE}"/>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8755041-27D9-4B5D-8EC2-A3054F8485ED}"/>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7" name="文本框 56">
                <a:extLst>
                  <a:ext uri="{FF2B5EF4-FFF2-40B4-BE49-F238E27FC236}">
                    <a16:creationId xmlns:a16="http://schemas.microsoft.com/office/drawing/2014/main" id="{B8755041-27D9-4B5D-8EC2-A3054F8485ED}"/>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2599E119-7368-4FE7-AD4D-2A7BD79D8DEB}"/>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8" name="文本框 57">
                <a:extLst>
                  <a:ext uri="{FF2B5EF4-FFF2-40B4-BE49-F238E27FC236}">
                    <a16:creationId xmlns:a16="http://schemas.microsoft.com/office/drawing/2014/main" id="{2599E119-7368-4FE7-AD4D-2A7BD79D8DEB}"/>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354380F-FF3F-4B17-B1C3-1AA459E458FB}"/>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8.5</m:t>
                      </m:r>
                    </m:oMath>
                  </m:oMathPara>
                </a14:m>
                <a:endParaRPr lang="zh-CN" altLang="en-US" sz="1600" b="0" dirty="0">
                  <a:solidFill>
                    <a:srgbClr val="7030A0"/>
                  </a:solidFill>
                </a:endParaRPr>
              </a:p>
            </p:txBody>
          </p:sp>
        </mc:Choice>
        <mc:Fallback xmlns="">
          <p:sp>
            <p:nvSpPr>
              <p:cNvPr id="59" name="文本框 58">
                <a:extLst>
                  <a:ext uri="{FF2B5EF4-FFF2-40B4-BE49-F238E27FC236}">
                    <a16:creationId xmlns:a16="http://schemas.microsoft.com/office/drawing/2014/main" id="{B354380F-FF3F-4B17-B1C3-1AA459E458FB}"/>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38C248F8-05A1-4B13-BB76-9BF21C69FD0D}"/>
              </a:ext>
            </a:extLst>
          </p:cNvPr>
          <p:cNvSpPr/>
          <p:nvPr/>
        </p:nvSpPr>
        <p:spPr bwMode="auto">
          <a:xfrm>
            <a:off x="5620934" y="5408853"/>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graphicFrame>
            <p:nvGraphicFramePr>
              <p:cNvPr id="86" name="表格 85">
                <a:extLst>
                  <a:ext uri="{FF2B5EF4-FFF2-40B4-BE49-F238E27FC236}">
                    <a16:creationId xmlns:a16="http://schemas.microsoft.com/office/drawing/2014/main" id="{CFA63120-4DA4-48B2-A1AF-936E0B361739}"/>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86" name="表格 85">
                <a:extLst>
                  <a:ext uri="{FF2B5EF4-FFF2-40B4-BE49-F238E27FC236}">
                    <a16:creationId xmlns:a16="http://schemas.microsoft.com/office/drawing/2014/main" id="{CFA63120-4DA4-48B2-A1AF-936E0B361739}"/>
                  </a:ext>
                </a:extLst>
              </p:cNvPr>
              <p:cNvGraphicFramePr>
                <a:graphicFrameLocks noGrp="1"/>
              </p:cNvGraphicFramePr>
              <p:nvPr>
                <p:extLst>
                  <p:ext uri="{D42A27DB-BD31-4B8C-83A1-F6EECF244321}">
                    <p14:modId xmlns:p14="http://schemas.microsoft.com/office/powerpoint/2010/main" val="89237732"/>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5"/>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1587540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9ED643AB-A349-4A07-801A-AA8D65D79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54</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=0.8</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2E07B95-72B3-4F18-A065-76FC7AC0769B}"/>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32E07B95-72B3-4F18-A065-76FC7AC0769B}"/>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4AE17728-047E-4CB5-B3DF-84D43A33C2BA}"/>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3765DEC2-6501-45E1-A654-070F1C99EBD3}"/>
                  </a:ext>
                </a:extLst>
              </p:cNvPr>
              <p:cNvSpPr txBox="1"/>
              <p:nvPr/>
            </p:nvSpPr>
            <p:spPr>
              <a:xfrm>
                <a:off x="5580112" y="3142581"/>
                <a:ext cx="3135795"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24.3</m:t>
                    </m:r>
                  </m:oMath>
                </a14:m>
                <a:endParaRPr lang="zh-CN" altLang="en-US" sz="2400" b="0" dirty="0"/>
              </a:p>
            </p:txBody>
          </p:sp>
        </mc:Choice>
        <mc:Fallback xmlns="">
          <p:sp>
            <p:nvSpPr>
              <p:cNvPr id="69" name="文本框 68">
                <a:extLst>
                  <a:ext uri="{FF2B5EF4-FFF2-40B4-BE49-F238E27FC236}">
                    <a16:creationId xmlns:a16="http://schemas.microsoft.com/office/drawing/2014/main" id="{3765DEC2-6501-45E1-A654-070F1C99EBD3}"/>
                  </a:ext>
                </a:extLst>
              </p:cNvPr>
              <p:cNvSpPr txBox="1">
                <a:spLocks noRot="1" noChangeAspect="1" noMove="1" noResize="1" noEditPoints="1" noAdjustHandles="1" noChangeArrowheads="1" noChangeShapeType="1" noTextEdit="1"/>
              </p:cNvSpPr>
              <p:nvPr/>
            </p:nvSpPr>
            <p:spPr>
              <a:xfrm>
                <a:off x="5580112" y="3142581"/>
                <a:ext cx="3135795" cy="461665"/>
              </a:xfrm>
              <a:prstGeom prst="rect">
                <a:avLst/>
              </a:prstGeom>
              <a:blipFill>
                <a:blip r:embed="rId25"/>
                <a:stretch>
                  <a:fillRect l="-2913" t="-9333" b="-32000"/>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C0677757-934C-4D9A-B826-C2B631007D7C}"/>
              </a:ext>
            </a:extLst>
          </p:cNvPr>
          <p:cNvCxnSpPr>
            <a:cxnSpLocks/>
          </p:cNvCxnSpPr>
          <p:nvPr/>
        </p:nvCxnSpPr>
        <p:spPr>
          <a:xfrm flipV="1">
            <a:off x="1402153" y="4789559"/>
            <a:ext cx="0" cy="270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6ABB4AEE-A057-4B79-8042-0A8EB22FA5F3}"/>
              </a:ext>
            </a:extLst>
          </p:cNvPr>
          <p:cNvCxnSpPr>
            <a:cxnSpLocks/>
          </p:cNvCxnSpPr>
          <p:nvPr/>
        </p:nvCxnSpPr>
        <p:spPr>
          <a:xfrm flipV="1">
            <a:off x="1562165" y="4206995"/>
            <a:ext cx="768692" cy="430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F60EEFAB-4405-48A1-A7EE-A6EC531DB1BE}"/>
                  </a:ext>
                </a:extLst>
              </p:cNvPr>
              <p:cNvSpPr txBox="1"/>
              <p:nvPr/>
            </p:nvSpPr>
            <p:spPr>
              <a:xfrm>
                <a:off x="1718955" y="4054623"/>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2" name="文本框 71">
                <a:extLst>
                  <a:ext uri="{FF2B5EF4-FFF2-40B4-BE49-F238E27FC236}">
                    <a16:creationId xmlns:a16="http://schemas.microsoft.com/office/drawing/2014/main" id="{F60EEFAB-4405-48A1-A7EE-A6EC531DB1BE}"/>
                  </a:ext>
                </a:extLst>
              </p:cNvPr>
              <p:cNvSpPr txBox="1">
                <a:spLocks noRot="1" noChangeAspect="1" noMove="1" noResize="1" noEditPoints="1" noAdjustHandles="1" noChangeArrowheads="1" noChangeShapeType="1" noTextEdit="1"/>
              </p:cNvSpPr>
              <p:nvPr/>
            </p:nvSpPr>
            <p:spPr>
              <a:xfrm>
                <a:off x="1718955" y="4054623"/>
                <a:ext cx="426663" cy="279399"/>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AD50BBF1-7E74-4F1C-9436-3283CD215489}"/>
                  </a:ext>
                </a:extLst>
              </p:cNvPr>
              <p:cNvSpPr txBox="1"/>
              <p:nvPr/>
            </p:nvSpPr>
            <p:spPr>
              <a:xfrm>
                <a:off x="1082336" y="4795129"/>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3" name="文本框 72">
                <a:extLst>
                  <a:ext uri="{FF2B5EF4-FFF2-40B4-BE49-F238E27FC236}">
                    <a16:creationId xmlns:a16="http://schemas.microsoft.com/office/drawing/2014/main" id="{AD50BBF1-7E74-4F1C-9436-3283CD215489}"/>
                  </a:ext>
                </a:extLst>
              </p:cNvPr>
              <p:cNvSpPr txBox="1">
                <a:spLocks noRot="1" noChangeAspect="1" noMove="1" noResize="1" noEditPoints="1" noAdjustHandles="1" noChangeArrowheads="1" noChangeShapeType="1" noTextEdit="1"/>
              </p:cNvSpPr>
              <p:nvPr/>
            </p:nvSpPr>
            <p:spPr>
              <a:xfrm>
                <a:off x="1082336" y="4795129"/>
                <a:ext cx="295043" cy="307777"/>
              </a:xfrm>
              <a:prstGeom prst="rect">
                <a:avLst/>
              </a:prstGeom>
              <a:blipFill>
                <a:blip r:embed="rId29"/>
                <a:stretch>
                  <a:fillRect/>
                </a:stretch>
              </a:blipFill>
            </p:spPr>
            <p:txBody>
              <a:bodyPr/>
              <a:lstStyle/>
              <a:p>
                <a:r>
                  <a:rPr lang="zh-CN" altLang="en-US">
                    <a:noFill/>
                  </a:rPr>
                  <a:t> </a:t>
                </a:r>
              </a:p>
            </p:txBody>
          </p:sp>
        </mc:Fallback>
      </mc:AlternateContent>
      <p:grpSp>
        <p:nvGrpSpPr>
          <p:cNvPr id="74" name="组合 73">
            <a:extLst>
              <a:ext uri="{FF2B5EF4-FFF2-40B4-BE49-F238E27FC236}">
                <a16:creationId xmlns:a16="http://schemas.microsoft.com/office/drawing/2014/main" id="{EF591B2E-6700-41B3-B099-A6A78F1619DF}"/>
              </a:ext>
            </a:extLst>
          </p:cNvPr>
          <p:cNvGrpSpPr/>
          <p:nvPr/>
        </p:nvGrpSpPr>
        <p:grpSpPr>
          <a:xfrm>
            <a:off x="41969" y="3717032"/>
            <a:ext cx="4276776" cy="2919743"/>
            <a:chOff x="1512605" y="244742"/>
            <a:chExt cx="5630667" cy="3965989"/>
          </a:xfrm>
        </p:grpSpPr>
        <p:grpSp>
          <p:nvGrpSpPr>
            <p:cNvPr id="75" name="组合 74">
              <a:extLst>
                <a:ext uri="{FF2B5EF4-FFF2-40B4-BE49-F238E27FC236}">
                  <a16:creationId xmlns:a16="http://schemas.microsoft.com/office/drawing/2014/main" id="{24B79AB3-6D20-476C-9EDF-42CE67AE5930}"/>
                </a:ext>
              </a:extLst>
            </p:cNvPr>
            <p:cNvGrpSpPr/>
            <p:nvPr/>
          </p:nvGrpSpPr>
          <p:grpSpPr>
            <a:xfrm>
              <a:off x="1512605" y="244742"/>
              <a:ext cx="5630667" cy="3965989"/>
              <a:chOff x="1512605" y="244742"/>
              <a:chExt cx="5630667" cy="3965989"/>
            </a:xfrm>
          </p:grpSpPr>
          <p:cxnSp>
            <p:nvCxnSpPr>
              <p:cNvPr id="83" name="直接箭头连接符 82">
                <a:extLst>
                  <a:ext uri="{FF2B5EF4-FFF2-40B4-BE49-F238E27FC236}">
                    <a16:creationId xmlns:a16="http://schemas.microsoft.com/office/drawing/2014/main" id="{69F091F2-6ADA-45C5-928D-E30BF7BE5F7A}"/>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11D7D61-7E2D-4402-BB42-B13FD260C994}"/>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D15C4BC5-E8A7-46FF-A015-6BF32F9CA178}"/>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9" name="椭圆 88">
                <a:extLst>
                  <a:ext uri="{FF2B5EF4-FFF2-40B4-BE49-F238E27FC236}">
                    <a16:creationId xmlns:a16="http://schemas.microsoft.com/office/drawing/2014/main" id="{F4D2FF30-0F1C-4655-8A5A-70903B7FB602}"/>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90" name="椭圆 89">
                <a:extLst>
                  <a:ext uri="{FF2B5EF4-FFF2-40B4-BE49-F238E27FC236}">
                    <a16:creationId xmlns:a16="http://schemas.microsoft.com/office/drawing/2014/main" id="{7BEA7ACC-6078-4AB7-9004-3B3C3D691915}"/>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1" name="椭圆 90">
                <a:extLst>
                  <a:ext uri="{FF2B5EF4-FFF2-40B4-BE49-F238E27FC236}">
                    <a16:creationId xmlns:a16="http://schemas.microsoft.com/office/drawing/2014/main" id="{A3FCEC5B-6223-4B24-9392-B062E607FB05}"/>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2" name="直接箭头连接符 91">
                <a:extLst>
                  <a:ext uri="{FF2B5EF4-FFF2-40B4-BE49-F238E27FC236}">
                    <a16:creationId xmlns:a16="http://schemas.microsoft.com/office/drawing/2014/main" id="{20202405-96FD-4026-80FA-889C3D3DAE5A}"/>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CC3984B1-09C8-4A37-99AF-810FE74ABA85}"/>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5766836-8156-4C3C-9EB1-25F20459983A}"/>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86982CD1-1A4B-4D30-9746-568898AE8D53}"/>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1D76706D-FC85-486D-BA02-B0CE7293210B}"/>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6" name="文本框 95">
                    <a:extLst>
                      <a:ext uri="{FF2B5EF4-FFF2-40B4-BE49-F238E27FC236}">
                        <a16:creationId xmlns:a16="http://schemas.microsoft.com/office/drawing/2014/main" id="{1D76706D-FC85-486D-BA02-B0CE7293210B}"/>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7C19398F-4273-43F3-8B4C-D5673F64A108}"/>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13" name="文本框 112">
                    <a:extLst>
                      <a:ext uri="{FF2B5EF4-FFF2-40B4-BE49-F238E27FC236}">
                        <a16:creationId xmlns:a16="http://schemas.microsoft.com/office/drawing/2014/main" id="{7C19398F-4273-43F3-8B4C-D5673F64A108}"/>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1"/>
                    <a:stretch>
                      <a:fillRect/>
                    </a:stretch>
                  </a:blipFill>
                </p:spPr>
                <p:txBody>
                  <a:bodyPr/>
                  <a:lstStyle/>
                  <a:p>
                    <a:r>
                      <a:rPr lang="zh-CN" altLang="en-US">
                        <a:noFill/>
                      </a:rPr>
                      <a:t> </a:t>
                    </a:r>
                  </a:p>
                </p:txBody>
              </p:sp>
            </mc:Fallback>
          </mc:AlternateContent>
          <p:sp>
            <p:nvSpPr>
              <p:cNvPr id="114" name="椭圆 113">
                <a:extLst>
                  <a:ext uri="{FF2B5EF4-FFF2-40B4-BE49-F238E27FC236}">
                    <a16:creationId xmlns:a16="http://schemas.microsoft.com/office/drawing/2014/main" id="{54DC31BE-6F2A-45BC-BF0E-B5CD07328FC3}"/>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5" name="椭圆 114">
                <a:extLst>
                  <a:ext uri="{FF2B5EF4-FFF2-40B4-BE49-F238E27FC236}">
                    <a16:creationId xmlns:a16="http://schemas.microsoft.com/office/drawing/2014/main" id="{0A4156EF-29E2-4232-B9D5-EA612E12B3D4}"/>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6" name="直接箭头连接符 115">
                <a:extLst>
                  <a:ext uri="{FF2B5EF4-FFF2-40B4-BE49-F238E27FC236}">
                    <a16:creationId xmlns:a16="http://schemas.microsoft.com/office/drawing/2014/main" id="{3E21C85F-151D-44C0-A0DA-69C9D39D032E}"/>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89D5FAAD-A5CF-4FBE-BB42-106B3A48D8EA}"/>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0E4AABC5-A689-4BD7-8B49-FCAEEF432BE3}"/>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9" name="椭圆 118">
                <a:extLst>
                  <a:ext uri="{FF2B5EF4-FFF2-40B4-BE49-F238E27FC236}">
                    <a16:creationId xmlns:a16="http://schemas.microsoft.com/office/drawing/2014/main" id="{7DDEF42C-EEE6-4A4C-8949-23D12F5A6E5A}"/>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56EF129-F5D7-438D-82BE-C5354F3B41F5}"/>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a:extLst>
                  <a:ext uri="{FF2B5EF4-FFF2-40B4-BE49-F238E27FC236}">
                    <a16:creationId xmlns:a16="http://schemas.microsoft.com/office/drawing/2014/main" id="{E45B3547-9D77-4640-AF74-25C7DC4EE9E6}"/>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9F888C92-B3DB-4C1B-B715-AF93E5006CE0}"/>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3EF81BCC-3D10-429E-AD73-0CB7231EAA09}"/>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C091FD15-1FCC-4898-A497-76BBF1366F8D}"/>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6" name="组合 75">
              <a:extLst>
                <a:ext uri="{FF2B5EF4-FFF2-40B4-BE49-F238E27FC236}">
                  <a16:creationId xmlns:a16="http://schemas.microsoft.com/office/drawing/2014/main" id="{213BC160-50C1-4C6A-BE87-60FEA1F69D0E}"/>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8F0B5125-A378-46A3-BBAE-119FB13B249D}"/>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F9D0C7A-2C02-408F-A009-F809C3B273D1}"/>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178FFCD-D5D1-4207-99EC-F2AE06C16707}"/>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BB774E27-54BA-41AB-9F3D-E70A70A1E190}"/>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62">
                    <a:extLst>
                      <a:ext uri="{FF2B5EF4-FFF2-40B4-BE49-F238E27FC236}">
                        <a16:creationId xmlns:a16="http://schemas.microsoft.com/office/drawing/2014/main" id="{08801754-18A8-4C8A-B22E-5F7652F0D713}"/>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62">
                    <a:extLst>
                      <a:ext uri="{FF2B5EF4-FFF2-40B4-BE49-F238E27FC236}">
                        <a16:creationId xmlns:a16="http://schemas.microsoft.com/office/drawing/2014/main" id="{ACD10452-557A-482D-8BCC-D0F5CE7F7809}"/>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690F5CB-C909-4CC8-8266-6199FB3F34E1}"/>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2690F5CB-C909-4CC8-8266-6199FB3F34E1}"/>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7775A999-64A6-4472-A797-21E5F9172489}"/>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7775A999-64A6-4472-A797-21E5F9172489}"/>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644A2680-6BAD-4A09-A735-7B81807585D0}"/>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644A2680-6BAD-4A09-A735-7B81807585D0}"/>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F6132285-891D-47DB-833D-848A1FD9F95D}"/>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F6132285-891D-47DB-833D-848A1FD9F95D}"/>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0DE8B714-DC74-4A47-BAF9-FB03DA9B9E65}"/>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9" name="文本框 128">
                <a:extLst>
                  <a:ext uri="{FF2B5EF4-FFF2-40B4-BE49-F238E27FC236}">
                    <a16:creationId xmlns:a16="http://schemas.microsoft.com/office/drawing/2014/main" id="{0DE8B714-DC74-4A47-BAF9-FB03DA9B9E65}"/>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3927A936-8207-4B99-A149-E9E9E4A10D91}"/>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30" name="文本框 129">
                <a:extLst>
                  <a:ext uri="{FF2B5EF4-FFF2-40B4-BE49-F238E27FC236}">
                    <a16:creationId xmlns:a16="http://schemas.microsoft.com/office/drawing/2014/main" id="{3927A936-8207-4B99-A149-E9E9E4A10D91}"/>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8"/>
                <a:stretch>
                  <a:fillRect/>
                </a:stretch>
              </a:blipFill>
            </p:spPr>
            <p:txBody>
              <a:bodyPr/>
              <a:lstStyle/>
              <a:p>
                <a:r>
                  <a:rPr lang="zh-CN" altLang="en-US">
                    <a:noFill/>
                  </a:rPr>
                  <a:t> </a:t>
                </a:r>
              </a:p>
            </p:txBody>
          </p:sp>
        </mc:Fallback>
      </mc:AlternateContent>
      <p:sp>
        <p:nvSpPr>
          <p:cNvPr id="61" name="对话气泡: 矩形 60">
            <a:extLst>
              <a:ext uri="{FF2B5EF4-FFF2-40B4-BE49-F238E27FC236}">
                <a16:creationId xmlns:a16="http://schemas.microsoft.com/office/drawing/2014/main" id="{768E6DDF-AB19-49C3-A23A-64D0E29CC53D}"/>
              </a:ext>
            </a:extLst>
          </p:cNvPr>
          <p:cNvSpPr/>
          <p:nvPr/>
        </p:nvSpPr>
        <p:spPr bwMode="auto">
          <a:xfrm>
            <a:off x="2032048" y="3884747"/>
            <a:ext cx="5691893" cy="962884"/>
          </a:xfrm>
          <a:prstGeom prst="wedgeRectCallout">
            <a:avLst>
              <a:gd name="adj1" fmla="val 17040"/>
              <a:gd name="adj2" fmla="val 73232"/>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Another feasible solution: insertion(1,5)</a:t>
            </a: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maximum flow time is 0.8+23.5=</a:t>
            </a:r>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24.3</a:t>
            </a: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DB3DB94-C2DC-470E-9C36-EACA612829FC}"/>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3" name="文本框 52">
                <a:extLst>
                  <a:ext uri="{FF2B5EF4-FFF2-40B4-BE49-F238E27FC236}">
                    <a16:creationId xmlns:a16="http://schemas.microsoft.com/office/drawing/2014/main" id="{3DB3DB94-C2DC-470E-9C36-EACA612829FC}"/>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F4E2C62-D003-40F2-AC21-3AE395E1172E}"/>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5" name="文本框 54">
                <a:extLst>
                  <a:ext uri="{FF2B5EF4-FFF2-40B4-BE49-F238E27FC236}">
                    <a16:creationId xmlns:a16="http://schemas.microsoft.com/office/drawing/2014/main" id="{3F4E2C62-D003-40F2-AC21-3AE395E1172E}"/>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4D23BEC-1C69-4FC4-977D-FF78BA8A25C0}"/>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6" name="文本框 55">
                <a:extLst>
                  <a:ext uri="{FF2B5EF4-FFF2-40B4-BE49-F238E27FC236}">
                    <a16:creationId xmlns:a16="http://schemas.microsoft.com/office/drawing/2014/main" id="{F4D23BEC-1C69-4FC4-977D-FF78BA8A25C0}"/>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7FF79D5-E592-46E4-A006-7575A84B8CA0}"/>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8.5</m:t>
                      </m:r>
                    </m:oMath>
                  </m:oMathPara>
                </a14:m>
                <a:endParaRPr lang="zh-CN" altLang="en-US" sz="1600" b="0" dirty="0">
                  <a:solidFill>
                    <a:srgbClr val="7030A0"/>
                  </a:solidFill>
                </a:endParaRPr>
              </a:p>
            </p:txBody>
          </p:sp>
        </mc:Choice>
        <mc:Fallback xmlns="">
          <p:sp>
            <p:nvSpPr>
              <p:cNvPr id="57" name="文本框 56">
                <a:extLst>
                  <a:ext uri="{FF2B5EF4-FFF2-40B4-BE49-F238E27FC236}">
                    <a16:creationId xmlns:a16="http://schemas.microsoft.com/office/drawing/2014/main" id="{B7FF79D5-E592-46E4-A006-7575A84B8CA0}"/>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2"/>
                <a:stretch>
                  <a:fillRect/>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id="{393C7B8C-643F-428C-B223-8E4426B3AD27}"/>
              </a:ext>
            </a:extLst>
          </p:cNvPr>
          <p:cNvSpPr/>
          <p:nvPr/>
        </p:nvSpPr>
        <p:spPr bwMode="auto">
          <a:xfrm>
            <a:off x="5620934" y="5408853"/>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graphicFrame>
            <p:nvGraphicFramePr>
              <p:cNvPr id="58" name="表格 57">
                <a:extLst>
                  <a:ext uri="{FF2B5EF4-FFF2-40B4-BE49-F238E27FC236}">
                    <a16:creationId xmlns:a16="http://schemas.microsoft.com/office/drawing/2014/main" id="{7E6C178A-FC26-4433-AEC6-5D0FD9ED0563}"/>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8" name="表格 57">
                <a:extLst>
                  <a:ext uri="{FF2B5EF4-FFF2-40B4-BE49-F238E27FC236}">
                    <a16:creationId xmlns:a16="http://schemas.microsoft.com/office/drawing/2014/main" id="{7E6C178A-FC26-4433-AEC6-5D0FD9ED0563}"/>
                  </a:ext>
                </a:extLst>
              </p:cNvPr>
              <p:cNvGraphicFramePr>
                <a:graphicFrameLocks noGrp="1"/>
              </p:cNvGraphicFramePr>
              <p:nvPr>
                <p:extLst>
                  <p:ext uri="{D42A27DB-BD31-4B8C-83A1-F6EECF244321}">
                    <p14:modId xmlns:p14="http://schemas.microsoft.com/office/powerpoint/2010/main" val="89237732"/>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2801228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55</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=0</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m:t>
                    </m:r>
                    <m:r>
                      <a:rPr lang="en-US" altLang="zh-CN" b="0" i="1" dirty="0" smtClean="0">
                        <a:latin typeface="Cambria Math" panose="02040503050406030204" pitchFamily="18" charset="0"/>
                      </a:rPr>
                      <m:t>2</m:t>
                    </m:r>
                    <m:r>
                      <a:rPr lang="en-US" altLang="zh-CN" i="1" dirty="0">
                        <a:latin typeface="Cambria Math" panose="02040503050406030204" pitchFamily="18" charset="0"/>
                      </a:rPr>
                      <m:t>.8</m:t>
                    </m:r>
                  </m:oMath>
                </a14:m>
                <a:r>
                  <a:rPr lang="en-US" altLang="zh-CN" dirty="0"/>
                  <a:t>)</a:t>
                </a:r>
              </a:p>
              <a:p>
                <a:pPr lvl="1"/>
                <a:r>
                  <a:rPr lang="en-US" altLang="zh-CN" dirty="0"/>
                  <a:t>Update </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=25.6</m:t>
                    </m:r>
                  </m:oMath>
                </a14:m>
                <a:r>
                  <a:rPr lang="en-US" altLang="zh-CN" dirty="0"/>
                  <a:t> at point </a:t>
                </a:r>
                <a14:m>
                  <m:oMath xmlns:m="http://schemas.openxmlformats.org/officeDocument/2006/math">
                    <m:r>
                      <a:rPr lang="en-US" altLang="zh-CN" b="0" i="1" smtClean="0">
                        <a:latin typeface="Cambria Math" panose="02040503050406030204" pitchFamily="18" charset="0"/>
                      </a:rPr>
                      <m:t>𝑡h𝑟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0" smtClean="0">
                        <a:latin typeface="Cambria Math" panose="02040503050406030204" pitchFamily="18" charset="0"/>
                      </a:rPr>
                      <m:t>7.4</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5BE276-0853-4885-8542-9F5963301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p:sp>
        <p:nvSpPr>
          <p:cNvPr id="10" name="矩形 9">
            <a:extLst>
              <a:ext uri="{FF2B5EF4-FFF2-40B4-BE49-F238E27FC236}">
                <a16:creationId xmlns:a16="http://schemas.microsoft.com/office/drawing/2014/main" id="{683E76F4-BE27-4C15-96E4-BC7C44EBD68B}"/>
              </a:ext>
            </a:extLst>
          </p:cNvPr>
          <p:cNvSpPr/>
          <p:nvPr/>
        </p:nvSpPr>
        <p:spPr bwMode="auto">
          <a:xfrm>
            <a:off x="5634395" y="4899045"/>
            <a:ext cx="3431976" cy="5430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0" name="对话气泡: 矩形 59">
            <a:extLst>
              <a:ext uri="{FF2B5EF4-FFF2-40B4-BE49-F238E27FC236}">
                <a16:creationId xmlns:a16="http://schemas.microsoft.com/office/drawing/2014/main" id="{2A511C79-2419-4D9D-BAF0-4BA773DC91B6}"/>
              </a:ext>
            </a:extLst>
          </p:cNvPr>
          <p:cNvSpPr/>
          <p:nvPr/>
        </p:nvSpPr>
        <p:spPr bwMode="auto">
          <a:xfrm>
            <a:off x="3982161" y="4309341"/>
            <a:ext cx="4521085" cy="639677"/>
          </a:xfrm>
          <a:prstGeom prst="wedgeRectCallout">
            <a:avLst>
              <a:gd name="adj1" fmla="val 45253"/>
              <a:gd name="adj2" fmla="val 103845"/>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Update value of this point as 25.6</a:t>
            </a:r>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p:sp>
        <p:nvSpPr>
          <p:cNvPr id="49" name="矩形 48">
            <a:extLst>
              <a:ext uri="{FF2B5EF4-FFF2-40B4-BE49-F238E27FC236}">
                <a16:creationId xmlns:a16="http://schemas.microsoft.com/office/drawing/2014/main" id="{237E0401-CAA0-48BC-9CDA-74500AF9B4A7}"/>
              </a:ext>
            </a:extLst>
          </p:cNvPr>
          <p:cNvSpPr/>
          <p:nvPr/>
        </p:nvSpPr>
        <p:spPr bwMode="auto">
          <a:xfrm>
            <a:off x="6070400" y="5237774"/>
            <a:ext cx="85776" cy="5430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1" name="矩形 60">
            <a:extLst>
              <a:ext uri="{FF2B5EF4-FFF2-40B4-BE49-F238E27FC236}">
                <a16:creationId xmlns:a16="http://schemas.microsoft.com/office/drawing/2014/main" id="{8F3EC9AF-BE38-4A64-842C-944C333A0ED8}"/>
              </a:ext>
            </a:extLst>
          </p:cNvPr>
          <p:cNvSpPr/>
          <p:nvPr/>
        </p:nvSpPr>
        <p:spPr bwMode="auto">
          <a:xfrm>
            <a:off x="5591507" y="5214254"/>
            <a:ext cx="85776" cy="5430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2" name="矩形 61">
            <a:extLst>
              <a:ext uri="{FF2B5EF4-FFF2-40B4-BE49-F238E27FC236}">
                <a16:creationId xmlns:a16="http://schemas.microsoft.com/office/drawing/2014/main" id="{7ADCDC47-900A-456F-BD43-620047CFDB3D}"/>
              </a:ext>
            </a:extLst>
          </p:cNvPr>
          <p:cNvSpPr/>
          <p:nvPr/>
        </p:nvSpPr>
        <p:spPr bwMode="auto">
          <a:xfrm>
            <a:off x="5642131" y="5642542"/>
            <a:ext cx="412269" cy="457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4F41719-16F0-4F88-9306-222037D8DF98}"/>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4" name="文本框 63">
                <a:extLst>
                  <a:ext uri="{FF2B5EF4-FFF2-40B4-BE49-F238E27FC236}">
                    <a16:creationId xmlns:a16="http://schemas.microsoft.com/office/drawing/2014/main" id="{D4F41719-16F0-4F88-9306-222037D8DF98}"/>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6" name="图片 65">
            <a:extLst>
              <a:ext uri="{FF2B5EF4-FFF2-40B4-BE49-F238E27FC236}">
                <a16:creationId xmlns:a16="http://schemas.microsoft.com/office/drawing/2014/main" id="{9FB07048-95CC-450B-8CA9-3E30E49E754E}"/>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p:cxnSp>
        <p:nvCxnSpPr>
          <p:cNvPr id="73" name="直接箭头连接符 72">
            <a:extLst>
              <a:ext uri="{FF2B5EF4-FFF2-40B4-BE49-F238E27FC236}">
                <a16:creationId xmlns:a16="http://schemas.microsoft.com/office/drawing/2014/main" id="{EFF5409B-9238-408D-B90F-7C6AF61556E1}"/>
              </a:ext>
            </a:extLst>
          </p:cNvPr>
          <p:cNvCxnSpPr>
            <a:cxnSpLocks/>
          </p:cNvCxnSpPr>
          <p:nvPr/>
        </p:nvCxnSpPr>
        <p:spPr>
          <a:xfrm flipV="1">
            <a:off x="911934" y="4737512"/>
            <a:ext cx="388131" cy="310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EE7AD20D-D81C-4427-8990-6D05DE480DA4}"/>
              </a:ext>
            </a:extLst>
          </p:cNvPr>
          <p:cNvCxnSpPr>
            <a:cxnSpLocks/>
          </p:cNvCxnSpPr>
          <p:nvPr/>
        </p:nvCxnSpPr>
        <p:spPr>
          <a:xfrm>
            <a:off x="1420503" y="4754242"/>
            <a:ext cx="0" cy="319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BB3ACD9F-CC07-426E-8F91-1C304808BAE8}"/>
                  </a:ext>
                </a:extLst>
              </p:cNvPr>
              <p:cNvSpPr txBox="1"/>
              <p:nvPr/>
            </p:nvSpPr>
            <p:spPr>
              <a:xfrm>
                <a:off x="1422490" y="4735785"/>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6" name="文本框 75">
                <a:extLst>
                  <a:ext uri="{FF2B5EF4-FFF2-40B4-BE49-F238E27FC236}">
                    <a16:creationId xmlns:a16="http://schemas.microsoft.com/office/drawing/2014/main" id="{BB3ACD9F-CC07-426E-8F91-1C304808BAE8}"/>
                  </a:ext>
                </a:extLst>
              </p:cNvPr>
              <p:cNvSpPr txBox="1">
                <a:spLocks noRot="1" noChangeAspect="1" noMove="1" noResize="1" noEditPoints="1" noAdjustHandles="1" noChangeArrowheads="1" noChangeShapeType="1" noTextEdit="1"/>
              </p:cNvSpPr>
              <p:nvPr/>
            </p:nvSpPr>
            <p:spPr>
              <a:xfrm>
                <a:off x="1422490" y="4735785"/>
                <a:ext cx="295043" cy="30777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D47C54D-875A-4EFF-8F16-2EFD3DB2821A}"/>
                  </a:ext>
                </a:extLst>
              </p:cNvPr>
              <p:cNvSpPr txBox="1"/>
              <p:nvPr/>
            </p:nvSpPr>
            <p:spPr>
              <a:xfrm>
                <a:off x="759294" y="4602804"/>
                <a:ext cx="388131" cy="310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7" name="文本框 76">
                <a:extLst>
                  <a:ext uri="{FF2B5EF4-FFF2-40B4-BE49-F238E27FC236}">
                    <a16:creationId xmlns:a16="http://schemas.microsoft.com/office/drawing/2014/main" id="{7D47C54D-875A-4EFF-8F16-2EFD3DB2821A}"/>
                  </a:ext>
                </a:extLst>
              </p:cNvPr>
              <p:cNvSpPr txBox="1">
                <a:spLocks noRot="1" noChangeAspect="1" noMove="1" noResize="1" noEditPoints="1" noAdjustHandles="1" noChangeArrowheads="1" noChangeShapeType="1" noTextEdit="1"/>
              </p:cNvSpPr>
              <p:nvPr/>
            </p:nvSpPr>
            <p:spPr>
              <a:xfrm>
                <a:off x="759294" y="4602804"/>
                <a:ext cx="388131" cy="31017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B8318E71-BAC2-403E-AFF2-157E5A62DFF3}"/>
                  </a:ext>
                </a:extLst>
              </p:cNvPr>
              <p:cNvSpPr txBox="1"/>
              <p:nvPr/>
            </p:nvSpPr>
            <p:spPr>
              <a:xfrm>
                <a:off x="5580112" y="3142581"/>
                <a:ext cx="3135795"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24.3</m:t>
                    </m:r>
                  </m:oMath>
                </a14:m>
                <a:endParaRPr lang="zh-CN" altLang="en-US" sz="2400" b="0" dirty="0"/>
              </a:p>
            </p:txBody>
          </p:sp>
        </mc:Choice>
        <mc:Fallback xmlns="">
          <p:sp>
            <p:nvSpPr>
              <p:cNvPr id="67" name="文本框 66">
                <a:extLst>
                  <a:ext uri="{FF2B5EF4-FFF2-40B4-BE49-F238E27FC236}">
                    <a16:creationId xmlns:a16="http://schemas.microsoft.com/office/drawing/2014/main" id="{B8318E71-BAC2-403E-AFF2-157E5A62DFF3}"/>
                  </a:ext>
                </a:extLst>
              </p:cNvPr>
              <p:cNvSpPr txBox="1">
                <a:spLocks noRot="1" noChangeAspect="1" noMove="1" noResize="1" noEditPoints="1" noAdjustHandles="1" noChangeArrowheads="1" noChangeShapeType="1" noTextEdit="1"/>
              </p:cNvSpPr>
              <p:nvPr/>
            </p:nvSpPr>
            <p:spPr>
              <a:xfrm>
                <a:off x="5580112" y="3142581"/>
                <a:ext cx="3135795" cy="461665"/>
              </a:xfrm>
              <a:prstGeom prst="rect">
                <a:avLst/>
              </a:prstGeom>
              <a:blipFill>
                <a:blip r:embed="rId27"/>
                <a:stretch>
                  <a:fillRect l="-2913" t="-9333" b="-32000"/>
                </a:stretch>
              </a:blipFill>
            </p:spPr>
            <p:txBody>
              <a:bodyPr/>
              <a:lstStyle/>
              <a:p>
                <a:r>
                  <a:rPr lang="zh-CN" altLang="en-US">
                    <a:noFill/>
                  </a:rPr>
                  <a:t> </a:t>
                </a:r>
              </a:p>
            </p:txBody>
          </p:sp>
        </mc:Fallback>
      </mc:AlternateContent>
      <p:grpSp>
        <p:nvGrpSpPr>
          <p:cNvPr id="129" name="组合 128">
            <a:extLst>
              <a:ext uri="{FF2B5EF4-FFF2-40B4-BE49-F238E27FC236}">
                <a16:creationId xmlns:a16="http://schemas.microsoft.com/office/drawing/2014/main" id="{C446FF4D-16EE-4649-9F19-3A3A08368587}"/>
              </a:ext>
            </a:extLst>
          </p:cNvPr>
          <p:cNvGrpSpPr/>
          <p:nvPr/>
        </p:nvGrpSpPr>
        <p:grpSpPr>
          <a:xfrm>
            <a:off x="41969" y="3717032"/>
            <a:ext cx="4276776" cy="2919743"/>
            <a:chOff x="1512605" y="244742"/>
            <a:chExt cx="5630667" cy="3965989"/>
          </a:xfrm>
        </p:grpSpPr>
        <p:grpSp>
          <p:nvGrpSpPr>
            <p:cNvPr id="130" name="组合 129">
              <a:extLst>
                <a:ext uri="{FF2B5EF4-FFF2-40B4-BE49-F238E27FC236}">
                  <a16:creationId xmlns:a16="http://schemas.microsoft.com/office/drawing/2014/main" id="{E72BD8F0-E9DB-4327-94E3-27151CE83F97}"/>
                </a:ext>
              </a:extLst>
            </p:cNvPr>
            <p:cNvGrpSpPr/>
            <p:nvPr/>
          </p:nvGrpSpPr>
          <p:grpSpPr>
            <a:xfrm>
              <a:off x="1512605" y="244742"/>
              <a:ext cx="5630667" cy="3965989"/>
              <a:chOff x="1512605" y="244742"/>
              <a:chExt cx="5630667" cy="3965989"/>
            </a:xfrm>
          </p:grpSpPr>
          <p:cxnSp>
            <p:nvCxnSpPr>
              <p:cNvPr id="138" name="直接箭头连接符 137">
                <a:extLst>
                  <a:ext uri="{FF2B5EF4-FFF2-40B4-BE49-F238E27FC236}">
                    <a16:creationId xmlns:a16="http://schemas.microsoft.com/office/drawing/2014/main" id="{E54D9828-A646-47B6-841D-72B5A6B8AC72}"/>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6B842036-FFD7-4EDE-93DD-A88480BDC366}"/>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椭圆 139">
                <a:extLst>
                  <a:ext uri="{FF2B5EF4-FFF2-40B4-BE49-F238E27FC236}">
                    <a16:creationId xmlns:a16="http://schemas.microsoft.com/office/drawing/2014/main" id="{2B726F11-C3CF-4B17-A15A-B79F81EFCC41}"/>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41" name="椭圆 140">
                <a:extLst>
                  <a:ext uri="{FF2B5EF4-FFF2-40B4-BE49-F238E27FC236}">
                    <a16:creationId xmlns:a16="http://schemas.microsoft.com/office/drawing/2014/main" id="{7B00A190-2EA9-48EE-877C-FF0253B7F207}"/>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42" name="椭圆 141">
                <a:extLst>
                  <a:ext uri="{FF2B5EF4-FFF2-40B4-BE49-F238E27FC236}">
                    <a16:creationId xmlns:a16="http://schemas.microsoft.com/office/drawing/2014/main" id="{E1E184E5-28C2-44C5-986E-71BA14815DEA}"/>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43" name="椭圆 142">
                <a:extLst>
                  <a:ext uri="{FF2B5EF4-FFF2-40B4-BE49-F238E27FC236}">
                    <a16:creationId xmlns:a16="http://schemas.microsoft.com/office/drawing/2014/main" id="{E29246D5-2F7B-4074-81D1-863F845932E6}"/>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144" name="直接箭头连接符 143">
                <a:extLst>
                  <a:ext uri="{FF2B5EF4-FFF2-40B4-BE49-F238E27FC236}">
                    <a16:creationId xmlns:a16="http://schemas.microsoft.com/office/drawing/2014/main" id="{A09C181D-A625-4A51-AFC1-287FD7DFF3BC}"/>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F503B7AD-3F2F-46EC-BDF7-F98D0B8801EF}"/>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3E6A64A9-D856-4E0A-8517-F5EB2E383258}"/>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7801E6B2-03F1-4E9D-8DE6-55F3B6B01CE6}"/>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18F98BAF-6B31-4D7F-B19E-6AA9681B9E6B}"/>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148" name="文本框 147">
                    <a:extLst>
                      <a:ext uri="{FF2B5EF4-FFF2-40B4-BE49-F238E27FC236}">
                        <a16:creationId xmlns:a16="http://schemas.microsoft.com/office/drawing/2014/main" id="{18F98BAF-6B31-4D7F-B19E-6AA9681B9E6B}"/>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2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B2F584F3-36CA-4CE8-B2EB-AE9E6BEA72F6}"/>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49" name="文本框 148">
                    <a:extLst>
                      <a:ext uri="{FF2B5EF4-FFF2-40B4-BE49-F238E27FC236}">
                        <a16:creationId xmlns:a16="http://schemas.microsoft.com/office/drawing/2014/main" id="{B2F584F3-36CA-4CE8-B2EB-AE9E6BEA72F6}"/>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0"/>
                    <a:stretch>
                      <a:fillRect/>
                    </a:stretch>
                  </a:blipFill>
                </p:spPr>
                <p:txBody>
                  <a:bodyPr/>
                  <a:lstStyle/>
                  <a:p>
                    <a:r>
                      <a:rPr lang="zh-CN" altLang="en-US">
                        <a:noFill/>
                      </a:rPr>
                      <a:t> </a:t>
                    </a:r>
                  </a:p>
                </p:txBody>
              </p:sp>
            </mc:Fallback>
          </mc:AlternateContent>
          <p:sp>
            <p:nvSpPr>
              <p:cNvPr id="150" name="椭圆 149">
                <a:extLst>
                  <a:ext uri="{FF2B5EF4-FFF2-40B4-BE49-F238E27FC236}">
                    <a16:creationId xmlns:a16="http://schemas.microsoft.com/office/drawing/2014/main" id="{69C11BC5-47A0-4255-937F-A8A2F8D9CE03}"/>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51" name="椭圆 150">
                <a:extLst>
                  <a:ext uri="{FF2B5EF4-FFF2-40B4-BE49-F238E27FC236}">
                    <a16:creationId xmlns:a16="http://schemas.microsoft.com/office/drawing/2014/main" id="{CBB8836F-10A5-4185-880A-252A9ACA773F}"/>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52" name="直接箭头连接符 151">
                <a:extLst>
                  <a:ext uri="{FF2B5EF4-FFF2-40B4-BE49-F238E27FC236}">
                    <a16:creationId xmlns:a16="http://schemas.microsoft.com/office/drawing/2014/main" id="{FFE00C58-593F-4AE3-8D73-A2D432302F7C}"/>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E6E4868-69FD-448F-A63B-8A133DDF8EE6}"/>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54" name="图片 153">
                <a:extLst>
                  <a:ext uri="{FF2B5EF4-FFF2-40B4-BE49-F238E27FC236}">
                    <a16:creationId xmlns:a16="http://schemas.microsoft.com/office/drawing/2014/main" id="{4FE5D5B9-D54A-4A7C-AB67-BCD0FFED61CA}"/>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55" name="椭圆 154">
                <a:extLst>
                  <a:ext uri="{FF2B5EF4-FFF2-40B4-BE49-F238E27FC236}">
                    <a16:creationId xmlns:a16="http://schemas.microsoft.com/office/drawing/2014/main" id="{E35DCEC2-BCCC-40EB-907A-8C5C9FA85A0E}"/>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17DFBFAF-149A-4639-88BC-C02A0A89818E}"/>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7" name="组合 156">
                <a:extLst>
                  <a:ext uri="{FF2B5EF4-FFF2-40B4-BE49-F238E27FC236}">
                    <a16:creationId xmlns:a16="http://schemas.microsoft.com/office/drawing/2014/main" id="{AECB7FA3-65E1-49EA-9289-A77EA3B814D9}"/>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8343FD82-7B2F-471D-88A0-45DCB8487114}"/>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246215BB-BACB-4B9D-B331-F86EDD3D4FD6}"/>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ADF229C5-6342-4BCD-9B7F-43122BEA3A58}"/>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131" name="组合 130">
              <a:extLst>
                <a:ext uri="{FF2B5EF4-FFF2-40B4-BE49-F238E27FC236}">
                  <a16:creationId xmlns:a16="http://schemas.microsoft.com/office/drawing/2014/main" id="{D64C81FC-9E3A-4D5A-93CA-EF6C10A91E77}"/>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B8FE3A9E-A5C2-4622-854D-82C7C1A3D0C1}"/>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4B47285A-0A96-44CA-8581-0F9CBDF8DCB9}"/>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8B41405B-C634-47D4-8A3B-3B41F854D113}"/>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09CD8B21-05FF-4722-87E6-6C0E4839AD3F}"/>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62">
                    <a:extLst>
                      <a:ext uri="{FF2B5EF4-FFF2-40B4-BE49-F238E27FC236}">
                        <a16:creationId xmlns:a16="http://schemas.microsoft.com/office/drawing/2014/main" id="{F289DC71-83FC-4DE9-BA3D-6176D22063C0}"/>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62">
                    <a:extLst>
                      <a:ext uri="{FF2B5EF4-FFF2-40B4-BE49-F238E27FC236}">
                        <a16:creationId xmlns:a16="http://schemas.microsoft.com/office/drawing/2014/main" id="{F0D47F3E-925F-479B-8584-B9E205900FDB}"/>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3125D8C0-3D08-43DA-BC07-4D88137A6817}"/>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61" name="文本框 160">
                <a:extLst>
                  <a:ext uri="{FF2B5EF4-FFF2-40B4-BE49-F238E27FC236}">
                    <a16:creationId xmlns:a16="http://schemas.microsoft.com/office/drawing/2014/main" id="{3125D8C0-3D08-43DA-BC07-4D88137A6817}"/>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2616858D-EF06-4AD2-9235-3C438CEBDC15}"/>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62" name="文本框 161">
                <a:extLst>
                  <a:ext uri="{FF2B5EF4-FFF2-40B4-BE49-F238E27FC236}">
                    <a16:creationId xmlns:a16="http://schemas.microsoft.com/office/drawing/2014/main" id="{2616858D-EF06-4AD2-9235-3C438CEBDC15}"/>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BCAB0708-AB14-4344-AB77-2E5C16A1B754}"/>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63" name="文本框 162">
                <a:extLst>
                  <a:ext uri="{FF2B5EF4-FFF2-40B4-BE49-F238E27FC236}">
                    <a16:creationId xmlns:a16="http://schemas.microsoft.com/office/drawing/2014/main" id="{BCAB0708-AB14-4344-AB77-2E5C16A1B754}"/>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CAB756E9-A146-4085-B299-258ADE2AB438}"/>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64" name="文本框 163">
                <a:extLst>
                  <a:ext uri="{FF2B5EF4-FFF2-40B4-BE49-F238E27FC236}">
                    <a16:creationId xmlns:a16="http://schemas.microsoft.com/office/drawing/2014/main" id="{CAB756E9-A146-4085-B299-258ADE2AB438}"/>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6B1B7ED7-BF7C-4EF9-A1B6-F18707C6045C}"/>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5" name="文本框 164">
                <a:extLst>
                  <a:ext uri="{FF2B5EF4-FFF2-40B4-BE49-F238E27FC236}">
                    <a16:creationId xmlns:a16="http://schemas.microsoft.com/office/drawing/2014/main" id="{6B1B7ED7-BF7C-4EF9-A1B6-F18707C6045C}"/>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77983837-8695-47ED-9165-C3B8674D466F}"/>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66" name="文本框 165">
                <a:extLst>
                  <a:ext uri="{FF2B5EF4-FFF2-40B4-BE49-F238E27FC236}">
                    <a16:creationId xmlns:a16="http://schemas.microsoft.com/office/drawing/2014/main" id="{77983837-8695-47ED-9165-C3B8674D466F}"/>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BF7B2BA-7B87-4890-93B9-5EBF085803A9}"/>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7" name="文本框 56">
                <a:extLst>
                  <a:ext uri="{FF2B5EF4-FFF2-40B4-BE49-F238E27FC236}">
                    <a16:creationId xmlns:a16="http://schemas.microsoft.com/office/drawing/2014/main" id="{CBF7B2BA-7B87-4890-93B9-5EBF085803A9}"/>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B8A208B-6ACD-4C9E-B9CC-8F21979DADD9}"/>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9" name="文本框 58">
                <a:extLst>
                  <a:ext uri="{FF2B5EF4-FFF2-40B4-BE49-F238E27FC236}">
                    <a16:creationId xmlns:a16="http://schemas.microsoft.com/office/drawing/2014/main" id="{3B8A208B-6ACD-4C9E-B9CC-8F21979DADD9}"/>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8DE50B8-40E1-482A-8A06-0B031AAA948C}"/>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63" name="文本框 62">
                <a:extLst>
                  <a:ext uri="{FF2B5EF4-FFF2-40B4-BE49-F238E27FC236}">
                    <a16:creationId xmlns:a16="http://schemas.microsoft.com/office/drawing/2014/main" id="{18DE50B8-40E1-482A-8A06-0B031AAA948C}"/>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C013AB4-666D-4A5D-8333-06EC133FAB3E}"/>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8.5</m:t>
                      </m:r>
                    </m:oMath>
                  </m:oMathPara>
                </a14:m>
                <a:endParaRPr lang="zh-CN" altLang="en-US" sz="1600" b="0" dirty="0">
                  <a:solidFill>
                    <a:schemeClr val="tx1"/>
                  </a:solidFill>
                </a:endParaRPr>
              </a:p>
            </p:txBody>
          </p:sp>
        </mc:Choice>
        <mc:Fallback xmlns="">
          <p:sp>
            <p:nvSpPr>
              <p:cNvPr id="68" name="文本框 67">
                <a:extLst>
                  <a:ext uri="{FF2B5EF4-FFF2-40B4-BE49-F238E27FC236}">
                    <a16:creationId xmlns:a16="http://schemas.microsoft.com/office/drawing/2014/main" id="{6C013AB4-666D-4A5D-8333-06EC133FAB3E}"/>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9" name="表格 68">
                <a:extLst>
                  <a:ext uri="{FF2B5EF4-FFF2-40B4-BE49-F238E27FC236}">
                    <a16:creationId xmlns:a16="http://schemas.microsoft.com/office/drawing/2014/main" id="{E036505B-BA4B-4952-90F1-F371FD5B5650}"/>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69" name="表格 68">
                <a:extLst>
                  <a:ext uri="{FF2B5EF4-FFF2-40B4-BE49-F238E27FC236}">
                    <a16:creationId xmlns:a16="http://schemas.microsoft.com/office/drawing/2014/main" id="{E036505B-BA4B-4952-90F1-F371FD5B5650}"/>
                  </a:ext>
                </a:extLst>
              </p:cNvPr>
              <p:cNvGraphicFramePr>
                <a:graphicFrameLocks noGrp="1"/>
              </p:cNvGraphicFramePr>
              <p:nvPr>
                <p:extLst>
                  <p:ext uri="{D42A27DB-BD31-4B8C-83A1-F6EECF244321}">
                    <p14:modId xmlns:p14="http://schemas.microsoft.com/office/powerpoint/2010/main" val="3243877013"/>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2"/>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27C31EA9-BED1-4ECA-BB6C-D5A871ABB87C}"/>
                  </a:ext>
                </a:extLst>
              </p:cNvPr>
              <p:cNvSpPr txBox="1"/>
              <p:nvPr/>
            </p:nvSpPr>
            <p:spPr>
              <a:xfrm flipH="1">
                <a:off x="8073234" y="5342392"/>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5.6</m:t>
                      </m:r>
                    </m:oMath>
                  </m:oMathPara>
                </a14:m>
                <a:endParaRPr lang="zh-CN" altLang="en-US" sz="1600" b="0" dirty="0">
                  <a:solidFill>
                    <a:srgbClr val="7030A0"/>
                  </a:solidFill>
                </a:endParaRPr>
              </a:p>
            </p:txBody>
          </p:sp>
        </mc:Choice>
        <mc:Fallback xmlns="">
          <p:sp>
            <p:nvSpPr>
              <p:cNvPr id="70" name="文本框 69">
                <a:extLst>
                  <a:ext uri="{FF2B5EF4-FFF2-40B4-BE49-F238E27FC236}">
                    <a16:creationId xmlns:a16="http://schemas.microsoft.com/office/drawing/2014/main" id="{27C31EA9-BED1-4ECA-BB6C-D5A871ABB87C}"/>
                  </a:ext>
                </a:extLst>
              </p:cNvPr>
              <p:cNvSpPr txBox="1">
                <a:spLocks noRot="1" noChangeAspect="1" noMove="1" noResize="1" noEditPoints="1" noAdjustHandles="1" noChangeArrowheads="1" noChangeShapeType="1" noTextEdit="1"/>
              </p:cNvSpPr>
              <p:nvPr/>
            </p:nvSpPr>
            <p:spPr>
              <a:xfrm flipH="1">
                <a:off x="8073234" y="5342392"/>
                <a:ext cx="677761" cy="338554"/>
              </a:xfrm>
              <a:prstGeom prst="rect">
                <a:avLst/>
              </a:prstGeom>
              <a:blipFill>
                <a:blip r:embed="rId4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213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56</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=0</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=2.8</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61" name="图片 60">
            <a:extLst>
              <a:ext uri="{FF2B5EF4-FFF2-40B4-BE49-F238E27FC236}">
                <a16:creationId xmlns:a16="http://schemas.microsoft.com/office/drawing/2014/main" id="{01FE1086-5AB6-4111-91D6-371C4B6E92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mc:AlternateContent xmlns:mc="http://schemas.openxmlformats.org/markup-compatibility/2006" xmlns:a14="http://schemas.microsoft.com/office/drawing/2010/main">
        <mc:Choice Requires="a14">
          <p:sp>
            <p:nvSpPr>
              <p:cNvPr id="62" name="对话气泡: 矩形 61">
                <a:extLst>
                  <a:ext uri="{FF2B5EF4-FFF2-40B4-BE49-F238E27FC236}">
                    <a16:creationId xmlns:a16="http://schemas.microsoft.com/office/drawing/2014/main" id="{DFEF3114-3E38-4877-A6EE-DAF152CBF3AF}"/>
                  </a:ext>
                </a:extLst>
              </p:cNvPr>
              <p:cNvSpPr/>
              <p:nvPr/>
            </p:nvSpPr>
            <p:spPr bwMode="auto">
              <a:xfrm>
                <a:off x="4962877" y="4030554"/>
                <a:ext cx="2802006" cy="744475"/>
              </a:xfrm>
              <a:prstGeom prst="wedgeRectCallout">
                <a:avLst>
                  <a:gd name="adj1" fmla="val -7022"/>
                  <a:gd name="adj2" fmla="val 86856"/>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𝑑𝑒𝑡</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0,</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𝑜</m:t>
                              </m:r>
                            </m:e>
                            <m:sub>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𝑟</m:t>
                                  </m:r>
                                </m:e>
                                <m:sup>
                                  <m:r>
                                    <a:rPr lang="en-US" altLang="zh-CN" sz="2400" b="0" i="1">
                                      <a:latin typeface="Cambria Math" panose="02040503050406030204" pitchFamily="18" charset="0"/>
                                    </a:rPr>
                                    <m:t>′</m:t>
                                  </m:r>
                                </m:sup>
                              </m:sSup>
                            </m:sub>
                          </m:sSub>
                        </m:e>
                      </m:d>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2.8</m:t>
                      </m:r>
                    </m:oMath>
                  </m:oMathPara>
                </a14:m>
                <a:endParaRPr lang="en-US" altLang="zh-CN" sz="2400" b="0" dirty="0">
                  <a:solidFill>
                    <a:schemeClr val="tx1"/>
                  </a:solidFill>
                  <a:latin typeface="Cambria Math" panose="02040503050406030204" pitchFamily="18" charset="0"/>
                  <a:ea typeface="Arial Unicode MS" pitchFamily="50" charset="-127"/>
                  <a:cs typeface="Arial Unicode MS" pitchFamily="50" charset="-127"/>
                </a:endParaRP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answer is </a:t>
                </a:r>
                <a14:m>
                  <m:oMath xmlns:m="http://schemas.openxmlformats.org/officeDocument/2006/math">
                    <m:r>
                      <a:rPr lang="en-US" altLang="zh-CN" sz="2400" b="0" i="1" smtClean="0">
                        <a:solidFill>
                          <a:schemeClr val="tx1"/>
                        </a:solidFill>
                        <a:latin typeface="Cambria Math" panose="02040503050406030204" pitchFamily="18" charset="0"/>
                        <a:ea typeface="Arial Unicode MS" pitchFamily="50" charset="-127"/>
                        <a:cs typeface="Arial Unicode MS" pitchFamily="50" charset="-127"/>
                      </a:rPr>
                      <m:t>23.5</m:t>
                    </m:r>
                  </m:oMath>
                </a14:m>
                <a:endPar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p:txBody>
          </p:sp>
        </mc:Choice>
        <mc:Fallback xmlns="">
          <p:sp>
            <p:nvSpPr>
              <p:cNvPr id="62" name="对话气泡: 矩形 61">
                <a:extLst>
                  <a:ext uri="{FF2B5EF4-FFF2-40B4-BE49-F238E27FC236}">
                    <a16:creationId xmlns:a16="http://schemas.microsoft.com/office/drawing/2014/main" id="{DFEF3114-3E38-4877-A6EE-DAF152CBF3AF}"/>
                  </a:ext>
                </a:extLst>
              </p:cNvPr>
              <p:cNvSpPr>
                <a:spLocks noRot="1" noChangeAspect="1" noMove="1" noResize="1" noEditPoints="1" noAdjustHandles="1" noChangeArrowheads="1" noChangeShapeType="1" noTextEdit="1"/>
              </p:cNvSpPr>
              <p:nvPr/>
            </p:nvSpPr>
            <p:spPr bwMode="auto">
              <a:xfrm>
                <a:off x="4962877" y="4030554"/>
                <a:ext cx="2802006" cy="744475"/>
              </a:xfrm>
              <a:prstGeom prst="wedgeRectCallout">
                <a:avLst>
                  <a:gd name="adj1" fmla="val -7022"/>
                  <a:gd name="adj2" fmla="val 86856"/>
                </a:avLst>
              </a:prstGeom>
              <a:blipFill>
                <a:blip r:embed="rId5"/>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69AF13CB-31D3-4C3D-9C92-E8DD47C5EFEF}"/>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0" name="文本框 59">
                <a:extLst>
                  <a:ext uri="{FF2B5EF4-FFF2-40B4-BE49-F238E27FC236}">
                    <a16:creationId xmlns:a16="http://schemas.microsoft.com/office/drawing/2014/main" id="{69AF13CB-31D3-4C3D-9C92-E8DD47C5EFEF}"/>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5"/>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38FDF09B-274B-4E70-B56E-70434BF649F3}"/>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35E1E10-2027-4F1A-A27E-A38E5906A8C3}"/>
                  </a:ext>
                </a:extLst>
              </p:cNvPr>
              <p:cNvSpPr txBox="1"/>
              <p:nvPr/>
            </p:nvSpPr>
            <p:spPr>
              <a:xfrm>
                <a:off x="5580112" y="3142581"/>
                <a:ext cx="3135795"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24.3</m:t>
                    </m:r>
                  </m:oMath>
                </a14:m>
                <a:endParaRPr lang="zh-CN" altLang="en-US" sz="2400" b="0" dirty="0"/>
              </a:p>
            </p:txBody>
          </p:sp>
        </mc:Choice>
        <mc:Fallback xmlns="">
          <p:sp>
            <p:nvSpPr>
              <p:cNvPr id="69" name="文本框 68">
                <a:extLst>
                  <a:ext uri="{FF2B5EF4-FFF2-40B4-BE49-F238E27FC236}">
                    <a16:creationId xmlns:a16="http://schemas.microsoft.com/office/drawing/2014/main" id="{C35E1E10-2027-4F1A-A27E-A38E5906A8C3}"/>
                  </a:ext>
                </a:extLst>
              </p:cNvPr>
              <p:cNvSpPr txBox="1">
                <a:spLocks noRot="1" noChangeAspect="1" noMove="1" noResize="1" noEditPoints="1" noAdjustHandles="1" noChangeArrowheads="1" noChangeShapeType="1" noTextEdit="1"/>
              </p:cNvSpPr>
              <p:nvPr/>
            </p:nvSpPr>
            <p:spPr>
              <a:xfrm>
                <a:off x="5580112" y="3142581"/>
                <a:ext cx="3135795" cy="461665"/>
              </a:xfrm>
              <a:prstGeom prst="rect">
                <a:avLst/>
              </a:prstGeom>
              <a:blipFill>
                <a:blip r:embed="rId27"/>
                <a:stretch>
                  <a:fillRect l="-2913" t="-9333" b="-32000"/>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680D4FFB-74BC-4A46-9F62-6F4296D6E39B}"/>
              </a:ext>
            </a:extLst>
          </p:cNvPr>
          <p:cNvCxnSpPr>
            <a:cxnSpLocks/>
          </p:cNvCxnSpPr>
          <p:nvPr/>
        </p:nvCxnSpPr>
        <p:spPr>
          <a:xfrm flipV="1">
            <a:off x="911934" y="4737512"/>
            <a:ext cx="388131" cy="310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238F1EC-73D6-4AE2-B936-54127A0E074A}"/>
              </a:ext>
            </a:extLst>
          </p:cNvPr>
          <p:cNvCxnSpPr>
            <a:cxnSpLocks/>
          </p:cNvCxnSpPr>
          <p:nvPr/>
        </p:nvCxnSpPr>
        <p:spPr>
          <a:xfrm>
            <a:off x="1420503" y="4754242"/>
            <a:ext cx="0" cy="319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3F2B0BD2-768C-4791-843F-5121FFEE2F4C}"/>
                  </a:ext>
                </a:extLst>
              </p:cNvPr>
              <p:cNvSpPr txBox="1"/>
              <p:nvPr/>
            </p:nvSpPr>
            <p:spPr>
              <a:xfrm>
                <a:off x="1422490" y="4735785"/>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2" name="文本框 71">
                <a:extLst>
                  <a:ext uri="{FF2B5EF4-FFF2-40B4-BE49-F238E27FC236}">
                    <a16:creationId xmlns:a16="http://schemas.microsoft.com/office/drawing/2014/main" id="{3F2B0BD2-768C-4791-843F-5121FFEE2F4C}"/>
                  </a:ext>
                </a:extLst>
              </p:cNvPr>
              <p:cNvSpPr txBox="1">
                <a:spLocks noRot="1" noChangeAspect="1" noMove="1" noResize="1" noEditPoints="1" noAdjustHandles="1" noChangeArrowheads="1" noChangeShapeType="1" noTextEdit="1"/>
              </p:cNvSpPr>
              <p:nvPr/>
            </p:nvSpPr>
            <p:spPr>
              <a:xfrm>
                <a:off x="1422490" y="4735785"/>
                <a:ext cx="295043" cy="3077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42CD9DE-94E4-4428-AD57-6E627BB0B514}"/>
                  </a:ext>
                </a:extLst>
              </p:cNvPr>
              <p:cNvSpPr txBox="1"/>
              <p:nvPr/>
            </p:nvSpPr>
            <p:spPr>
              <a:xfrm>
                <a:off x="759294" y="4602804"/>
                <a:ext cx="388131" cy="310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3" name="文本框 72">
                <a:extLst>
                  <a:ext uri="{FF2B5EF4-FFF2-40B4-BE49-F238E27FC236}">
                    <a16:creationId xmlns:a16="http://schemas.microsoft.com/office/drawing/2014/main" id="{442CD9DE-94E4-4428-AD57-6E627BB0B514}"/>
                  </a:ext>
                </a:extLst>
              </p:cNvPr>
              <p:cNvSpPr txBox="1">
                <a:spLocks noRot="1" noChangeAspect="1" noMove="1" noResize="1" noEditPoints="1" noAdjustHandles="1" noChangeArrowheads="1" noChangeShapeType="1" noTextEdit="1"/>
              </p:cNvSpPr>
              <p:nvPr/>
            </p:nvSpPr>
            <p:spPr>
              <a:xfrm>
                <a:off x="759294" y="4602804"/>
                <a:ext cx="388131" cy="310174"/>
              </a:xfrm>
              <a:prstGeom prst="rect">
                <a:avLst/>
              </a:prstGeom>
              <a:blipFill>
                <a:blip r:embed="rId31"/>
                <a:stretch>
                  <a:fillRect/>
                </a:stretch>
              </a:blipFill>
            </p:spPr>
            <p:txBody>
              <a:bodyPr/>
              <a:lstStyle/>
              <a:p>
                <a:r>
                  <a:rPr lang="zh-CN" altLang="en-US">
                    <a:noFill/>
                  </a:rPr>
                  <a:t> </a:t>
                </a:r>
              </a:p>
            </p:txBody>
          </p:sp>
        </mc:Fallback>
      </mc:AlternateContent>
      <p:grpSp>
        <p:nvGrpSpPr>
          <p:cNvPr id="74" name="组合 73">
            <a:extLst>
              <a:ext uri="{FF2B5EF4-FFF2-40B4-BE49-F238E27FC236}">
                <a16:creationId xmlns:a16="http://schemas.microsoft.com/office/drawing/2014/main" id="{02044441-B8D5-415A-B0F7-CAA46EC426B6}"/>
              </a:ext>
            </a:extLst>
          </p:cNvPr>
          <p:cNvGrpSpPr/>
          <p:nvPr/>
        </p:nvGrpSpPr>
        <p:grpSpPr>
          <a:xfrm>
            <a:off x="41969" y="3717032"/>
            <a:ext cx="4276776" cy="2919743"/>
            <a:chOff x="1512605" y="244742"/>
            <a:chExt cx="5630667" cy="3965989"/>
          </a:xfrm>
        </p:grpSpPr>
        <p:grpSp>
          <p:nvGrpSpPr>
            <p:cNvPr id="75" name="组合 74">
              <a:extLst>
                <a:ext uri="{FF2B5EF4-FFF2-40B4-BE49-F238E27FC236}">
                  <a16:creationId xmlns:a16="http://schemas.microsoft.com/office/drawing/2014/main" id="{CBBF6765-1E15-4DFB-8A11-2884FE0A6FB6}"/>
                </a:ext>
              </a:extLst>
            </p:cNvPr>
            <p:cNvGrpSpPr/>
            <p:nvPr/>
          </p:nvGrpSpPr>
          <p:grpSpPr>
            <a:xfrm>
              <a:off x="1512605" y="244742"/>
              <a:ext cx="5630667" cy="3965989"/>
              <a:chOff x="1512605" y="244742"/>
              <a:chExt cx="5630667" cy="3965989"/>
            </a:xfrm>
          </p:grpSpPr>
          <p:cxnSp>
            <p:nvCxnSpPr>
              <p:cNvPr id="83" name="直接箭头连接符 82">
                <a:extLst>
                  <a:ext uri="{FF2B5EF4-FFF2-40B4-BE49-F238E27FC236}">
                    <a16:creationId xmlns:a16="http://schemas.microsoft.com/office/drawing/2014/main" id="{4C2E41A0-93B4-46B2-A31A-15C2BCDA6102}"/>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DC9E46A2-05D3-41B3-B2EC-248FCFE3BE58}"/>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11D84657-BDF5-4F8F-905C-E6387E598352}"/>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9" name="椭圆 88">
                <a:extLst>
                  <a:ext uri="{FF2B5EF4-FFF2-40B4-BE49-F238E27FC236}">
                    <a16:creationId xmlns:a16="http://schemas.microsoft.com/office/drawing/2014/main" id="{3FC65EA2-C840-415C-B9CA-B1FB82314216}"/>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90" name="椭圆 89">
                <a:extLst>
                  <a:ext uri="{FF2B5EF4-FFF2-40B4-BE49-F238E27FC236}">
                    <a16:creationId xmlns:a16="http://schemas.microsoft.com/office/drawing/2014/main" id="{1DA55F52-DBA4-4CBE-8EA0-D8FDD35B3FA9}"/>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1" name="椭圆 90">
                <a:extLst>
                  <a:ext uri="{FF2B5EF4-FFF2-40B4-BE49-F238E27FC236}">
                    <a16:creationId xmlns:a16="http://schemas.microsoft.com/office/drawing/2014/main" id="{91B76D7D-A14D-4D3F-9164-8E6D093C9CD9}"/>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2" name="直接箭头连接符 91">
                <a:extLst>
                  <a:ext uri="{FF2B5EF4-FFF2-40B4-BE49-F238E27FC236}">
                    <a16:creationId xmlns:a16="http://schemas.microsoft.com/office/drawing/2014/main" id="{12AD5E35-B0EB-4CA2-B449-913D37636850}"/>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C836BA33-C6C9-42C0-A804-9D181EC9F28A}"/>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592B006-414D-4394-869E-FB2E2B8D1E05}"/>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76876DDF-1C2D-4729-B711-51329AD3A940}"/>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E6750AD-1FFC-4212-B632-87A29E6CFED4}"/>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6" name="文本框 95">
                    <a:extLst>
                      <a:ext uri="{FF2B5EF4-FFF2-40B4-BE49-F238E27FC236}">
                        <a16:creationId xmlns:a16="http://schemas.microsoft.com/office/drawing/2014/main" id="{3E6750AD-1FFC-4212-B632-87A29E6CFED4}"/>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30DF7EF1-B3F7-451C-B68D-FCB0176DFA17}"/>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13" name="文本框 112">
                    <a:extLst>
                      <a:ext uri="{FF2B5EF4-FFF2-40B4-BE49-F238E27FC236}">
                        <a16:creationId xmlns:a16="http://schemas.microsoft.com/office/drawing/2014/main" id="{30DF7EF1-B3F7-451C-B68D-FCB0176DFA17}"/>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3"/>
                    <a:stretch>
                      <a:fillRect/>
                    </a:stretch>
                  </a:blipFill>
                </p:spPr>
                <p:txBody>
                  <a:bodyPr/>
                  <a:lstStyle/>
                  <a:p>
                    <a:r>
                      <a:rPr lang="zh-CN" altLang="en-US">
                        <a:noFill/>
                      </a:rPr>
                      <a:t> </a:t>
                    </a:r>
                  </a:p>
                </p:txBody>
              </p:sp>
            </mc:Fallback>
          </mc:AlternateContent>
          <p:sp>
            <p:nvSpPr>
              <p:cNvPr id="114" name="椭圆 113">
                <a:extLst>
                  <a:ext uri="{FF2B5EF4-FFF2-40B4-BE49-F238E27FC236}">
                    <a16:creationId xmlns:a16="http://schemas.microsoft.com/office/drawing/2014/main" id="{E0F7804E-C083-4C28-BC63-6807EED63FE6}"/>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5" name="椭圆 114">
                <a:extLst>
                  <a:ext uri="{FF2B5EF4-FFF2-40B4-BE49-F238E27FC236}">
                    <a16:creationId xmlns:a16="http://schemas.microsoft.com/office/drawing/2014/main" id="{6AAB013B-CA85-4893-ACF5-C5658993588D}"/>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6" name="直接箭头连接符 115">
                <a:extLst>
                  <a:ext uri="{FF2B5EF4-FFF2-40B4-BE49-F238E27FC236}">
                    <a16:creationId xmlns:a16="http://schemas.microsoft.com/office/drawing/2014/main" id="{7E13EEE2-CF89-4C62-9E97-F80E3D37A97A}"/>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DF6CC64-BCA1-4742-ABEF-34B1F5348894}"/>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DC729F48-3A94-49BC-9DF9-0173F28804FB}"/>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9" name="椭圆 118">
                <a:extLst>
                  <a:ext uri="{FF2B5EF4-FFF2-40B4-BE49-F238E27FC236}">
                    <a16:creationId xmlns:a16="http://schemas.microsoft.com/office/drawing/2014/main" id="{6910C9BB-52D3-4FC3-AA7F-E15185D0F31E}"/>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5C89DE8-3D6D-444F-AD53-DF2DD4C2A45A}"/>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a:extLst>
                  <a:ext uri="{FF2B5EF4-FFF2-40B4-BE49-F238E27FC236}">
                    <a16:creationId xmlns:a16="http://schemas.microsoft.com/office/drawing/2014/main" id="{28E7CD8B-8B43-4FD5-8312-3FF80DEF0D5F}"/>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2E30CA03-E571-4AFF-B461-59C72C3A2255}"/>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83414180-A0E1-46B0-B378-5C8824169180}"/>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83E750D4-5345-4E35-AAD3-DA49576D295D}"/>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6" name="组合 75">
              <a:extLst>
                <a:ext uri="{FF2B5EF4-FFF2-40B4-BE49-F238E27FC236}">
                  <a16:creationId xmlns:a16="http://schemas.microsoft.com/office/drawing/2014/main" id="{8BD7C2C4-53F7-44DF-A0BB-B05B00458145}"/>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583144A5-E9CF-423E-BE0D-5A4010F4468F}"/>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03606B99-083D-4D02-9171-695AEF20AB54}"/>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AEDEECF-1637-4582-87D8-3BB0C0D784F5}"/>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493C6154-B27A-4A5D-8C2C-BA4CE11256EE}"/>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62">
                    <a:extLst>
                      <a:ext uri="{FF2B5EF4-FFF2-40B4-BE49-F238E27FC236}">
                        <a16:creationId xmlns:a16="http://schemas.microsoft.com/office/drawing/2014/main" id="{621C99D9-9885-4ACB-B53B-25B7DE27E53E}"/>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62">
                    <a:extLst>
                      <a:ext uri="{FF2B5EF4-FFF2-40B4-BE49-F238E27FC236}">
                        <a16:creationId xmlns:a16="http://schemas.microsoft.com/office/drawing/2014/main" id="{9BE2BA39-A79F-4F29-BE65-11B25B32663A}"/>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729BBD0C-4B5A-4E23-A105-ED8B3C28ED9B}"/>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729BBD0C-4B5A-4E23-A105-ED8B3C28ED9B}"/>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5E3E61EF-4867-4584-A5F8-2F7B5497C665}"/>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5E3E61EF-4867-4584-A5F8-2F7B5497C665}"/>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C4206B0E-209F-447C-ACCB-A6149F6CCC79}"/>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C4206B0E-209F-447C-ACCB-A6149F6CCC79}"/>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BFCEC55C-6110-412E-9D0F-6F5E39BC7537}"/>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BFCEC55C-6110-412E-9D0F-6F5E39BC7537}"/>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BF25054D-B411-493C-962D-DD985DAD3079}"/>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9" name="文本框 128">
                <a:extLst>
                  <a:ext uri="{FF2B5EF4-FFF2-40B4-BE49-F238E27FC236}">
                    <a16:creationId xmlns:a16="http://schemas.microsoft.com/office/drawing/2014/main" id="{BF25054D-B411-493C-962D-DD985DAD3079}"/>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0DA1879F-49BB-46A8-BACF-10347D969BBE}"/>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30" name="文本框 129">
                <a:extLst>
                  <a:ext uri="{FF2B5EF4-FFF2-40B4-BE49-F238E27FC236}">
                    <a16:creationId xmlns:a16="http://schemas.microsoft.com/office/drawing/2014/main" id="{0DA1879F-49BB-46A8-BACF-10347D969BBE}"/>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2FD14D-A1CA-4BA9-972A-C8D4895F8F19}"/>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3" name="文本框 52">
                <a:extLst>
                  <a:ext uri="{FF2B5EF4-FFF2-40B4-BE49-F238E27FC236}">
                    <a16:creationId xmlns:a16="http://schemas.microsoft.com/office/drawing/2014/main" id="{642FD14D-A1CA-4BA9-972A-C8D4895F8F19}"/>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20FFBD0-A1A9-4554-AC17-DA38B58FBF78}"/>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5" name="文本框 54">
                <a:extLst>
                  <a:ext uri="{FF2B5EF4-FFF2-40B4-BE49-F238E27FC236}">
                    <a16:creationId xmlns:a16="http://schemas.microsoft.com/office/drawing/2014/main" id="{320FFBD0-A1A9-4554-AC17-DA38B58FBF78}"/>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9241F95-8D11-4E3E-A35F-18499E23AC3E}"/>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6" name="文本框 55">
                <a:extLst>
                  <a:ext uri="{FF2B5EF4-FFF2-40B4-BE49-F238E27FC236}">
                    <a16:creationId xmlns:a16="http://schemas.microsoft.com/office/drawing/2014/main" id="{69241F95-8D11-4E3E-A35F-18499E23AC3E}"/>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87FADB3-FDA6-4304-AA35-7C5826857783}"/>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8.5</m:t>
                      </m:r>
                    </m:oMath>
                  </m:oMathPara>
                </a14:m>
                <a:endParaRPr lang="zh-CN" altLang="en-US" sz="1600" b="0" dirty="0">
                  <a:solidFill>
                    <a:schemeClr val="tx1"/>
                  </a:solidFill>
                </a:endParaRPr>
              </a:p>
            </p:txBody>
          </p:sp>
        </mc:Choice>
        <mc:Fallback xmlns="">
          <p:sp>
            <p:nvSpPr>
              <p:cNvPr id="57" name="文本框 56">
                <a:extLst>
                  <a:ext uri="{FF2B5EF4-FFF2-40B4-BE49-F238E27FC236}">
                    <a16:creationId xmlns:a16="http://schemas.microsoft.com/office/drawing/2014/main" id="{787FADB3-FDA6-4304-AA35-7C5826857783}"/>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4"/>
                <a:stretch>
                  <a:fillRect/>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id="{F6AAAC9B-D952-49DB-A7AD-80137A65D9D7}"/>
              </a:ext>
            </a:extLst>
          </p:cNvPr>
          <p:cNvSpPr/>
          <p:nvPr/>
        </p:nvSpPr>
        <p:spPr bwMode="auto">
          <a:xfrm>
            <a:off x="5620934" y="5408853"/>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6BAB562C-44E6-4D68-A912-80D829D7DC77}"/>
                  </a:ext>
                </a:extLst>
              </p:cNvPr>
              <p:cNvSpPr txBox="1"/>
              <p:nvPr/>
            </p:nvSpPr>
            <p:spPr>
              <a:xfrm flipH="1">
                <a:off x="8073234" y="5342392"/>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5.6</m:t>
                      </m:r>
                    </m:oMath>
                  </m:oMathPara>
                </a14:m>
                <a:endParaRPr lang="zh-CN" altLang="en-US" sz="1600" b="0" dirty="0">
                  <a:solidFill>
                    <a:srgbClr val="7030A0"/>
                  </a:solidFill>
                </a:endParaRPr>
              </a:p>
            </p:txBody>
          </p:sp>
        </mc:Choice>
        <mc:Fallback xmlns="">
          <p:sp>
            <p:nvSpPr>
              <p:cNvPr id="58" name="文本框 57">
                <a:extLst>
                  <a:ext uri="{FF2B5EF4-FFF2-40B4-BE49-F238E27FC236}">
                    <a16:creationId xmlns:a16="http://schemas.microsoft.com/office/drawing/2014/main" id="{6BAB562C-44E6-4D68-A912-80D829D7DC77}"/>
                  </a:ext>
                </a:extLst>
              </p:cNvPr>
              <p:cNvSpPr txBox="1">
                <a:spLocks noRot="1" noChangeAspect="1" noMove="1" noResize="1" noEditPoints="1" noAdjustHandles="1" noChangeArrowheads="1" noChangeShapeType="1" noTextEdit="1"/>
              </p:cNvSpPr>
              <p:nvPr/>
            </p:nvSpPr>
            <p:spPr>
              <a:xfrm flipH="1">
                <a:off x="8073234" y="5342392"/>
                <a:ext cx="677761" cy="338554"/>
              </a:xfrm>
              <a:prstGeom prst="rect">
                <a:avLst/>
              </a:prstGeom>
              <a:blipFill>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F36B0356-2085-4E67-9256-106A99DDFDA0}"/>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9" name="表格 58">
                <a:extLst>
                  <a:ext uri="{FF2B5EF4-FFF2-40B4-BE49-F238E27FC236}">
                    <a16:creationId xmlns:a16="http://schemas.microsoft.com/office/drawing/2014/main" id="{F36B0356-2085-4E67-9256-106A99DDFDA0}"/>
                  </a:ext>
                </a:extLst>
              </p:cNvPr>
              <p:cNvGraphicFramePr>
                <a:graphicFrameLocks noGrp="1"/>
              </p:cNvGraphicFramePr>
              <p:nvPr>
                <p:extLst>
                  <p:ext uri="{D42A27DB-BD31-4B8C-83A1-F6EECF244321}">
                    <p14:modId xmlns:p14="http://schemas.microsoft.com/office/powerpoint/2010/main" val="1468451614"/>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6"/>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912171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57</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Enumerate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=0</m:t>
                    </m:r>
                  </m:oMath>
                </a14:m>
                <a:r>
                  <a:rPr lang="en-US" altLang="zh-CN" dirty="0"/>
                  <a:t> (</a:t>
                </a:r>
                <a14:m>
                  <m:oMath xmlns:m="http://schemas.openxmlformats.org/officeDocument/2006/math">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r>
                      <a:rPr lang="en-US" altLang="zh-CN" i="1" dirty="0">
                        <a:latin typeface="Cambria Math" panose="02040503050406030204" pitchFamily="18" charset="0"/>
                      </a:rPr>
                      <m:t>=2.8</m:t>
                    </m:r>
                  </m:oMath>
                </a14:m>
                <a:r>
                  <a:rPr lang="en-US" altLang="zh-CN" dirty="0"/>
                  <a:t>)</a:t>
                </a:r>
              </a:p>
              <a:p>
                <a:pPr lvl="1"/>
                <a:r>
                  <a:rPr lang="en-US" altLang="zh-CN" dirty="0"/>
                  <a:t>Query the segment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𝑑𝑒𝑡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61" name="图片 60">
            <a:extLst>
              <a:ext uri="{FF2B5EF4-FFF2-40B4-BE49-F238E27FC236}">
                <a16:creationId xmlns:a16="http://schemas.microsoft.com/office/drawing/2014/main" id="{01FE1086-5AB6-4111-91D6-371C4B6E92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5D04D165-765D-4289-8954-B2DF2B32DB36}"/>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5D04D165-765D-4289-8954-B2DF2B32DB36}"/>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3"/>
                <a:stretch>
                  <a:fillRect b="-735"/>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D0F37D76-6250-4342-80B1-D08E76626B4A}"/>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3853803-B915-461B-A15B-3C67192158A1}"/>
                  </a:ext>
                </a:extLst>
              </p:cNvPr>
              <p:cNvSpPr txBox="1"/>
              <p:nvPr/>
            </p:nvSpPr>
            <p:spPr>
              <a:xfrm>
                <a:off x="5580112" y="3142581"/>
                <a:ext cx="3135795" cy="461665"/>
              </a:xfrm>
              <a:prstGeom prst="rect">
                <a:avLst/>
              </a:prstGeom>
              <a:noFill/>
            </p:spPr>
            <p:txBody>
              <a:bodyPr wrap="none" rtlCol="0">
                <a:spAutoFit/>
              </a:bodyPr>
              <a:lstStyle/>
              <a:p>
                <a:r>
                  <a:rPr lang="en-US" altLang="zh-CN" sz="2400" b="0" dirty="0"/>
                  <a:t>Optimal solution: </a:t>
                </a:r>
                <a14:m>
                  <m:oMath xmlns:m="http://schemas.openxmlformats.org/officeDocument/2006/math">
                    <m:r>
                      <a:rPr lang="en-US" altLang="zh-CN" sz="2400" b="0" i="1" smtClean="0">
                        <a:latin typeface="Cambria Math" panose="02040503050406030204" pitchFamily="18" charset="0"/>
                      </a:rPr>
                      <m:t>24.3</m:t>
                    </m:r>
                  </m:oMath>
                </a14:m>
                <a:endParaRPr lang="zh-CN" altLang="en-US" sz="2400" b="0" dirty="0"/>
              </a:p>
            </p:txBody>
          </p:sp>
        </mc:Choice>
        <mc:Fallback xmlns="">
          <p:sp>
            <p:nvSpPr>
              <p:cNvPr id="60" name="文本框 59">
                <a:extLst>
                  <a:ext uri="{FF2B5EF4-FFF2-40B4-BE49-F238E27FC236}">
                    <a16:creationId xmlns:a16="http://schemas.microsoft.com/office/drawing/2014/main" id="{93853803-B915-461B-A15B-3C67192158A1}"/>
                  </a:ext>
                </a:extLst>
              </p:cNvPr>
              <p:cNvSpPr txBox="1">
                <a:spLocks noRot="1" noChangeAspect="1" noMove="1" noResize="1" noEditPoints="1" noAdjustHandles="1" noChangeArrowheads="1" noChangeShapeType="1" noTextEdit="1"/>
              </p:cNvSpPr>
              <p:nvPr/>
            </p:nvSpPr>
            <p:spPr>
              <a:xfrm>
                <a:off x="5580112" y="3142581"/>
                <a:ext cx="3135795" cy="461665"/>
              </a:xfrm>
              <a:prstGeom prst="rect">
                <a:avLst/>
              </a:prstGeom>
              <a:blipFill>
                <a:blip r:embed="rId25"/>
                <a:stretch>
                  <a:fillRect l="-2913" t="-9333" b="-32000"/>
                </a:stretch>
              </a:blipFill>
            </p:spPr>
            <p:txBody>
              <a:bodyPr/>
              <a:lstStyle/>
              <a:p>
                <a:r>
                  <a:rPr lang="zh-CN" altLang="en-US">
                    <a:noFill/>
                  </a:rPr>
                  <a:t> </a:t>
                </a:r>
              </a:p>
            </p:txBody>
          </p:sp>
        </mc:Fallback>
      </mc:AlternateContent>
      <p:cxnSp>
        <p:nvCxnSpPr>
          <p:cNvPr id="69" name="直接箭头连接符 68">
            <a:extLst>
              <a:ext uri="{FF2B5EF4-FFF2-40B4-BE49-F238E27FC236}">
                <a16:creationId xmlns:a16="http://schemas.microsoft.com/office/drawing/2014/main" id="{4080770C-20E6-4B66-9216-422F4BFA57E5}"/>
              </a:ext>
            </a:extLst>
          </p:cNvPr>
          <p:cNvCxnSpPr>
            <a:cxnSpLocks/>
          </p:cNvCxnSpPr>
          <p:nvPr/>
        </p:nvCxnSpPr>
        <p:spPr>
          <a:xfrm flipV="1">
            <a:off x="911934" y="4737512"/>
            <a:ext cx="388131" cy="310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8B448ECC-5554-4852-A148-B823470DEF08}"/>
              </a:ext>
            </a:extLst>
          </p:cNvPr>
          <p:cNvCxnSpPr>
            <a:cxnSpLocks/>
          </p:cNvCxnSpPr>
          <p:nvPr/>
        </p:nvCxnSpPr>
        <p:spPr>
          <a:xfrm>
            <a:off x="1420503" y="4754242"/>
            <a:ext cx="0" cy="319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51022B9-8694-4FAC-82DB-39DD71925DA7}"/>
                  </a:ext>
                </a:extLst>
              </p:cNvPr>
              <p:cNvSpPr txBox="1"/>
              <p:nvPr/>
            </p:nvSpPr>
            <p:spPr>
              <a:xfrm>
                <a:off x="1422490" y="4735785"/>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1" name="文本框 70">
                <a:extLst>
                  <a:ext uri="{FF2B5EF4-FFF2-40B4-BE49-F238E27FC236}">
                    <a16:creationId xmlns:a16="http://schemas.microsoft.com/office/drawing/2014/main" id="{551022B9-8694-4FAC-82DB-39DD71925DA7}"/>
                  </a:ext>
                </a:extLst>
              </p:cNvPr>
              <p:cNvSpPr txBox="1">
                <a:spLocks noRot="1" noChangeAspect="1" noMove="1" noResize="1" noEditPoints="1" noAdjustHandles="1" noChangeArrowheads="1" noChangeShapeType="1" noTextEdit="1"/>
              </p:cNvSpPr>
              <p:nvPr/>
            </p:nvSpPr>
            <p:spPr>
              <a:xfrm>
                <a:off x="1422490" y="4735785"/>
                <a:ext cx="295043"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370AF2B8-E7B3-4C5B-BF72-82BDED76A668}"/>
                  </a:ext>
                </a:extLst>
              </p:cNvPr>
              <p:cNvSpPr txBox="1"/>
              <p:nvPr/>
            </p:nvSpPr>
            <p:spPr>
              <a:xfrm>
                <a:off x="759294" y="4602804"/>
                <a:ext cx="388131" cy="310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72" name="文本框 71">
                <a:extLst>
                  <a:ext uri="{FF2B5EF4-FFF2-40B4-BE49-F238E27FC236}">
                    <a16:creationId xmlns:a16="http://schemas.microsoft.com/office/drawing/2014/main" id="{370AF2B8-E7B3-4C5B-BF72-82BDED76A668}"/>
                  </a:ext>
                </a:extLst>
              </p:cNvPr>
              <p:cNvSpPr txBox="1">
                <a:spLocks noRot="1" noChangeAspect="1" noMove="1" noResize="1" noEditPoints="1" noAdjustHandles="1" noChangeArrowheads="1" noChangeShapeType="1" noTextEdit="1"/>
              </p:cNvSpPr>
              <p:nvPr/>
            </p:nvSpPr>
            <p:spPr>
              <a:xfrm>
                <a:off x="759294" y="4602804"/>
                <a:ext cx="388131" cy="310174"/>
              </a:xfrm>
              <a:prstGeom prst="rect">
                <a:avLst/>
              </a:prstGeom>
              <a:blipFill>
                <a:blip r:embed="rId29"/>
                <a:stretch>
                  <a:fillRect/>
                </a:stretch>
              </a:blipFill>
            </p:spPr>
            <p:txBody>
              <a:bodyPr/>
              <a:lstStyle/>
              <a:p>
                <a:r>
                  <a:rPr lang="zh-CN" altLang="en-US">
                    <a:noFill/>
                  </a:rPr>
                  <a:t> </a:t>
                </a:r>
              </a:p>
            </p:txBody>
          </p:sp>
        </mc:Fallback>
      </mc:AlternateContent>
      <p:grpSp>
        <p:nvGrpSpPr>
          <p:cNvPr id="73" name="组合 72">
            <a:extLst>
              <a:ext uri="{FF2B5EF4-FFF2-40B4-BE49-F238E27FC236}">
                <a16:creationId xmlns:a16="http://schemas.microsoft.com/office/drawing/2014/main" id="{BCE18638-494E-4551-984E-E4868F05F839}"/>
              </a:ext>
            </a:extLst>
          </p:cNvPr>
          <p:cNvGrpSpPr/>
          <p:nvPr/>
        </p:nvGrpSpPr>
        <p:grpSpPr>
          <a:xfrm>
            <a:off x="41969" y="3717032"/>
            <a:ext cx="4276776" cy="2919743"/>
            <a:chOff x="1512605" y="244742"/>
            <a:chExt cx="5630667" cy="3965989"/>
          </a:xfrm>
        </p:grpSpPr>
        <p:grpSp>
          <p:nvGrpSpPr>
            <p:cNvPr id="74" name="组合 73">
              <a:extLst>
                <a:ext uri="{FF2B5EF4-FFF2-40B4-BE49-F238E27FC236}">
                  <a16:creationId xmlns:a16="http://schemas.microsoft.com/office/drawing/2014/main" id="{0E15769E-A760-4AB0-8F76-B25A4B582E96}"/>
                </a:ext>
              </a:extLst>
            </p:cNvPr>
            <p:cNvGrpSpPr/>
            <p:nvPr/>
          </p:nvGrpSpPr>
          <p:grpSpPr>
            <a:xfrm>
              <a:off x="1512605" y="244742"/>
              <a:ext cx="5630667" cy="3965989"/>
              <a:chOff x="1512605" y="244742"/>
              <a:chExt cx="5630667" cy="3965989"/>
            </a:xfrm>
          </p:grpSpPr>
          <p:cxnSp>
            <p:nvCxnSpPr>
              <p:cNvPr id="82" name="直接箭头连接符 81">
                <a:extLst>
                  <a:ext uri="{FF2B5EF4-FFF2-40B4-BE49-F238E27FC236}">
                    <a16:creationId xmlns:a16="http://schemas.microsoft.com/office/drawing/2014/main" id="{E5401DE9-2ECC-4140-B96B-9F1E0C0107D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8831AA84-FB0E-4D2B-BFEB-E46AD1058052}"/>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8A4020D7-E1BE-4CC0-8CD6-B9A09E8E9779}"/>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5" name="椭圆 84">
                <a:extLst>
                  <a:ext uri="{FF2B5EF4-FFF2-40B4-BE49-F238E27FC236}">
                    <a16:creationId xmlns:a16="http://schemas.microsoft.com/office/drawing/2014/main" id="{616AB495-25C3-4208-A389-4EC41F315FBE}"/>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9" name="椭圆 88">
                <a:extLst>
                  <a:ext uri="{FF2B5EF4-FFF2-40B4-BE49-F238E27FC236}">
                    <a16:creationId xmlns:a16="http://schemas.microsoft.com/office/drawing/2014/main" id="{AEA5F08C-B5CA-47BB-AA3D-954B2B5BBB7C}"/>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0" name="椭圆 89">
                <a:extLst>
                  <a:ext uri="{FF2B5EF4-FFF2-40B4-BE49-F238E27FC236}">
                    <a16:creationId xmlns:a16="http://schemas.microsoft.com/office/drawing/2014/main" id="{2866DC9F-1A44-43C1-809B-7E6D6E7E91A1}"/>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1" name="直接箭头连接符 90">
                <a:extLst>
                  <a:ext uri="{FF2B5EF4-FFF2-40B4-BE49-F238E27FC236}">
                    <a16:creationId xmlns:a16="http://schemas.microsoft.com/office/drawing/2014/main" id="{80DA6235-6FD1-4215-86CC-FA3E4E1E6816}"/>
                  </a:ext>
                </a:extLst>
              </p:cNvPr>
              <p:cNvCxnSpPr/>
              <p:nvPr/>
            </p:nvCxnSpPr>
            <p:spPr>
              <a:xfrm>
                <a:off x="2774950" y="2260600"/>
                <a:ext cx="3697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802C04C-5680-43BE-A9BE-A62B488DB7FA}"/>
                  </a:ext>
                </a:extLst>
              </p:cNvPr>
              <p:cNvCxnSpPr/>
              <p:nvPr/>
            </p:nvCxnSpPr>
            <p:spPr>
              <a:xfrm flipV="1">
                <a:off x="3448050" y="928432"/>
                <a:ext cx="1220314" cy="121151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4C983CA-68B4-4D54-8589-FAC9C0361BC1}"/>
                  </a:ext>
                </a:extLst>
              </p:cNvPr>
              <p:cNvCxnSpPr/>
              <p:nvPr/>
            </p:nvCxnSpPr>
            <p:spPr>
              <a:xfrm>
                <a:off x="4869623" y="969917"/>
                <a:ext cx="578677" cy="113828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70C921E3-3E7B-4F2D-A213-F10653ECEF62}"/>
                  </a:ext>
                </a:extLst>
              </p:cNvPr>
              <p:cNvCxnSpPr/>
              <p:nvPr/>
            </p:nvCxnSpPr>
            <p:spPr>
              <a:xfrm>
                <a:off x="5497913" y="2409762"/>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92E35BA-8CB0-47B9-9765-20912AF85BDD}"/>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5" name="文本框 94">
                    <a:extLst>
                      <a:ext uri="{FF2B5EF4-FFF2-40B4-BE49-F238E27FC236}">
                        <a16:creationId xmlns:a16="http://schemas.microsoft.com/office/drawing/2014/main" id="{F92E35BA-8CB0-47B9-9765-20912AF85BDD}"/>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46298DD3-0882-43E3-B345-E81730E8C8AA}"/>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96" name="文本框 95">
                    <a:extLst>
                      <a:ext uri="{FF2B5EF4-FFF2-40B4-BE49-F238E27FC236}">
                        <a16:creationId xmlns:a16="http://schemas.microsoft.com/office/drawing/2014/main" id="{46298DD3-0882-43E3-B345-E81730E8C8AA}"/>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1"/>
                    <a:stretch>
                      <a:fillRect/>
                    </a:stretch>
                  </a:blipFill>
                </p:spPr>
                <p:txBody>
                  <a:bodyPr/>
                  <a:lstStyle/>
                  <a:p>
                    <a:r>
                      <a:rPr lang="zh-CN" altLang="en-US">
                        <a:noFill/>
                      </a:rPr>
                      <a:t> </a:t>
                    </a:r>
                  </a:p>
                </p:txBody>
              </p:sp>
            </mc:Fallback>
          </mc:AlternateContent>
          <p:sp>
            <p:nvSpPr>
              <p:cNvPr id="113" name="椭圆 112">
                <a:extLst>
                  <a:ext uri="{FF2B5EF4-FFF2-40B4-BE49-F238E27FC236}">
                    <a16:creationId xmlns:a16="http://schemas.microsoft.com/office/drawing/2014/main" id="{FA9B4623-2BF9-451A-855E-210F79CE36F3}"/>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4" name="椭圆 113">
                <a:extLst>
                  <a:ext uri="{FF2B5EF4-FFF2-40B4-BE49-F238E27FC236}">
                    <a16:creationId xmlns:a16="http://schemas.microsoft.com/office/drawing/2014/main" id="{EDF8036A-ACBF-49FE-9301-FAF7175C59C1}"/>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5" name="直接箭头连接符 114">
                <a:extLst>
                  <a:ext uri="{FF2B5EF4-FFF2-40B4-BE49-F238E27FC236}">
                    <a16:creationId xmlns:a16="http://schemas.microsoft.com/office/drawing/2014/main" id="{91DC7C80-83C9-4168-B0BD-DA212C319B89}"/>
                  </a:ext>
                </a:extLst>
              </p:cNvPr>
              <p:cNvCxnSpPr/>
              <p:nvPr/>
            </p:nvCxnSpPr>
            <p:spPr>
              <a:xfrm>
                <a:off x="5497913" y="3138981"/>
                <a:ext cx="0" cy="4445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2BDEE1F3-0C6D-4A21-A763-C7166A21F578}"/>
                  </a:ext>
                </a:extLst>
              </p:cNvPr>
              <p:cNvCxnSpPr/>
              <p:nvPr/>
            </p:nvCxnSpPr>
            <p:spPr>
              <a:xfrm flipH="1" flipV="1">
                <a:off x="3436106" y="3696333"/>
                <a:ext cx="186661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17" name="图片 116">
                <a:extLst>
                  <a:ext uri="{FF2B5EF4-FFF2-40B4-BE49-F238E27FC236}">
                    <a16:creationId xmlns:a16="http://schemas.microsoft.com/office/drawing/2014/main" id="{0D1F8757-1B66-451F-82A3-612455F34A5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8" name="椭圆 117">
                <a:extLst>
                  <a:ext uri="{FF2B5EF4-FFF2-40B4-BE49-F238E27FC236}">
                    <a16:creationId xmlns:a16="http://schemas.microsoft.com/office/drawing/2014/main" id="{371B527E-75FC-4C2B-880B-D5B717050FE3}"/>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6E40DB4A-2274-47F4-9592-380E6B23D24F}"/>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0" name="组合 119">
                <a:extLst>
                  <a:ext uri="{FF2B5EF4-FFF2-40B4-BE49-F238E27FC236}">
                    <a16:creationId xmlns:a16="http://schemas.microsoft.com/office/drawing/2014/main" id="{1F73500A-9C1F-4AF7-BC4A-86444C5CD270}"/>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FA048D19-D4A2-430A-90FC-4A6655E44895}"/>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1563ACE1-6B8A-421B-9949-5B502D0BDDAD}"/>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72CBA682-8DEB-4AF4-839F-2A597B0A287C}"/>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5" name="组合 74">
              <a:extLst>
                <a:ext uri="{FF2B5EF4-FFF2-40B4-BE49-F238E27FC236}">
                  <a16:creationId xmlns:a16="http://schemas.microsoft.com/office/drawing/2014/main" id="{AA6FAFFE-40BF-4949-B665-A30B850884C8}"/>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48185AF1-AC63-4515-ACAC-72CEF65854F4}"/>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F0565D5-CDC2-40C2-B3C4-43E9ACDE8692}"/>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BE8D028C-846E-4E0B-9F5F-73F87E81C0EB}"/>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21569B50-FAE9-421C-9183-5DD0C4E0CC10}"/>
                      </a:ext>
                    </a:extLst>
                  </p:cNvPr>
                  <p:cNvSpPr txBox="1"/>
                  <p:nvPr/>
                </p:nvSpPr>
                <p:spPr>
                  <a:xfrm>
                    <a:off x="4261981" y="3387340"/>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5" name="文本框 44">
                    <a:extLst>
                      <a:ext uri="{FF2B5EF4-FFF2-40B4-BE49-F238E27FC236}">
                        <a16:creationId xmlns:a16="http://schemas.microsoft.com/office/drawing/2014/main" id="{BC47AF1C-502C-4F70-93D6-C7EA0D4C4A5B}"/>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62">
                    <a:extLst>
                      <a:ext uri="{FF2B5EF4-FFF2-40B4-BE49-F238E27FC236}">
                        <a16:creationId xmlns:a16="http://schemas.microsoft.com/office/drawing/2014/main" id="{A1FDA1EC-E772-4185-962A-939CDA34305C}"/>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62">
                    <a:extLst>
                      <a:ext uri="{FF2B5EF4-FFF2-40B4-BE49-F238E27FC236}">
                        <a16:creationId xmlns:a16="http://schemas.microsoft.com/office/drawing/2014/main" id="{2B7782D1-BAFC-4AC2-B958-7AAA42214B59}"/>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5A98D277-CCA2-4219-84DF-36A73E8317C9}"/>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4" name="文本框 123">
                <a:extLst>
                  <a:ext uri="{FF2B5EF4-FFF2-40B4-BE49-F238E27FC236}">
                    <a16:creationId xmlns:a16="http://schemas.microsoft.com/office/drawing/2014/main" id="{5A98D277-CCA2-4219-84DF-36A73E8317C9}"/>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B2A32C9A-AE10-4FB2-B219-7EC99E87F327}"/>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B2A32C9A-AE10-4FB2-B219-7EC99E87F327}"/>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689F63D2-CFD5-4AC7-9AE4-A198C4761C20}"/>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689F63D2-CFD5-4AC7-9AE4-A198C4761C20}"/>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F252032A-0C0B-4791-B9F8-D1514EF27B4D}"/>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F252032A-0C0B-4791-B9F8-D1514EF27B4D}"/>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E02216AE-DC46-460F-8FC9-E883F5603007}"/>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E02216AE-DC46-460F-8FC9-E883F5603007}"/>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BB0FDCE8-5A92-43CC-8D49-E3A3ECE9A337}"/>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9" name="文本框 128">
                <a:extLst>
                  <a:ext uri="{FF2B5EF4-FFF2-40B4-BE49-F238E27FC236}">
                    <a16:creationId xmlns:a16="http://schemas.microsoft.com/office/drawing/2014/main" id="{BB0FDCE8-5A92-43CC-8D49-E3A3ECE9A337}"/>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38"/>
                <a:stretch>
                  <a:fillRect/>
                </a:stretch>
              </a:blipFill>
            </p:spPr>
            <p:txBody>
              <a:bodyPr/>
              <a:lstStyle/>
              <a:p>
                <a:r>
                  <a:rPr lang="zh-CN" altLang="en-US">
                    <a:noFill/>
                  </a:rPr>
                  <a:t> </a:t>
                </a:r>
              </a:p>
            </p:txBody>
          </p:sp>
        </mc:Fallback>
      </mc:AlternateContent>
      <p:sp>
        <p:nvSpPr>
          <p:cNvPr id="49" name="对话气泡: 矩形 48">
            <a:extLst>
              <a:ext uri="{FF2B5EF4-FFF2-40B4-BE49-F238E27FC236}">
                <a16:creationId xmlns:a16="http://schemas.microsoft.com/office/drawing/2014/main" id="{C90E9FDF-B633-4B79-9B00-AF15E9F712F7}"/>
              </a:ext>
            </a:extLst>
          </p:cNvPr>
          <p:cNvSpPr/>
          <p:nvPr/>
        </p:nvSpPr>
        <p:spPr bwMode="auto">
          <a:xfrm>
            <a:off x="1818427" y="3802526"/>
            <a:ext cx="5942344" cy="1092799"/>
          </a:xfrm>
          <a:prstGeom prst="wedgeRectCallout">
            <a:avLst>
              <a:gd name="adj1" fmla="val 17040"/>
              <a:gd name="adj2" fmla="val 73232"/>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 Another feasible solution: insertion(0,5)</a:t>
            </a:r>
          </a:p>
          <a:p>
            <a:pPr algn="ctr" eaLnBrk="1" hangingPunct="1"/>
            <a:r>
              <a:rPr lang="en-US" altLang="zh-CN" sz="2400" b="0" dirty="0">
                <a:solidFill>
                  <a:schemeClr val="tx1"/>
                </a:solidFill>
                <a:latin typeface="Cambria Math" panose="02040503050406030204" pitchFamily="18" charset="0"/>
                <a:ea typeface="Arial Unicode MS" pitchFamily="50" charset="-127"/>
                <a:cs typeface="Arial Unicode MS" pitchFamily="50" charset="-127"/>
              </a:rPr>
              <a:t>The maximum flow time is 2.8+23.5=</a:t>
            </a:r>
            <a:r>
              <a:rPr kumimoji="0" lang="en-US" altLang="zh-CN" sz="2400" b="0"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rPr>
              <a:t>26.3</a:t>
            </a: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180A6D3-6CB4-4A85-8B38-69C33D39C164}"/>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3" name="文本框 52">
                <a:extLst>
                  <a:ext uri="{FF2B5EF4-FFF2-40B4-BE49-F238E27FC236}">
                    <a16:creationId xmlns:a16="http://schemas.microsoft.com/office/drawing/2014/main" id="{D180A6D3-6CB4-4A85-8B38-69C33D39C164}"/>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BD062EB-9977-461D-B870-449DF317F007}"/>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5" name="文本框 54">
                <a:extLst>
                  <a:ext uri="{FF2B5EF4-FFF2-40B4-BE49-F238E27FC236}">
                    <a16:creationId xmlns:a16="http://schemas.microsoft.com/office/drawing/2014/main" id="{DBD062EB-9977-461D-B870-449DF317F007}"/>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B70C053-EFB4-4785-AA7D-BAC143DF47E1}"/>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6" name="文本框 55">
                <a:extLst>
                  <a:ext uri="{FF2B5EF4-FFF2-40B4-BE49-F238E27FC236}">
                    <a16:creationId xmlns:a16="http://schemas.microsoft.com/office/drawing/2014/main" id="{3B70C053-EFB4-4785-AA7D-BAC143DF47E1}"/>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5C189ECB-04B9-4696-9BD0-0479B62B0ACD}"/>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8.5</m:t>
                      </m:r>
                    </m:oMath>
                  </m:oMathPara>
                </a14:m>
                <a:endParaRPr lang="zh-CN" altLang="en-US" sz="1600" b="0" dirty="0">
                  <a:solidFill>
                    <a:schemeClr val="tx1"/>
                  </a:solidFill>
                </a:endParaRPr>
              </a:p>
            </p:txBody>
          </p:sp>
        </mc:Choice>
        <mc:Fallback xmlns="">
          <p:sp>
            <p:nvSpPr>
              <p:cNvPr id="57" name="文本框 56">
                <a:extLst>
                  <a:ext uri="{FF2B5EF4-FFF2-40B4-BE49-F238E27FC236}">
                    <a16:creationId xmlns:a16="http://schemas.microsoft.com/office/drawing/2014/main" id="{5C189ECB-04B9-4696-9BD0-0479B62B0ACD}"/>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1"/>
                <a:stretch>
                  <a:fillRect/>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id="{40FB2CCF-B634-4FF8-850D-B8A8CF207E7F}"/>
              </a:ext>
            </a:extLst>
          </p:cNvPr>
          <p:cNvSpPr/>
          <p:nvPr/>
        </p:nvSpPr>
        <p:spPr bwMode="auto">
          <a:xfrm>
            <a:off x="5620934" y="5408853"/>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21E7639-FEC3-42A2-B0D0-C0BBD95EDBA8}"/>
                  </a:ext>
                </a:extLst>
              </p:cNvPr>
              <p:cNvSpPr txBox="1"/>
              <p:nvPr/>
            </p:nvSpPr>
            <p:spPr>
              <a:xfrm flipH="1">
                <a:off x="8073234" y="5342392"/>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rgbClr val="7030A0"/>
                          </a:solidFill>
                          <a:latin typeface="Cambria Math" panose="02040503050406030204" pitchFamily="18" charset="0"/>
                        </a:rPr>
                        <m:t>2</m:t>
                      </m:r>
                      <m:r>
                        <a:rPr lang="en-US" altLang="zh-CN" sz="1600" b="0" i="1" dirty="0" smtClean="0">
                          <a:solidFill>
                            <a:srgbClr val="7030A0"/>
                          </a:solidFill>
                          <a:latin typeface="Cambria Math" panose="02040503050406030204" pitchFamily="18" charset="0"/>
                        </a:rPr>
                        <m:t>5.6</m:t>
                      </m:r>
                    </m:oMath>
                  </m:oMathPara>
                </a14:m>
                <a:endParaRPr lang="zh-CN" altLang="en-US" sz="1600" b="0" dirty="0">
                  <a:solidFill>
                    <a:srgbClr val="7030A0"/>
                  </a:solidFill>
                </a:endParaRPr>
              </a:p>
            </p:txBody>
          </p:sp>
        </mc:Choice>
        <mc:Fallback xmlns="">
          <p:sp>
            <p:nvSpPr>
              <p:cNvPr id="58" name="文本框 57">
                <a:extLst>
                  <a:ext uri="{FF2B5EF4-FFF2-40B4-BE49-F238E27FC236}">
                    <a16:creationId xmlns:a16="http://schemas.microsoft.com/office/drawing/2014/main" id="{A21E7639-FEC3-42A2-B0D0-C0BBD95EDBA8}"/>
                  </a:ext>
                </a:extLst>
              </p:cNvPr>
              <p:cNvSpPr txBox="1">
                <a:spLocks noRot="1" noChangeAspect="1" noMove="1" noResize="1" noEditPoints="1" noAdjustHandles="1" noChangeArrowheads="1" noChangeShapeType="1" noTextEdit="1"/>
              </p:cNvSpPr>
              <p:nvPr/>
            </p:nvSpPr>
            <p:spPr>
              <a:xfrm flipH="1">
                <a:off x="8073234" y="5342392"/>
                <a:ext cx="677761" cy="338554"/>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C6A797F5-E52A-4C3F-97FB-3AE223BBCD56}"/>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3493608"/>
                      </a:ext>
                    </a:extLst>
                  </a:tr>
                </a:tbl>
              </a:graphicData>
            </a:graphic>
          </p:graphicFrame>
        </mc:Choice>
        <mc:Fallback xmlns="">
          <p:graphicFrame>
            <p:nvGraphicFramePr>
              <p:cNvPr id="59" name="表格 58">
                <a:extLst>
                  <a:ext uri="{FF2B5EF4-FFF2-40B4-BE49-F238E27FC236}">
                    <a16:creationId xmlns:a16="http://schemas.microsoft.com/office/drawing/2014/main" id="{C6A797F5-E52A-4C3F-97FB-3AE223BBCD56}"/>
                  </a:ext>
                </a:extLst>
              </p:cNvPr>
              <p:cNvGraphicFramePr>
                <a:graphicFrameLocks noGrp="1"/>
              </p:cNvGraphicFramePr>
              <p:nvPr>
                <p:extLst>
                  <p:ext uri="{D42A27DB-BD31-4B8C-83A1-F6EECF244321}">
                    <p14:modId xmlns:p14="http://schemas.microsoft.com/office/powerpoint/2010/main" val="1468451614"/>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3"/>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2181904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58</a:t>
            </a:fld>
            <a:endParaRPr lang="en-US" altLang="ko-KR"/>
          </a:p>
        </p:txBody>
      </p:sp>
      <mc:AlternateContent xmlns:mc="http://schemas.openxmlformats.org/markup-compatibility/2006" xmlns:a14="http://schemas.microsoft.com/office/drawing/2010/main">
        <mc:Choice Requires="a14">
          <p:sp>
            <p:nvSpPr>
              <p:cNvPr id="112" name="内容占位符 2">
                <a:extLst>
                  <a:ext uri="{FF2B5EF4-FFF2-40B4-BE49-F238E27FC236}">
                    <a16:creationId xmlns:a16="http://schemas.microsoft.com/office/drawing/2014/main" id="{5A21F88B-FEE5-47C5-B978-50EF532E11D6}"/>
                  </a:ext>
                </a:extLst>
              </p:cNvPr>
              <p:cNvSpPr>
                <a:spLocks noGrp="1"/>
              </p:cNvSpPr>
              <p:nvPr>
                <p:ph idx="1"/>
              </p:nvPr>
            </p:nvSpPr>
            <p:spPr>
              <a:xfrm>
                <a:off x="457200" y="980728"/>
                <a:ext cx="8229600" cy="5688360"/>
              </a:xfrm>
            </p:spPr>
            <p:txBody>
              <a:bodyPr/>
              <a:lstStyle/>
              <a:p>
                <a:r>
                  <a:rPr lang="en-US" altLang="zh-CN" dirty="0"/>
                  <a:t>Finally, the optimal solution:</a:t>
                </a:r>
              </a:p>
              <a:p>
                <a:pPr lvl="1"/>
                <a:r>
                  <a:rPr lang="en-US" altLang="zh-CN" dirty="0"/>
                  <a:t>Insertion</a:t>
                </a:r>
                <a14:m>
                  <m:oMath xmlns:m="http://schemas.openxmlformats.org/officeDocument/2006/math">
                    <m:r>
                      <a:rPr lang="en-US" altLang="zh-CN" i="1" dirty="0" smtClean="0">
                        <a:latin typeface="Cambria Math" panose="02040503050406030204" pitchFamily="18" charset="0"/>
                      </a:rPr>
                      <m:t>(1,5) </m:t>
                    </m:r>
                  </m:oMath>
                </a14:m>
                <a:r>
                  <a:rPr lang="en-US" altLang="zh-CN" dirty="0"/>
                  <a:t>with maximum flow time </a:t>
                </a:r>
                <a14:m>
                  <m:oMath xmlns:m="http://schemas.openxmlformats.org/officeDocument/2006/math">
                    <m:r>
                      <a:rPr lang="en-US" altLang="zh-CN" i="1" dirty="0" smtClean="0">
                        <a:latin typeface="Cambria Math" panose="02040503050406030204" pitchFamily="18" charset="0"/>
                      </a:rPr>
                      <m:t>2</m:t>
                    </m:r>
                    <m:r>
                      <a:rPr lang="en-US" altLang="zh-CN" b="0" i="1" dirty="0" smtClean="0">
                        <a:latin typeface="Cambria Math" panose="02040503050406030204" pitchFamily="18" charset="0"/>
                      </a:rPr>
                      <m:t>4</m:t>
                    </m:r>
                    <m:r>
                      <a:rPr lang="en-US" altLang="zh-CN" i="1" dirty="0" smtClean="0">
                        <a:latin typeface="Cambria Math" panose="02040503050406030204" pitchFamily="18" charset="0"/>
                      </a:rPr>
                      <m:t>.3</m:t>
                    </m:r>
                  </m:oMath>
                </a14:m>
                <a:endParaRPr lang="en-US" altLang="zh-CN" dirty="0"/>
              </a:p>
            </p:txBody>
          </p:sp>
        </mc:Choice>
        <mc:Fallback xmlns="">
          <p:sp>
            <p:nvSpPr>
              <p:cNvPr id="112" name="内容占位符 2">
                <a:extLst>
                  <a:ext uri="{FF2B5EF4-FFF2-40B4-BE49-F238E27FC236}">
                    <a16:creationId xmlns:a16="http://schemas.microsoft.com/office/drawing/2014/main" id="{5A21F88B-FEE5-47C5-B978-50EF532E11D6}"/>
                  </a:ext>
                </a:extLst>
              </p:cNvPr>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a:stretch>
              </a:blipFill>
            </p:spPr>
            <p:txBody>
              <a:bodyPr/>
              <a:lstStyle/>
              <a:p>
                <a:r>
                  <a:rPr lang="zh-CN" altLang="en-US">
                    <a:noFill/>
                  </a:rPr>
                  <a:t> </a:t>
                </a:r>
              </a:p>
            </p:txBody>
          </p:sp>
        </mc:Fallback>
      </mc:AlternateContent>
      <p:pic>
        <p:nvPicPr>
          <p:cNvPr id="60" name="图片 59">
            <a:extLst>
              <a:ext uri="{FF2B5EF4-FFF2-40B4-BE49-F238E27FC236}">
                <a16:creationId xmlns:a16="http://schemas.microsoft.com/office/drawing/2014/main" id="{2DD25A74-4B63-4AEA-B026-CA1190A941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030" y="4966245"/>
            <a:ext cx="4556543" cy="1288158"/>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D222256C-09DF-4F44-8B1F-406C687BFB01}"/>
                  </a:ext>
                </a:extLst>
              </p:cNvPr>
              <p:cNvSpPr txBox="1"/>
              <p:nvPr/>
            </p:nvSpPr>
            <p:spPr>
              <a:xfrm>
                <a:off x="6631310" y="2167376"/>
                <a:ext cx="2404740" cy="83109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𝑏𝑟𝑘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𝑑𝑒𝑡</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sub>
                                      </m:sSub>
                                    </m:e>
                                  </m:d>
                                  <m:r>
                                    <a:rPr lang="en-US" altLang="zh-CN" sz="2000" b="0" i="1" smtClean="0">
                                      <a:latin typeface="Cambria Math" panose="02040503050406030204" pitchFamily="18" charset="0"/>
                                    </a:rPr>
                                    <m:t>≤</m:t>
                                  </m:r>
                                  <m:r>
                                    <a:rPr lang="en-US" altLang="zh-CN" sz="2000" b="0" i="1">
                                      <a:latin typeface="Cambria Math" panose="02040503050406030204" pitchFamily="18" charset="0"/>
                                    </a:rPr>
                                    <m:t>𝑡h𝑟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eqArr>
                            </m:lim>
                          </m:limLow>
                        </m:fNa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func>
                    </m:oMath>
                  </m:oMathPara>
                </a14:m>
                <a:endParaRPr lang="zh-CN" altLang="en-US" sz="2400" b="0" dirty="0"/>
              </a:p>
            </p:txBody>
          </p:sp>
        </mc:Choice>
        <mc:Fallback xmlns="">
          <p:sp>
            <p:nvSpPr>
              <p:cNvPr id="62" name="文本框 61">
                <a:extLst>
                  <a:ext uri="{FF2B5EF4-FFF2-40B4-BE49-F238E27FC236}">
                    <a16:creationId xmlns:a16="http://schemas.microsoft.com/office/drawing/2014/main" id="{D222256C-09DF-4F44-8B1F-406C687BFB01}"/>
                  </a:ext>
                </a:extLst>
              </p:cNvPr>
              <p:cNvSpPr txBox="1">
                <a:spLocks noRot="1" noChangeAspect="1" noMove="1" noResize="1" noEditPoints="1" noAdjustHandles="1" noChangeArrowheads="1" noChangeShapeType="1" noTextEdit="1"/>
              </p:cNvSpPr>
              <p:nvPr/>
            </p:nvSpPr>
            <p:spPr>
              <a:xfrm>
                <a:off x="6631310" y="2167376"/>
                <a:ext cx="2404740" cy="831090"/>
              </a:xfrm>
              <a:prstGeom prst="rect">
                <a:avLst/>
              </a:prstGeom>
              <a:blipFill>
                <a:blip r:embed="rId29"/>
                <a:stretch>
                  <a:fillRect b="-735"/>
                </a:stretch>
              </a:blipFill>
            </p:spPr>
            <p:txBody>
              <a:bodyPr/>
              <a:lstStyle/>
              <a:p>
                <a:r>
                  <a:rPr lang="zh-CN" altLang="en-US">
                    <a:noFill/>
                  </a:rPr>
                  <a:t> </a:t>
                </a:r>
              </a:p>
            </p:txBody>
          </p:sp>
        </mc:Fallback>
      </mc:AlternateContent>
      <p:pic>
        <p:nvPicPr>
          <p:cNvPr id="65" name="图片 64">
            <a:extLst>
              <a:ext uri="{FF2B5EF4-FFF2-40B4-BE49-F238E27FC236}">
                <a16:creationId xmlns:a16="http://schemas.microsoft.com/office/drawing/2014/main" id="{89873951-BFFD-42FE-968A-BF0FB980CF8F}"/>
              </a:ext>
            </a:extLst>
          </p:cNvPr>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457230" y="5444950"/>
            <a:ext cx="571580" cy="228632"/>
          </a:xfrm>
          <a:prstGeom prst="rect">
            <a:avLst/>
          </a:prstGeom>
        </p:spPr>
      </p:pic>
      <p:cxnSp>
        <p:nvCxnSpPr>
          <p:cNvPr id="56" name="直接箭头连接符 55">
            <a:extLst>
              <a:ext uri="{FF2B5EF4-FFF2-40B4-BE49-F238E27FC236}">
                <a16:creationId xmlns:a16="http://schemas.microsoft.com/office/drawing/2014/main" id="{6BB27280-E342-4624-956D-D7CBCF1ABD30}"/>
              </a:ext>
            </a:extLst>
          </p:cNvPr>
          <p:cNvCxnSpPr>
            <a:cxnSpLocks/>
          </p:cNvCxnSpPr>
          <p:nvPr/>
        </p:nvCxnSpPr>
        <p:spPr>
          <a:xfrm flipV="1">
            <a:off x="1402153" y="4789559"/>
            <a:ext cx="0" cy="270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31B1A073-9F47-4B46-A282-AB281FD0EF12}"/>
              </a:ext>
            </a:extLst>
          </p:cNvPr>
          <p:cNvCxnSpPr>
            <a:cxnSpLocks/>
          </p:cNvCxnSpPr>
          <p:nvPr/>
        </p:nvCxnSpPr>
        <p:spPr>
          <a:xfrm flipV="1">
            <a:off x="1562165" y="4206995"/>
            <a:ext cx="768692" cy="430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A1158DC-0802-49CF-9012-B81E91E4A9BC}"/>
                  </a:ext>
                </a:extLst>
              </p:cNvPr>
              <p:cNvSpPr txBox="1"/>
              <p:nvPr/>
            </p:nvSpPr>
            <p:spPr>
              <a:xfrm>
                <a:off x="1718955" y="4054623"/>
                <a:ext cx="426663" cy="279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73" name="文本框 72">
                <a:extLst>
                  <a:ext uri="{FF2B5EF4-FFF2-40B4-BE49-F238E27FC236}">
                    <a16:creationId xmlns:a16="http://schemas.microsoft.com/office/drawing/2014/main" id="{BA1158DC-0802-49CF-9012-B81E91E4A9BC}"/>
                  </a:ext>
                </a:extLst>
              </p:cNvPr>
              <p:cNvSpPr txBox="1">
                <a:spLocks noRot="1" noChangeAspect="1" noMove="1" noResize="1" noEditPoints="1" noAdjustHandles="1" noChangeArrowheads="1" noChangeShapeType="1" noTextEdit="1"/>
              </p:cNvSpPr>
              <p:nvPr/>
            </p:nvSpPr>
            <p:spPr>
              <a:xfrm>
                <a:off x="1718955" y="4054623"/>
                <a:ext cx="426663" cy="279399"/>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A9F58A3-9D4A-4590-9DF9-57EE9A79BDEC}"/>
                  </a:ext>
                </a:extLst>
              </p:cNvPr>
              <p:cNvSpPr txBox="1"/>
              <p:nvPr/>
            </p:nvSpPr>
            <p:spPr>
              <a:xfrm>
                <a:off x="1082336" y="4795129"/>
                <a:ext cx="2950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74" name="文本框 73">
                <a:extLst>
                  <a:ext uri="{FF2B5EF4-FFF2-40B4-BE49-F238E27FC236}">
                    <a16:creationId xmlns:a16="http://schemas.microsoft.com/office/drawing/2014/main" id="{3A9F58A3-9D4A-4590-9DF9-57EE9A79BDEC}"/>
                  </a:ext>
                </a:extLst>
              </p:cNvPr>
              <p:cNvSpPr txBox="1">
                <a:spLocks noRot="1" noChangeAspect="1" noMove="1" noResize="1" noEditPoints="1" noAdjustHandles="1" noChangeArrowheads="1" noChangeShapeType="1" noTextEdit="1"/>
              </p:cNvSpPr>
              <p:nvPr/>
            </p:nvSpPr>
            <p:spPr>
              <a:xfrm>
                <a:off x="1082336" y="4795129"/>
                <a:ext cx="295043" cy="307777"/>
              </a:xfrm>
              <a:prstGeom prst="rect">
                <a:avLst/>
              </a:prstGeom>
              <a:blipFill>
                <a:blip r:embed="rId32"/>
                <a:stretch>
                  <a:fillRect/>
                </a:stretch>
              </a:blipFill>
            </p:spPr>
            <p:txBody>
              <a:bodyPr/>
              <a:lstStyle/>
              <a:p>
                <a:r>
                  <a:rPr lang="zh-CN" altLang="en-US">
                    <a:noFill/>
                  </a:rPr>
                  <a:t> </a:t>
                </a:r>
              </a:p>
            </p:txBody>
          </p:sp>
        </mc:Fallback>
      </mc:AlternateContent>
      <p:grpSp>
        <p:nvGrpSpPr>
          <p:cNvPr id="75" name="组合 74">
            <a:extLst>
              <a:ext uri="{FF2B5EF4-FFF2-40B4-BE49-F238E27FC236}">
                <a16:creationId xmlns:a16="http://schemas.microsoft.com/office/drawing/2014/main" id="{EA7EFF6E-0215-4EF7-8898-4EE631124E4A}"/>
              </a:ext>
            </a:extLst>
          </p:cNvPr>
          <p:cNvGrpSpPr/>
          <p:nvPr/>
        </p:nvGrpSpPr>
        <p:grpSpPr>
          <a:xfrm>
            <a:off x="41969" y="3717032"/>
            <a:ext cx="4276776" cy="2919743"/>
            <a:chOff x="1512605" y="244742"/>
            <a:chExt cx="5630667" cy="3965989"/>
          </a:xfrm>
        </p:grpSpPr>
        <p:grpSp>
          <p:nvGrpSpPr>
            <p:cNvPr id="76" name="组合 75">
              <a:extLst>
                <a:ext uri="{FF2B5EF4-FFF2-40B4-BE49-F238E27FC236}">
                  <a16:creationId xmlns:a16="http://schemas.microsoft.com/office/drawing/2014/main" id="{B3DE710E-AEA7-4F1A-A82F-694841482AA3}"/>
                </a:ext>
              </a:extLst>
            </p:cNvPr>
            <p:cNvGrpSpPr/>
            <p:nvPr/>
          </p:nvGrpSpPr>
          <p:grpSpPr>
            <a:xfrm>
              <a:off x="1512605" y="244742"/>
              <a:ext cx="5630667" cy="3965989"/>
              <a:chOff x="1512605" y="244742"/>
              <a:chExt cx="5630667" cy="3965989"/>
            </a:xfrm>
          </p:grpSpPr>
          <p:cxnSp>
            <p:nvCxnSpPr>
              <p:cNvPr id="84" name="直接箭头连接符 83">
                <a:extLst>
                  <a:ext uri="{FF2B5EF4-FFF2-40B4-BE49-F238E27FC236}">
                    <a16:creationId xmlns:a16="http://schemas.microsoft.com/office/drawing/2014/main" id="{67581089-7A07-4B39-9880-00C7EFBC77D3}"/>
                  </a:ext>
                </a:extLst>
              </p:cNvPr>
              <p:cNvCxnSpPr/>
              <p:nvPr/>
            </p:nvCxnSpPr>
            <p:spPr>
              <a:xfrm flipV="1">
                <a:off x="1856309" y="279513"/>
                <a:ext cx="1" cy="3536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CEBEB5DE-1E3F-450D-882F-08A90DB2408D}"/>
                  </a:ext>
                </a:extLst>
              </p:cNvPr>
              <p:cNvCxnSpPr/>
              <p:nvPr/>
            </p:nvCxnSpPr>
            <p:spPr>
              <a:xfrm>
                <a:off x="1856309" y="3816000"/>
                <a:ext cx="52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73EE3C7D-C67A-4FA8-807A-DF7BD2847285}"/>
                  </a:ext>
                </a:extLst>
              </p:cNvPr>
              <p:cNvSpPr/>
              <p:nvPr/>
            </p:nvSpPr>
            <p:spPr>
              <a:xfrm>
                <a:off x="3161190" y="2107577"/>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0" name="椭圆 89">
                <a:extLst>
                  <a:ext uri="{FF2B5EF4-FFF2-40B4-BE49-F238E27FC236}">
                    <a16:creationId xmlns:a16="http://schemas.microsoft.com/office/drawing/2014/main" id="{15E2C057-4C64-4D03-9C43-BB268A335301}"/>
                  </a:ext>
                </a:extLst>
              </p:cNvPr>
              <p:cNvSpPr/>
              <p:nvPr/>
            </p:nvSpPr>
            <p:spPr>
              <a:xfrm>
                <a:off x="5386799" y="21186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91" name="椭圆 90">
                <a:extLst>
                  <a:ext uri="{FF2B5EF4-FFF2-40B4-BE49-F238E27FC236}">
                    <a16:creationId xmlns:a16="http://schemas.microsoft.com/office/drawing/2014/main" id="{E4B113B9-B33C-4FBD-8C92-03670A7660B2}"/>
                  </a:ext>
                </a:extLst>
              </p:cNvPr>
              <p:cNvSpPr/>
              <p:nvPr/>
            </p:nvSpPr>
            <p:spPr>
              <a:xfrm>
                <a:off x="4639138" y="639651"/>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2" name="椭圆 91">
                <a:extLst>
                  <a:ext uri="{FF2B5EF4-FFF2-40B4-BE49-F238E27FC236}">
                    <a16:creationId xmlns:a16="http://schemas.microsoft.com/office/drawing/2014/main" id="{9E82D693-2779-40B7-BB38-7AB5DBA574DF}"/>
                  </a:ext>
                </a:extLst>
              </p:cNvPr>
              <p:cNvSpPr/>
              <p:nvPr/>
            </p:nvSpPr>
            <p:spPr>
              <a:xfrm>
                <a:off x="3199254" y="3546976"/>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93" name="直接箭头连接符 92">
                <a:extLst>
                  <a:ext uri="{FF2B5EF4-FFF2-40B4-BE49-F238E27FC236}">
                    <a16:creationId xmlns:a16="http://schemas.microsoft.com/office/drawing/2014/main" id="{273242CF-1894-4B9F-8E2D-D2AEF602DC62}"/>
                  </a:ext>
                </a:extLst>
              </p:cNvPr>
              <p:cNvCxnSpPr/>
              <p:nvPr/>
            </p:nvCxnSpPr>
            <p:spPr>
              <a:xfrm>
                <a:off x="2774950" y="2260600"/>
                <a:ext cx="3697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B527ADD-DB67-4B1F-B5F2-B78E3CE51A73}"/>
                  </a:ext>
                </a:extLst>
              </p:cNvPr>
              <p:cNvCxnSpPr/>
              <p:nvPr/>
            </p:nvCxnSpPr>
            <p:spPr>
              <a:xfrm flipV="1">
                <a:off x="3448050" y="928432"/>
                <a:ext cx="1220314" cy="1211518"/>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F1EF7E3-6EF5-44B1-ACDE-709879302DE2}"/>
                  </a:ext>
                </a:extLst>
              </p:cNvPr>
              <p:cNvCxnSpPr/>
              <p:nvPr/>
            </p:nvCxnSpPr>
            <p:spPr>
              <a:xfrm>
                <a:off x="4869623" y="969917"/>
                <a:ext cx="578677" cy="1138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5B99BA0-D9DF-4343-A8BE-D3E54A46F11F}"/>
                  </a:ext>
                </a:extLst>
              </p:cNvPr>
              <p:cNvCxnSpPr/>
              <p:nvPr/>
            </p:nvCxnSpPr>
            <p:spPr>
              <a:xfrm>
                <a:off x="5497913" y="2409762"/>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9756920-D649-4E17-9946-3F753BFE1AB2}"/>
                      </a:ext>
                    </a:extLst>
                  </p:cNvPr>
                  <p:cNvSpPr txBox="1"/>
                  <p:nvPr/>
                </p:nvSpPr>
                <p:spPr>
                  <a:xfrm>
                    <a:off x="1512605" y="244742"/>
                    <a:ext cx="449950"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zh-CN" altLang="en-US" b="1" dirty="0"/>
                  </a:p>
                </p:txBody>
              </p:sp>
            </mc:Choice>
            <mc:Fallback xmlns="">
              <p:sp>
                <p:nvSpPr>
                  <p:cNvPr id="98" name="文本框 97">
                    <a:extLst>
                      <a:ext uri="{FF2B5EF4-FFF2-40B4-BE49-F238E27FC236}">
                        <a16:creationId xmlns:a16="http://schemas.microsoft.com/office/drawing/2014/main" id="{F9756920-D649-4E17-9946-3F753BFE1AB2}"/>
                      </a:ext>
                    </a:extLst>
                  </p:cNvPr>
                  <p:cNvSpPr txBox="1">
                    <a:spLocks noRot="1" noChangeAspect="1" noMove="1" noResize="1" noEditPoints="1" noAdjustHandles="1" noChangeArrowheads="1" noChangeShapeType="1" noTextEdit="1"/>
                  </p:cNvSpPr>
                  <p:nvPr/>
                </p:nvSpPr>
                <p:spPr>
                  <a:xfrm>
                    <a:off x="1512605" y="244742"/>
                    <a:ext cx="449950" cy="418064"/>
                  </a:xfrm>
                  <a:prstGeom prst="rect">
                    <a:avLst/>
                  </a:prstGeom>
                  <a:blipFill>
                    <a:blip r:embed="rId33"/>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25A44F50-2D54-4788-AEE5-EEC009C5C7CD}"/>
                      </a:ext>
                    </a:extLst>
                  </p:cNvPr>
                  <p:cNvSpPr txBox="1"/>
                  <p:nvPr/>
                </p:nvSpPr>
                <p:spPr>
                  <a:xfrm>
                    <a:off x="6697543" y="3792667"/>
                    <a:ext cx="445729"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dirty="0"/>
                  </a:p>
                </p:txBody>
              </p:sp>
            </mc:Choice>
            <mc:Fallback xmlns="">
              <p:sp>
                <p:nvSpPr>
                  <p:cNvPr id="113" name="文本框 112">
                    <a:extLst>
                      <a:ext uri="{FF2B5EF4-FFF2-40B4-BE49-F238E27FC236}">
                        <a16:creationId xmlns:a16="http://schemas.microsoft.com/office/drawing/2014/main" id="{25A44F50-2D54-4788-AEE5-EEC009C5C7CD}"/>
                      </a:ext>
                    </a:extLst>
                  </p:cNvPr>
                  <p:cNvSpPr txBox="1">
                    <a:spLocks noRot="1" noChangeAspect="1" noMove="1" noResize="1" noEditPoints="1" noAdjustHandles="1" noChangeArrowheads="1" noChangeShapeType="1" noTextEdit="1"/>
                  </p:cNvSpPr>
                  <p:nvPr/>
                </p:nvSpPr>
                <p:spPr>
                  <a:xfrm>
                    <a:off x="6697543" y="3792667"/>
                    <a:ext cx="445729" cy="418064"/>
                  </a:xfrm>
                  <a:prstGeom prst="rect">
                    <a:avLst/>
                  </a:prstGeom>
                  <a:blipFill>
                    <a:blip r:embed="rId34"/>
                    <a:stretch>
                      <a:fillRect/>
                    </a:stretch>
                  </a:blipFill>
                </p:spPr>
                <p:txBody>
                  <a:bodyPr/>
                  <a:lstStyle/>
                  <a:p>
                    <a:r>
                      <a:rPr lang="zh-CN" altLang="en-US">
                        <a:noFill/>
                      </a:rPr>
                      <a:t> </a:t>
                    </a:r>
                  </a:p>
                </p:txBody>
              </p:sp>
            </mc:Fallback>
          </mc:AlternateContent>
          <p:sp>
            <p:nvSpPr>
              <p:cNvPr id="114" name="椭圆 113">
                <a:extLst>
                  <a:ext uri="{FF2B5EF4-FFF2-40B4-BE49-F238E27FC236}">
                    <a16:creationId xmlns:a16="http://schemas.microsoft.com/office/drawing/2014/main" id="{E9666753-AED3-4434-89BD-65D1611C657B}"/>
                  </a:ext>
                </a:extLst>
              </p:cNvPr>
              <p:cNvSpPr/>
              <p:nvPr/>
            </p:nvSpPr>
            <p:spPr>
              <a:xfrm>
                <a:off x="5386799" y="2838300"/>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115" name="椭圆 114">
                <a:extLst>
                  <a:ext uri="{FF2B5EF4-FFF2-40B4-BE49-F238E27FC236}">
                    <a16:creationId xmlns:a16="http://schemas.microsoft.com/office/drawing/2014/main" id="{5E3E577D-24EE-4D54-96E5-F9398F2FDED0}"/>
                  </a:ext>
                </a:extLst>
              </p:cNvPr>
              <p:cNvSpPr/>
              <p:nvPr/>
            </p:nvSpPr>
            <p:spPr>
              <a:xfrm>
                <a:off x="5380467" y="3554799"/>
                <a:ext cx="284379" cy="293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16" name="直接箭头连接符 115">
                <a:extLst>
                  <a:ext uri="{FF2B5EF4-FFF2-40B4-BE49-F238E27FC236}">
                    <a16:creationId xmlns:a16="http://schemas.microsoft.com/office/drawing/2014/main" id="{A6D011BA-7EF3-424A-82C3-8C52CA1ECDF9}"/>
                  </a:ext>
                </a:extLst>
              </p:cNvPr>
              <p:cNvCxnSpPr/>
              <p:nvPr/>
            </p:nvCxnSpPr>
            <p:spPr>
              <a:xfrm>
                <a:off x="5497913" y="3138981"/>
                <a:ext cx="0" cy="4445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9EFB37A4-604E-46C8-9E36-84002ABD6E02}"/>
                  </a:ext>
                </a:extLst>
              </p:cNvPr>
              <p:cNvCxnSpPr/>
              <p:nvPr/>
            </p:nvCxnSpPr>
            <p:spPr>
              <a:xfrm flipH="1" flipV="1">
                <a:off x="3436106" y="3696333"/>
                <a:ext cx="1866610" cy="0"/>
              </a:xfrm>
              <a:prstGeom prst="straightConnector1">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950976DF-86EE-4170-A6CC-5985B47439E7}"/>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2252915" y="2069517"/>
                <a:ext cx="487354" cy="466368"/>
              </a:xfrm>
              <a:prstGeom prst="rect">
                <a:avLst/>
              </a:prstGeom>
            </p:spPr>
          </p:pic>
          <p:sp>
            <p:nvSpPr>
              <p:cNvPr id="119" name="椭圆 118">
                <a:extLst>
                  <a:ext uri="{FF2B5EF4-FFF2-40B4-BE49-F238E27FC236}">
                    <a16:creationId xmlns:a16="http://schemas.microsoft.com/office/drawing/2014/main" id="{8217B600-5860-4631-9FD3-9F9C02F6CEFB}"/>
                  </a:ext>
                </a:extLst>
              </p:cNvPr>
              <p:cNvSpPr/>
              <p:nvPr/>
            </p:nvSpPr>
            <p:spPr>
              <a:xfrm>
                <a:off x="3239999" y="1440001"/>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9FF56C4-8027-4861-938D-BE52F2DAB7CC}"/>
                  </a:ext>
                </a:extLst>
              </p:cNvPr>
              <p:cNvSpPr/>
              <p:nvPr/>
            </p:nvSpPr>
            <p:spPr>
              <a:xfrm>
                <a:off x="3959998" y="2880000"/>
                <a:ext cx="284379" cy="2934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a:extLst>
                  <a:ext uri="{FF2B5EF4-FFF2-40B4-BE49-F238E27FC236}">
                    <a16:creationId xmlns:a16="http://schemas.microsoft.com/office/drawing/2014/main" id="{DBFAA932-FFA6-4549-9166-8C1F7D72E684}"/>
                  </a:ext>
                </a:extLst>
              </p:cNvPr>
              <p:cNvGrpSpPr/>
              <p:nvPr/>
            </p:nvGrpSpPr>
            <p:grpSpPr>
              <a:xfrm>
                <a:off x="1820255" y="995044"/>
                <a:ext cx="2790377" cy="1987037"/>
                <a:chOff x="1820255" y="995044"/>
                <a:chExt cx="2790377" cy="1987037"/>
              </a:xfrm>
            </p:grpSpPr>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C65F84E0-B7EB-4405-9B3A-F77F8FC8C622}"/>
                        </a:ext>
                      </a:extLst>
                    </p:cNvPr>
                    <p:cNvSpPr txBox="1"/>
                    <p:nvPr/>
                  </p:nvSpPr>
                  <p:spPr>
                    <a:xfrm>
                      <a:off x="1820255" y="1636966"/>
                      <a:ext cx="590591" cy="418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𝒘</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B7069A57-8BC2-4559-B68F-59ECBCF29B71}"/>
                        </a:ext>
                      </a:extLst>
                    </p:cNvPr>
                    <p:cNvSpPr txBox="1">
                      <a:spLocks noRot="1" noChangeAspect="1" noMove="1" noResize="1" noEditPoints="1" noAdjustHandles="1" noChangeArrowheads="1" noChangeShapeType="1" noTextEdit="1"/>
                    </p:cNvSpPr>
                    <p:nvPr/>
                  </p:nvSpPr>
                  <p:spPr>
                    <a:xfrm>
                      <a:off x="1820255" y="1636966"/>
                      <a:ext cx="590591" cy="418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1D531DD3-3950-4DFA-9C60-F3408CD84185}"/>
                        </a:ext>
                      </a:extLst>
                    </p:cNvPr>
                    <p:cNvSpPr txBox="1"/>
                    <p:nvPr/>
                  </p:nvSpPr>
                  <p:spPr>
                    <a:xfrm>
                      <a:off x="2894980" y="995044"/>
                      <a:ext cx="616762" cy="41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m:t>
                                    </m:r>
                                  </m:sup>
                                </m:sSup>
                              </m:sub>
                            </m:sSub>
                          </m:oMath>
                        </m:oMathPara>
                      </a14:m>
                      <a:endParaRPr lang="zh-CN" altLang="en-US" dirty="0"/>
                    </a:p>
                  </p:txBody>
                </p:sp>
              </mc:Choice>
              <mc:Fallback xmlns="">
                <p:sp>
                  <p:nvSpPr>
                    <p:cNvPr id="110" name="文本框 109">
                      <a:extLst>
                        <a:ext uri="{FF2B5EF4-FFF2-40B4-BE49-F238E27FC236}">
                          <a16:creationId xmlns:a16="http://schemas.microsoft.com/office/drawing/2014/main" id="{D540DEF0-FCBB-4337-93C1-2B8E8776A2C1}"/>
                        </a:ext>
                      </a:extLst>
                    </p:cNvPr>
                    <p:cNvSpPr txBox="1">
                      <a:spLocks noRot="1" noChangeAspect="1" noMove="1" noResize="1" noEditPoints="1" noAdjustHandles="1" noChangeArrowheads="1" noChangeShapeType="1" noTextEdit="1"/>
                    </p:cNvSpPr>
                    <p:nvPr/>
                  </p:nvSpPr>
                  <p:spPr>
                    <a:xfrm>
                      <a:off x="2894980" y="995044"/>
                      <a:ext cx="616762" cy="4199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36253D98-4684-4828-963D-A0276B4153FD}"/>
                        </a:ext>
                      </a:extLst>
                    </p:cNvPr>
                    <p:cNvSpPr txBox="1"/>
                    <p:nvPr/>
                  </p:nvSpPr>
                  <p:spPr>
                    <a:xfrm>
                      <a:off x="3979097" y="2562101"/>
                      <a:ext cx="631535" cy="41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𝒓</m:t>
                                    </m:r>
                                  </m:e>
                                  <m:sup>
                                    <m:r>
                                      <a:rPr lang="en-US" altLang="zh-CN" b="1" i="1">
                                        <a:latin typeface="Cambria Math" panose="02040503050406030204" pitchFamily="18" charset="0"/>
                                      </a:rPr>
                                      <m:t>′</m:t>
                                    </m:r>
                                  </m:sup>
                                </m:sSup>
                              </m:sub>
                            </m:sSub>
                          </m:oMath>
                        </m:oMathPara>
                      </a14:m>
                      <a:endParaRPr lang="zh-CN" altLang="en-US" dirty="0"/>
                    </a:p>
                  </p:txBody>
                </p:sp>
              </mc:Choice>
              <mc:Fallback xmlns="">
                <p:sp>
                  <p:nvSpPr>
                    <p:cNvPr id="111" name="文本框 110">
                      <a:extLst>
                        <a:ext uri="{FF2B5EF4-FFF2-40B4-BE49-F238E27FC236}">
                          <a16:creationId xmlns:a16="http://schemas.microsoft.com/office/drawing/2014/main" id="{01B004C0-DD85-468B-8ED6-6F470E2D7739}"/>
                        </a:ext>
                      </a:extLst>
                    </p:cNvPr>
                    <p:cNvSpPr txBox="1">
                      <a:spLocks noRot="1" noChangeAspect="1" noMove="1" noResize="1" noEditPoints="1" noAdjustHandles="1" noChangeArrowheads="1" noChangeShapeType="1" noTextEdit="1"/>
                    </p:cNvSpPr>
                    <p:nvPr/>
                  </p:nvSpPr>
                  <p:spPr>
                    <a:xfrm>
                      <a:off x="3979097" y="2562101"/>
                      <a:ext cx="631535" cy="419980"/>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77" name="组合 76">
              <a:extLst>
                <a:ext uri="{FF2B5EF4-FFF2-40B4-BE49-F238E27FC236}">
                  <a16:creationId xmlns:a16="http://schemas.microsoft.com/office/drawing/2014/main" id="{95473EC6-9463-40D3-9DC7-27BB59AD7586}"/>
                </a:ext>
              </a:extLst>
            </p:cNvPr>
            <p:cNvGrpSpPr/>
            <p:nvPr/>
          </p:nvGrpSpPr>
          <p:grpSpPr>
            <a:xfrm>
              <a:off x="2776918" y="1241220"/>
              <a:ext cx="3119879" cy="2525637"/>
              <a:chOff x="2776918" y="1241220"/>
              <a:chExt cx="3119879" cy="2525637"/>
            </a:xfrm>
          </p:grpSpPr>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7803632-58E5-4B12-910B-2866163A7BC6}"/>
                      </a:ext>
                    </a:extLst>
                  </p:cNvPr>
                  <p:cNvSpPr txBox="1"/>
                  <p:nvPr/>
                </p:nvSpPr>
                <p:spPr>
                  <a:xfrm>
                    <a:off x="4019572" y="1381872"/>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5.7</m:t>
                          </m:r>
                        </m:oMath>
                      </m:oMathPara>
                    </a14:m>
                    <a:endParaRPr lang="zh-CN" altLang="en-US" dirty="0"/>
                  </a:p>
                </p:txBody>
              </p:sp>
            </mc:Choice>
            <mc:Fallback xmlns="">
              <p:sp>
                <p:nvSpPr>
                  <p:cNvPr id="42" name="文本框 41">
                    <a:extLst>
                      <a:ext uri="{FF2B5EF4-FFF2-40B4-BE49-F238E27FC236}">
                        <a16:creationId xmlns:a16="http://schemas.microsoft.com/office/drawing/2014/main" id="{350105CD-5126-4557-9E4D-4A092A725182}"/>
                      </a:ext>
                    </a:extLst>
                  </p:cNvPr>
                  <p:cNvSpPr txBox="1">
                    <a:spLocks noRot="1" noChangeAspect="1" noMove="1" noResize="1" noEditPoints="1" noAdjustHandles="1" noChangeArrowheads="1" noChangeShapeType="1" noTextEdit="1"/>
                  </p:cNvSpPr>
                  <p:nvPr/>
                </p:nvSpPr>
                <p:spPr>
                  <a:xfrm>
                    <a:off x="4019572" y="1381872"/>
                    <a:ext cx="561731" cy="379517"/>
                  </a:xfrm>
                  <a:prstGeom prst="rect">
                    <a:avLst/>
                  </a:prstGeom>
                  <a:blipFill>
                    <a:blip r:embed="rId14"/>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8B9A880-ADA1-46E6-86C6-34413C79C5C8}"/>
                      </a:ext>
                    </a:extLst>
                  </p:cNvPr>
                  <p:cNvSpPr txBox="1"/>
                  <p:nvPr/>
                </p:nvSpPr>
                <p:spPr>
                  <a:xfrm>
                    <a:off x="2776918" y="2293458"/>
                    <a:ext cx="398884"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529CAEBB-6957-4B35-BE68-DEB9277C188B}"/>
                      </a:ext>
                    </a:extLst>
                  </p:cNvPr>
                  <p:cNvSpPr txBox="1">
                    <a:spLocks noRot="1" noChangeAspect="1" noMove="1" noResize="1" noEditPoints="1" noAdjustHandles="1" noChangeArrowheads="1" noChangeShapeType="1" noTextEdit="1"/>
                  </p:cNvSpPr>
                  <p:nvPr/>
                </p:nvSpPr>
                <p:spPr>
                  <a:xfrm>
                    <a:off x="2776918" y="2293458"/>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9C37683A-8182-4FFD-8B63-524D8A9B710C}"/>
                      </a:ext>
                    </a:extLst>
                  </p:cNvPr>
                  <p:cNvSpPr txBox="1"/>
                  <p:nvPr/>
                </p:nvSpPr>
                <p:spPr>
                  <a:xfrm>
                    <a:off x="5059143" y="1241220"/>
                    <a:ext cx="561731" cy="379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dirty="0"/>
                  </a:p>
                </p:txBody>
              </p:sp>
            </mc:Choice>
            <mc:Fallback xmlns="">
              <p:sp>
                <p:nvSpPr>
                  <p:cNvPr id="44" name="文本框 43">
                    <a:extLst>
                      <a:ext uri="{FF2B5EF4-FFF2-40B4-BE49-F238E27FC236}">
                        <a16:creationId xmlns:a16="http://schemas.microsoft.com/office/drawing/2014/main" id="{A6679B7C-803E-4F07-BCB5-25187D366F2F}"/>
                      </a:ext>
                    </a:extLst>
                  </p:cNvPr>
                  <p:cNvSpPr txBox="1">
                    <a:spLocks noRot="1" noChangeAspect="1" noMove="1" noResize="1" noEditPoints="1" noAdjustHandles="1" noChangeArrowheads="1" noChangeShapeType="1" noTextEdit="1"/>
                  </p:cNvSpPr>
                  <p:nvPr/>
                </p:nvSpPr>
                <p:spPr>
                  <a:xfrm>
                    <a:off x="5059143" y="1241220"/>
                    <a:ext cx="561731" cy="379517"/>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2E24630F-2805-4504-B282-CBA49778FEC8}"/>
                      </a:ext>
                    </a:extLst>
                  </p:cNvPr>
                  <p:cNvSpPr txBox="1"/>
                  <p:nvPr/>
                </p:nvSpPr>
                <p:spPr>
                  <a:xfrm>
                    <a:off x="4261981" y="3387340"/>
                    <a:ext cx="398884" cy="379517"/>
                  </a:xfrm>
                  <a:prstGeom prst="rect">
                    <a:avLst/>
                  </a:prstGeom>
                  <a:noFill/>
                  <a:ln>
                    <a:solidFill>
                      <a:schemeClr val="bg1"/>
                    </a:solidFill>
                    <a:prstDash val="sysDot"/>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81" name="文本框 80">
                    <a:extLst>
                      <a:ext uri="{FF2B5EF4-FFF2-40B4-BE49-F238E27FC236}">
                        <a16:creationId xmlns:a16="http://schemas.microsoft.com/office/drawing/2014/main" id="{2E24630F-2805-4504-B282-CBA49778FEC8}"/>
                      </a:ext>
                    </a:extLst>
                  </p:cNvPr>
                  <p:cNvSpPr txBox="1">
                    <a:spLocks noRot="1" noChangeAspect="1" noMove="1" noResize="1" noEditPoints="1" noAdjustHandles="1" noChangeArrowheads="1" noChangeShapeType="1" noTextEdit="1"/>
                  </p:cNvSpPr>
                  <p:nvPr/>
                </p:nvSpPr>
                <p:spPr>
                  <a:xfrm>
                    <a:off x="4261981" y="3387340"/>
                    <a:ext cx="398884" cy="379517"/>
                  </a:xfrm>
                  <a:prstGeom prst="rect">
                    <a:avLst/>
                  </a:prstGeom>
                  <a:blipFill>
                    <a:blip r:embed="rId36"/>
                    <a:stretch>
                      <a:fillRect/>
                    </a:stretch>
                  </a:blipFill>
                  <a:ln>
                    <a:solidFill>
                      <a:schemeClr val="bg1"/>
                    </a:solidFill>
                    <a:prstDash val="sys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62">
                    <a:extLst>
                      <a:ext uri="{FF2B5EF4-FFF2-40B4-BE49-F238E27FC236}">
                        <a16:creationId xmlns:a16="http://schemas.microsoft.com/office/drawing/2014/main" id="{0DA5BD34-4C6F-49DA-B677-8BD2F2DA6342}"/>
                      </a:ext>
                    </a:extLst>
                  </p:cNvPr>
                  <p:cNvSpPr txBox="1"/>
                  <p:nvPr/>
                </p:nvSpPr>
                <p:spPr>
                  <a:xfrm>
                    <a:off x="5497913" y="2402762"/>
                    <a:ext cx="398884" cy="37951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6" name="文本框 62">
                    <a:extLst>
                      <a:ext uri="{FF2B5EF4-FFF2-40B4-BE49-F238E27FC236}">
                        <a16:creationId xmlns:a16="http://schemas.microsoft.com/office/drawing/2014/main" id="{DA95E124-A6FA-4EE6-B4E8-B7699409104A}"/>
                      </a:ext>
                    </a:extLst>
                  </p:cNvPr>
                  <p:cNvSpPr txBox="1">
                    <a:spLocks noRot="1" noChangeAspect="1" noMove="1" noResize="1" noEditPoints="1" noAdjustHandles="1" noChangeArrowheads="1" noChangeShapeType="1" noTextEdit="1"/>
                  </p:cNvSpPr>
                  <p:nvPr/>
                </p:nvSpPr>
                <p:spPr>
                  <a:xfrm>
                    <a:off x="5497913" y="2402762"/>
                    <a:ext cx="398884" cy="3795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62">
                    <a:extLst>
                      <a:ext uri="{FF2B5EF4-FFF2-40B4-BE49-F238E27FC236}">
                        <a16:creationId xmlns:a16="http://schemas.microsoft.com/office/drawing/2014/main" id="{215B428A-CE93-45E5-AD6A-A3278FC393E0}"/>
                      </a:ext>
                    </a:extLst>
                  </p:cNvPr>
                  <p:cNvSpPr txBox="1"/>
                  <p:nvPr/>
                </p:nvSpPr>
                <p:spPr>
                  <a:xfrm>
                    <a:off x="5508000" y="3127867"/>
                    <a:ext cx="284379" cy="2934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m:t>
                          </m:r>
                        </m:oMath>
                      </m:oMathPara>
                    </a14:m>
                    <a:endParaRPr lang="zh-CN" altLang="en-US" sz="1400" dirty="0"/>
                  </a:p>
                </p:txBody>
              </p:sp>
            </mc:Choice>
            <mc:Fallback xmlns="">
              <p:sp>
                <p:nvSpPr>
                  <p:cNvPr id="47" name="文本框 62">
                    <a:extLst>
                      <a:ext uri="{FF2B5EF4-FFF2-40B4-BE49-F238E27FC236}">
                        <a16:creationId xmlns:a16="http://schemas.microsoft.com/office/drawing/2014/main" id="{92B9CEF1-B04D-44E3-B3FC-437E3B6D79B7}"/>
                      </a:ext>
                    </a:extLst>
                  </p:cNvPr>
                  <p:cNvSpPr txBox="1">
                    <a:spLocks noRot="1" noChangeAspect="1" noMove="1" noResize="1" noEditPoints="1" noAdjustHandles="1" noChangeArrowheads="1" noChangeShapeType="1" noTextEdit="1"/>
                  </p:cNvSpPr>
                  <p:nvPr/>
                </p:nvSpPr>
                <p:spPr>
                  <a:xfrm>
                    <a:off x="5508000" y="3127867"/>
                    <a:ext cx="284379" cy="293400"/>
                  </a:xfrm>
                  <a:prstGeom prst="rect">
                    <a:avLst/>
                  </a:prstGeom>
                  <a:blipFill>
                    <a:blip r:embed="rId18"/>
                    <a:stretch>
                      <a:fillRect r="-17143" b="-28571"/>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B8B1C8EE-15F9-4330-856F-D713250F1B95}"/>
                  </a:ext>
                </a:extLst>
              </p:cNvPr>
              <p:cNvSpPr txBox="1"/>
              <p:nvPr/>
            </p:nvSpPr>
            <p:spPr>
              <a:xfrm>
                <a:off x="2531864" y="3909839"/>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5" name="文本框 124">
                <a:extLst>
                  <a:ext uri="{FF2B5EF4-FFF2-40B4-BE49-F238E27FC236}">
                    <a16:creationId xmlns:a16="http://schemas.microsoft.com/office/drawing/2014/main" id="{B8B1C8EE-15F9-4330-856F-D713250F1B95}"/>
                  </a:ext>
                </a:extLst>
              </p:cNvPr>
              <p:cNvSpPr txBox="1">
                <a:spLocks noRot="1" noChangeAspect="1" noMove="1" noResize="1" noEditPoints="1" noAdjustHandles="1" noChangeArrowheads="1" noChangeShapeType="1" noTextEdit="1"/>
              </p:cNvSpPr>
              <p:nvPr/>
            </p:nvSpPr>
            <p:spPr>
              <a:xfrm>
                <a:off x="2531864" y="3909839"/>
                <a:ext cx="486095" cy="326243"/>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7D10433A-A751-4C69-A75B-E4474301F8F6}"/>
                  </a:ext>
                </a:extLst>
              </p:cNvPr>
              <p:cNvSpPr txBox="1"/>
              <p:nvPr/>
            </p:nvSpPr>
            <p:spPr>
              <a:xfrm>
                <a:off x="3127358" y="5013024"/>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6" name="文本框 125">
                <a:extLst>
                  <a:ext uri="{FF2B5EF4-FFF2-40B4-BE49-F238E27FC236}">
                    <a16:creationId xmlns:a16="http://schemas.microsoft.com/office/drawing/2014/main" id="{7D10433A-A751-4C69-A75B-E4474301F8F6}"/>
                  </a:ext>
                </a:extLst>
              </p:cNvPr>
              <p:cNvSpPr txBox="1">
                <a:spLocks noRot="1" noChangeAspect="1" noMove="1" noResize="1" noEditPoints="1" noAdjustHandles="1" noChangeArrowheads="1" noChangeShapeType="1" noTextEdit="1"/>
              </p:cNvSpPr>
              <p:nvPr/>
            </p:nvSpPr>
            <p:spPr>
              <a:xfrm>
                <a:off x="3127358" y="5013024"/>
                <a:ext cx="497316" cy="326243"/>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AA142745-6E7B-48B2-B9C9-395D7A806905}"/>
                  </a:ext>
                </a:extLst>
              </p:cNvPr>
              <p:cNvSpPr txBox="1"/>
              <p:nvPr/>
            </p:nvSpPr>
            <p:spPr>
              <a:xfrm>
                <a:off x="1187702" y="6328998"/>
                <a:ext cx="497316"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sub>
                      </m:sSub>
                    </m:oMath>
                  </m:oMathPara>
                </a14:m>
                <a:endParaRPr lang="zh-CN" altLang="en-US" dirty="0"/>
              </a:p>
            </p:txBody>
          </p:sp>
        </mc:Choice>
        <mc:Fallback xmlns="">
          <p:sp>
            <p:nvSpPr>
              <p:cNvPr id="127" name="文本框 126">
                <a:extLst>
                  <a:ext uri="{FF2B5EF4-FFF2-40B4-BE49-F238E27FC236}">
                    <a16:creationId xmlns:a16="http://schemas.microsoft.com/office/drawing/2014/main" id="{AA142745-6E7B-48B2-B9C9-395D7A806905}"/>
                  </a:ext>
                </a:extLst>
              </p:cNvPr>
              <p:cNvSpPr txBox="1">
                <a:spLocks noRot="1" noChangeAspect="1" noMove="1" noResize="1" noEditPoints="1" noAdjustHandles="1" noChangeArrowheads="1" noChangeShapeType="1" noTextEdit="1"/>
              </p:cNvSpPr>
              <p:nvPr/>
            </p:nvSpPr>
            <p:spPr>
              <a:xfrm>
                <a:off x="1187702" y="6328998"/>
                <a:ext cx="497316" cy="326243"/>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E54BCE54-0AF8-4B84-A37D-FFCCC224240E}"/>
                  </a:ext>
                </a:extLst>
              </p:cNvPr>
              <p:cNvSpPr txBox="1"/>
              <p:nvPr/>
            </p:nvSpPr>
            <p:spPr>
              <a:xfrm>
                <a:off x="1234945" y="5225288"/>
                <a:ext cx="486095" cy="326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sub>
                      </m:sSub>
                    </m:oMath>
                  </m:oMathPara>
                </a14:m>
                <a:endParaRPr lang="zh-CN" altLang="en-US" dirty="0"/>
              </a:p>
            </p:txBody>
          </p:sp>
        </mc:Choice>
        <mc:Fallback xmlns="">
          <p:sp>
            <p:nvSpPr>
              <p:cNvPr id="128" name="文本框 127">
                <a:extLst>
                  <a:ext uri="{FF2B5EF4-FFF2-40B4-BE49-F238E27FC236}">
                    <a16:creationId xmlns:a16="http://schemas.microsoft.com/office/drawing/2014/main" id="{E54BCE54-0AF8-4B84-A37D-FFCCC224240E}"/>
                  </a:ext>
                </a:extLst>
              </p:cNvPr>
              <p:cNvSpPr txBox="1">
                <a:spLocks noRot="1" noChangeAspect="1" noMove="1" noResize="1" noEditPoints="1" noAdjustHandles="1" noChangeArrowheads="1" noChangeShapeType="1" noTextEdit="1"/>
              </p:cNvSpPr>
              <p:nvPr/>
            </p:nvSpPr>
            <p:spPr>
              <a:xfrm>
                <a:off x="1234945" y="5225288"/>
                <a:ext cx="486095" cy="326243"/>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9C3CBDDB-032F-4231-BFBB-A632B1691133}"/>
                  </a:ext>
                </a:extLst>
              </p:cNvPr>
              <p:cNvSpPr txBox="1"/>
              <p:nvPr/>
            </p:nvSpPr>
            <p:spPr>
              <a:xfrm>
                <a:off x="3109054" y="5601487"/>
                <a:ext cx="48609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29" name="文本框 128">
                <a:extLst>
                  <a:ext uri="{FF2B5EF4-FFF2-40B4-BE49-F238E27FC236}">
                    <a16:creationId xmlns:a16="http://schemas.microsoft.com/office/drawing/2014/main" id="{9C3CBDDB-032F-4231-BFBB-A632B1691133}"/>
                  </a:ext>
                </a:extLst>
              </p:cNvPr>
              <p:cNvSpPr txBox="1">
                <a:spLocks noRot="1" noChangeAspect="1" noMove="1" noResize="1" noEditPoints="1" noAdjustHandles="1" noChangeArrowheads="1" noChangeShapeType="1" noTextEdit="1"/>
              </p:cNvSpPr>
              <p:nvPr/>
            </p:nvSpPr>
            <p:spPr>
              <a:xfrm>
                <a:off x="3109054" y="5601487"/>
                <a:ext cx="486095" cy="327077"/>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D4974654-75A6-4F31-A586-6538521A6635}"/>
                  </a:ext>
                </a:extLst>
              </p:cNvPr>
              <p:cNvSpPr txBox="1"/>
              <p:nvPr/>
            </p:nvSpPr>
            <p:spPr>
              <a:xfrm>
                <a:off x="2863619" y="6329845"/>
                <a:ext cx="497316"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𝟑</m:t>
                              </m:r>
                            </m:sub>
                          </m:sSub>
                        </m:sub>
                      </m:sSub>
                    </m:oMath>
                  </m:oMathPara>
                </a14:m>
                <a:endParaRPr lang="zh-CN" altLang="en-US" dirty="0"/>
              </a:p>
            </p:txBody>
          </p:sp>
        </mc:Choice>
        <mc:Fallback xmlns="">
          <p:sp>
            <p:nvSpPr>
              <p:cNvPr id="130" name="文本框 129">
                <a:extLst>
                  <a:ext uri="{FF2B5EF4-FFF2-40B4-BE49-F238E27FC236}">
                    <a16:creationId xmlns:a16="http://schemas.microsoft.com/office/drawing/2014/main" id="{D4974654-75A6-4F31-A586-6538521A6635}"/>
                  </a:ext>
                </a:extLst>
              </p:cNvPr>
              <p:cNvSpPr txBox="1">
                <a:spLocks noRot="1" noChangeAspect="1" noMove="1" noResize="1" noEditPoints="1" noAdjustHandles="1" noChangeArrowheads="1" noChangeShapeType="1" noTextEdit="1"/>
              </p:cNvSpPr>
              <p:nvPr/>
            </p:nvSpPr>
            <p:spPr>
              <a:xfrm>
                <a:off x="2863619" y="6329845"/>
                <a:ext cx="497316" cy="327077"/>
              </a:xfrm>
              <a:prstGeom prst="rect">
                <a:avLst/>
              </a:prstGeom>
              <a:blipFill>
                <a:blip r:embed="rId42"/>
                <a:stretch>
                  <a:fillRect/>
                </a:stretch>
              </a:blipFill>
            </p:spPr>
            <p:txBody>
              <a:bodyPr/>
              <a:lstStyle/>
              <a:p>
                <a:r>
                  <a:rPr lang="zh-CN" altLang="en-US">
                    <a:noFill/>
                  </a:rPr>
                  <a:t> </a:t>
                </a:r>
              </a:p>
            </p:txBody>
          </p:sp>
        </mc:Fallback>
      </mc:AlternateContent>
      <p:cxnSp>
        <p:nvCxnSpPr>
          <p:cNvPr id="131" name="直接箭头连接符 130">
            <a:extLst>
              <a:ext uri="{FF2B5EF4-FFF2-40B4-BE49-F238E27FC236}">
                <a16:creationId xmlns:a16="http://schemas.microsoft.com/office/drawing/2014/main" id="{69C8266E-E29D-4C49-85F8-8613C507AFEB}"/>
              </a:ext>
            </a:extLst>
          </p:cNvPr>
          <p:cNvCxnSpPr>
            <a:cxnSpLocks/>
          </p:cNvCxnSpPr>
          <p:nvPr/>
        </p:nvCxnSpPr>
        <p:spPr>
          <a:xfrm flipH="1" flipV="1">
            <a:off x="2117870" y="5782746"/>
            <a:ext cx="834185" cy="3841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29F50108-7A3D-4CAF-8DAF-727D99A774FE}"/>
              </a:ext>
            </a:extLst>
          </p:cNvPr>
          <p:cNvCxnSpPr>
            <a:cxnSpLocks/>
          </p:cNvCxnSpPr>
          <p:nvPr/>
        </p:nvCxnSpPr>
        <p:spPr>
          <a:xfrm flipH="1">
            <a:off x="1482813" y="5791876"/>
            <a:ext cx="395741" cy="4287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29B76425-B6C4-433A-AD56-FDB0B38EDE3E}"/>
                  </a:ext>
                </a:extLst>
              </p:cNvPr>
              <p:cNvSpPr txBox="1"/>
              <p:nvPr/>
            </p:nvSpPr>
            <p:spPr>
              <a:xfrm>
                <a:off x="1298816" y="5662222"/>
                <a:ext cx="5100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2.8</m:t>
                      </m:r>
                    </m:oMath>
                  </m:oMathPara>
                </a14:m>
                <a:endParaRPr lang="zh-CN" altLang="en-US" dirty="0"/>
              </a:p>
            </p:txBody>
          </p:sp>
        </mc:Choice>
        <mc:Fallback xmlns="">
          <p:sp>
            <p:nvSpPr>
              <p:cNvPr id="133" name="文本框 132">
                <a:extLst>
                  <a:ext uri="{FF2B5EF4-FFF2-40B4-BE49-F238E27FC236}">
                    <a16:creationId xmlns:a16="http://schemas.microsoft.com/office/drawing/2014/main" id="{29B76425-B6C4-433A-AD56-FDB0B38EDE3E}"/>
                  </a:ext>
                </a:extLst>
              </p:cNvPr>
              <p:cNvSpPr txBox="1">
                <a:spLocks noRot="1" noChangeAspect="1" noMove="1" noResize="1" noEditPoints="1" noAdjustHandles="1" noChangeArrowheads="1" noChangeShapeType="1" noTextEdit="1"/>
              </p:cNvSpPr>
              <p:nvPr/>
            </p:nvSpPr>
            <p:spPr>
              <a:xfrm>
                <a:off x="1298816" y="5662222"/>
                <a:ext cx="510076" cy="307777"/>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C34BF3DE-3358-499D-878A-B7C1FFF47CD6}"/>
                  </a:ext>
                </a:extLst>
              </p:cNvPr>
              <p:cNvSpPr txBox="1"/>
              <p:nvPr/>
            </p:nvSpPr>
            <p:spPr>
              <a:xfrm>
                <a:off x="2379421" y="5608706"/>
                <a:ext cx="55124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4.5</m:t>
                      </m:r>
                    </m:oMath>
                  </m:oMathPara>
                </a14:m>
                <a:endParaRPr lang="zh-CN" altLang="en-US" b="0" dirty="0"/>
              </a:p>
            </p:txBody>
          </p:sp>
        </mc:Choice>
        <mc:Fallback xmlns="">
          <p:sp>
            <p:nvSpPr>
              <p:cNvPr id="134" name="文本框 133">
                <a:extLst>
                  <a:ext uri="{FF2B5EF4-FFF2-40B4-BE49-F238E27FC236}">
                    <a16:creationId xmlns:a16="http://schemas.microsoft.com/office/drawing/2014/main" id="{C34BF3DE-3358-499D-878A-B7C1FFF47CD6}"/>
                  </a:ext>
                </a:extLst>
              </p:cNvPr>
              <p:cNvSpPr txBox="1">
                <a:spLocks noRot="1" noChangeAspect="1" noMove="1" noResize="1" noEditPoints="1" noAdjustHandles="1" noChangeArrowheads="1" noChangeShapeType="1" noTextEdit="1"/>
              </p:cNvSpPr>
              <p:nvPr/>
            </p:nvSpPr>
            <p:spPr>
              <a:xfrm>
                <a:off x="2379421" y="5608706"/>
                <a:ext cx="551247" cy="307777"/>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D4C0E2D-729D-4CC3-BE4A-D33005BF2199}"/>
                  </a:ext>
                </a:extLst>
              </p:cNvPr>
              <p:cNvSpPr txBox="1"/>
              <p:nvPr/>
            </p:nvSpPr>
            <p:spPr>
              <a:xfrm flipH="1">
                <a:off x="5527447" y="537105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23.5</m:t>
                      </m:r>
                    </m:oMath>
                  </m:oMathPara>
                </a14:m>
                <a:endParaRPr lang="zh-CN" altLang="en-US" sz="1600" dirty="0">
                  <a:solidFill>
                    <a:srgbClr val="7030A0"/>
                  </a:solidFill>
                </a:endParaRPr>
              </a:p>
            </p:txBody>
          </p:sp>
        </mc:Choice>
        <mc:Fallback xmlns="">
          <p:sp>
            <p:nvSpPr>
              <p:cNvPr id="55" name="文本框 54">
                <a:extLst>
                  <a:ext uri="{FF2B5EF4-FFF2-40B4-BE49-F238E27FC236}">
                    <a16:creationId xmlns:a16="http://schemas.microsoft.com/office/drawing/2014/main" id="{9D4C0E2D-729D-4CC3-BE4A-D33005BF2199}"/>
                  </a:ext>
                </a:extLst>
              </p:cNvPr>
              <p:cNvSpPr txBox="1">
                <a:spLocks noRot="1" noChangeAspect="1" noMove="1" noResize="1" noEditPoints="1" noAdjustHandles="1" noChangeArrowheads="1" noChangeShapeType="1" noTextEdit="1"/>
              </p:cNvSpPr>
              <p:nvPr/>
            </p:nvSpPr>
            <p:spPr>
              <a:xfrm flipH="1">
                <a:off x="5527447" y="5371053"/>
                <a:ext cx="677761" cy="338554"/>
              </a:xfrm>
              <a:prstGeom prst="rect">
                <a:avLst/>
              </a:prstGeom>
              <a:blipFill>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AF9419A-E201-4D61-B85D-836861C67476}"/>
                  </a:ext>
                </a:extLst>
              </p:cNvPr>
              <p:cNvSpPr txBox="1"/>
              <p:nvPr/>
            </p:nvSpPr>
            <p:spPr>
              <a:xfrm flipH="1">
                <a:off x="7000744" y="5364987"/>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8" name="文本框 57">
                <a:extLst>
                  <a:ext uri="{FF2B5EF4-FFF2-40B4-BE49-F238E27FC236}">
                    <a16:creationId xmlns:a16="http://schemas.microsoft.com/office/drawing/2014/main" id="{5AF9419A-E201-4D61-B85D-836861C67476}"/>
                  </a:ext>
                </a:extLst>
              </p:cNvPr>
              <p:cNvSpPr txBox="1">
                <a:spLocks noRot="1" noChangeAspect="1" noMove="1" noResize="1" noEditPoints="1" noAdjustHandles="1" noChangeArrowheads="1" noChangeShapeType="1" noTextEdit="1"/>
              </p:cNvSpPr>
              <p:nvPr/>
            </p:nvSpPr>
            <p:spPr>
              <a:xfrm flipH="1">
                <a:off x="7000744" y="5364987"/>
                <a:ext cx="677761" cy="338554"/>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9F88A41-61B0-402F-A1A3-4DD1E56501F5}"/>
                  </a:ext>
                </a:extLst>
              </p:cNvPr>
              <p:cNvSpPr txBox="1"/>
              <p:nvPr/>
            </p:nvSpPr>
            <p:spPr>
              <a:xfrm flipH="1">
                <a:off x="7550827" y="5355294"/>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8.7</m:t>
                      </m:r>
                    </m:oMath>
                  </m:oMathPara>
                </a14:m>
                <a:endParaRPr lang="zh-CN" altLang="en-US" sz="1600" b="0" dirty="0">
                  <a:solidFill>
                    <a:schemeClr val="tx1"/>
                  </a:solidFill>
                </a:endParaRPr>
              </a:p>
            </p:txBody>
          </p:sp>
        </mc:Choice>
        <mc:Fallback xmlns="">
          <p:sp>
            <p:nvSpPr>
              <p:cNvPr id="59" name="文本框 58">
                <a:extLst>
                  <a:ext uri="{FF2B5EF4-FFF2-40B4-BE49-F238E27FC236}">
                    <a16:creationId xmlns:a16="http://schemas.microsoft.com/office/drawing/2014/main" id="{F9F88A41-61B0-402F-A1A3-4DD1E56501F5}"/>
                  </a:ext>
                </a:extLst>
              </p:cNvPr>
              <p:cNvSpPr txBox="1">
                <a:spLocks noRot="1" noChangeAspect="1" noMove="1" noResize="1" noEditPoints="1" noAdjustHandles="1" noChangeArrowheads="1" noChangeShapeType="1" noTextEdit="1"/>
              </p:cNvSpPr>
              <p:nvPr/>
            </p:nvSpPr>
            <p:spPr>
              <a:xfrm flipH="1">
                <a:off x="7550827" y="5355294"/>
                <a:ext cx="677761" cy="338554"/>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E55A980-4C67-4F95-BBD8-1A2D227F3DF7}"/>
                  </a:ext>
                </a:extLst>
              </p:cNvPr>
              <p:cNvSpPr txBox="1"/>
              <p:nvPr/>
            </p:nvSpPr>
            <p:spPr>
              <a:xfrm flipH="1">
                <a:off x="6049555" y="5365333"/>
                <a:ext cx="677761"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solidFill>
                            <a:schemeClr val="tx1"/>
                          </a:solidFill>
                          <a:latin typeface="Cambria Math" panose="02040503050406030204" pitchFamily="18" charset="0"/>
                        </a:rPr>
                        <m:t>2</m:t>
                      </m:r>
                      <m:r>
                        <a:rPr lang="en-US" altLang="zh-CN" sz="1600" b="0" i="1" dirty="0" smtClean="0">
                          <a:solidFill>
                            <a:schemeClr val="tx1"/>
                          </a:solidFill>
                          <a:latin typeface="Cambria Math" panose="02040503050406030204" pitchFamily="18" charset="0"/>
                        </a:rPr>
                        <m:t>8.5</m:t>
                      </m:r>
                    </m:oMath>
                  </m:oMathPara>
                </a14:m>
                <a:endParaRPr lang="zh-CN" altLang="en-US" sz="1600" b="0" dirty="0">
                  <a:solidFill>
                    <a:schemeClr val="tx1"/>
                  </a:solidFill>
                </a:endParaRPr>
              </a:p>
            </p:txBody>
          </p:sp>
        </mc:Choice>
        <mc:Fallback xmlns="">
          <p:sp>
            <p:nvSpPr>
              <p:cNvPr id="61" name="文本框 60">
                <a:extLst>
                  <a:ext uri="{FF2B5EF4-FFF2-40B4-BE49-F238E27FC236}">
                    <a16:creationId xmlns:a16="http://schemas.microsoft.com/office/drawing/2014/main" id="{8E55A980-4C67-4F95-BBD8-1A2D227F3DF7}"/>
                  </a:ext>
                </a:extLst>
              </p:cNvPr>
              <p:cNvSpPr txBox="1">
                <a:spLocks noRot="1" noChangeAspect="1" noMove="1" noResize="1" noEditPoints="1" noAdjustHandles="1" noChangeArrowheads="1" noChangeShapeType="1" noTextEdit="1"/>
              </p:cNvSpPr>
              <p:nvPr/>
            </p:nvSpPr>
            <p:spPr>
              <a:xfrm flipH="1">
                <a:off x="6049555" y="5365333"/>
                <a:ext cx="677761" cy="338554"/>
              </a:xfrm>
              <a:prstGeom prst="rect">
                <a:avLst/>
              </a:prstGeom>
              <a:blipFill>
                <a:blip r:embed="rId47"/>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FBA497FB-FBBA-4F42-AB27-6E917ECEBA69}"/>
              </a:ext>
            </a:extLst>
          </p:cNvPr>
          <p:cNvSpPr/>
          <p:nvPr/>
        </p:nvSpPr>
        <p:spPr bwMode="auto">
          <a:xfrm>
            <a:off x="5620934" y="5408853"/>
            <a:ext cx="490785" cy="262954"/>
          </a:xfrm>
          <a:prstGeom prst="rect">
            <a:avLst/>
          </a:prstGeom>
          <a:solidFill>
            <a:schemeClr val="bg1">
              <a:alpha val="0"/>
            </a:schemeClr>
          </a:solid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graphicFrame>
            <p:nvGraphicFramePr>
              <p:cNvPr id="64" name="表格 63">
                <a:extLst>
                  <a:ext uri="{FF2B5EF4-FFF2-40B4-BE49-F238E27FC236}">
                    <a16:creationId xmlns:a16="http://schemas.microsoft.com/office/drawing/2014/main" id="{BCBBA63C-754A-42E8-AC80-3EAE4DEA0CCE}"/>
                  </a:ext>
                </a:extLst>
              </p:cNvPr>
              <p:cNvGraphicFramePr>
                <a:graphicFrameLocks noGrp="1"/>
              </p:cNvGraphicFramePr>
              <p:nvPr>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295451">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𝑖𝑛𝑑𝑒𝑥</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0(</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r>
                                      <a:rPr lang="en-US" altLang="zh-CN" sz="1400" b="0" i="1" smtClean="0">
                                        <a:solidFill>
                                          <a:sysClr val="windowText" lastClr="000000"/>
                                        </a:solidFill>
                                        <a:latin typeface="Cambria Math" panose="02040503050406030204" pitchFamily="18" charset="0"/>
                                      </a:rPr>
                                      <m:t>𝑤</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1(</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2(</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3</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1</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4</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𝑜</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dirty="0">
                              <a:solidFill>
                                <a:sysClr val="windowText" lastClr="000000"/>
                              </a:solidFill>
                              <a:latin typeface="+mn-lt"/>
                            </a:rPr>
                            <a:t>5</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3</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ysClr val="windowText" lastClr="000000"/>
                              </a:solidFill>
                            </a:rPr>
                            <a:t>6</a:t>
                          </a:r>
                          <a14:m>
                            <m:oMath xmlns:m="http://schemas.openxmlformats.org/officeDocument/2006/math">
                              <m:r>
                                <a:rPr lang="en-US" altLang="zh-CN" sz="1400" b="0" i="1" smtClean="0">
                                  <a:solidFill>
                                    <a:sysClr val="windowText" lastClr="000000"/>
                                  </a:solidFill>
                                  <a:latin typeface="Cambria Math" panose="02040503050406030204" pitchFamily="18" charset="0"/>
                                </a:rPr>
                                <m:t>(</m:t>
                              </m:r>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𝑑</m:t>
                                  </m:r>
                                </m:e>
                                <m:sub>
                                  <m:sSub>
                                    <m:sSubPr>
                                      <m:ctrlPr>
                                        <a:rPr lang="en-US" altLang="zh-CN" sz="1400" b="0" i="1" smtClean="0">
                                          <a:solidFill>
                                            <a:sysClr val="windowText" lastClr="000000"/>
                                          </a:solidFill>
                                          <a:latin typeface="Cambria Math" panose="02040503050406030204" pitchFamily="18" charset="0"/>
                                        </a:rPr>
                                      </m:ctrlPr>
                                    </m:sSubPr>
                                    <m:e>
                                      <m:r>
                                        <a:rPr lang="en-US" altLang="zh-CN" sz="1400" b="0" i="1" smtClean="0">
                                          <a:solidFill>
                                            <a:sysClr val="windowText" lastClr="000000"/>
                                          </a:solidFill>
                                          <a:latin typeface="Cambria Math" panose="02040503050406030204" pitchFamily="18" charset="0"/>
                                        </a:rPr>
                                        <m:t>𝑟</m:t>
                                      </m:r>
                                    </m:e>
                                    <m:sub>
                                      <m:r>
                                        <a:rPr lang="en-US" altLang="zh-CN" sz="1400" b="0" i="1" smtClean="0">
                                          <a:solidFill>
                                            <a:sysClr val="windowText" lastClr="000000"/>
                                          </a:solidFill>
                                          <a:latin typeface="Cambria Math" panose="02040503050406030204" pitchFamily="18" charset="0"/>
                                        </a:rPr>
                                        <m:t>2</m:t>
                                      </m:r>
                                    </m:sub>
                                  </m:sSub>
                                  <m:r>
                                    <a:rPr lang="en-US" altLang="zh-CN" sz="1400" b="0" i="1" smtClean="0">
                                      <a:solidFill>
                                        <a:sysClr val="windowText" lastClr="000000"/>
                                      </a:solidFill>
                                      <a:latin typeface="Cambria Math" panose="02040503050406030204" pitchFamily="18" charset="0"/>
                                    </a:rPr>
                                    <m:t> </m:t>
                                  </m:r>
                                </m:sub>
                              </m:sSub>
                              <m:r>
                                <a:rPr lang="en-US" altLang="zh-CN" sz="1400" b="0" i="1" smtClean="0">
                                  <a:solidFill>
                                    <a:sysClr val="windowText" lastClr="000000"/>
                                  </a:solidFill>
                                  <a:latin typeface="Cambria Math" panose="02040503050406030204" pitchFamily="18" charset="0"/>
                                </a:rPr>
                                <m:t>)</m:t>
                              </m:r>
                            </m:oMath>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7942946"/>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𝑡h𝑟</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5.5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7.4</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4.5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6.3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5.8</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3.3</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−1</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9144147"/>
                      </a:ext>
                    </a:extLst>
                  </a:tr>
                  <a:tr h="297666">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ysClr val="windowText" lastClr="000000"/>
                                    </a:solidFill>
                                    <a:latin typeface="Cambria Math" panose="02040503050406030204" pitchFamily="18" charset="0"/>
                                  </a:rPr>
                                  <m:t>𝐵</m:t>
                                </m:r>
                                <m:r>
                                  <a:rPr lang="en-US" altLang="zh-CN" sz="1400" b="0" i="1" smtClean="0">
                                    <a:solidFill>
                                      <a:sysClr val="windowText" lastClr="000000"/>
                                    </a:solidFill>
                                    <a:latin typeface="Cambria Math" panose="02040503050406030204" pitchFamily="18" charset="0"/>
                                  </a:rPr>
                                  <m:t>(⋅)</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27.5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25.6</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28.7</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23.5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sysClr val="windowText" lastClr="000000"/>
                                    </a:solidFill>
                                    <a:latin typeface="Cambria Math" panose="02040503050406030204" pitchFamily="18" charset="0"/>
                                  </a:rPr>
                                  <m:t>25</m:t>
                                </m:r>
                              </m:oMath>
                            </m:oMathPara>
                          </a14:m>
                          <a:endParaRPr lang="zh-CN" altLang="en-US"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3493608"/>
                      </a:ext>
                    </a:extLst>
                  </a:tr>
                </a:tbl>
              </a:graphicData>
            </a:graphic>
          </p:graphicFrame>
        </mc:Choice>
        <mc:Fallback xmlns="">
          <p:graphicFrame>
            <p:nvGraphicFramePr>
              <p:cNvPr id="64" name="表格 63">
                <a:extLst>
                  <a:ext uri="{FF2B5EF4-FFF2-40B4-BE49-F238E27FC236}">
                    <a16:creationId xmlns:a16="http://schemas.microsoft.com/office/drawing/2014/main" id="{BCBBA63C-754A-42E8-AC80-3EAE4DEA0CCE}"/>
                  </a:ext>
                </a:extLst>
              </p:cNvPr>
              <p:cNvGraphicFramePr>
                <a:graphicFrameLocks noGrp="1"/>
              </p:cNvGraphicFramePr>
              <p:nvPr>
                <p:extLst>
                  <p:ext uri="{D42A27DB-BD31-4B8C-83A1-F6EECF244321}">
                    <p14:modId xmlns:p14="http://schemas.microsoft.com/office/powerpoint/2010/main" val="982183237"/>
                  </p:ext>
                </p:extLst>
              </p:nvPr>
            </p:nvGraphicFramePr>
            <p:xfrm>
              <a:off x="571368" y="2094096"/>
              <a:ext cx="5997245" cy="933641"/>
            </p:xfrm>
            <a:graphic>
              <a:graphicData uri="http://schemas.openxmlformats.org/drawingml/2006/table">
                <a:tbl>
                  <a:tblPr firstRow="1" bandRow="1">
                    <a:tableStyleId>{5C22544A-7EE6-4342-B048-85BDC9FD1C3A}</a:tableStyleId>
                  </a:tblPr>
                  <a:tblGrid>
                    <a:gridCol w="962313">
                      <a:extLst>
                        <a:ext uri="{9D8B030D-6E8A-4147-A177-3AD203B41FA5}">
                          <a16:colId xmlns:a16="http://schemas.microsoft.com/office/drawing/2014/main" val="1548658936"/>
                        </a:ext>
                      </a:extLst>
                    </a:gridCol>
                    <a:gridCol w="719276">
                      <a:extLst>
                        <a:ext uri="{9D8B030D-6E8A-4147-A177-3AD203B41FA5}">
                          <a16:colId xmlns:a16="http://schemas.microsoft.com/office/drawing/2014/main" val="72165029"/>
                        </a:ext>
                      </a:extLst>
                    </a:gridCol>
                    <a:gridCol w="719276">
                      <a:extLst>
                        <a:ext uri="{9D8B030D-6E8A-4147-A177-3AD203B41FA5}">
                          <a16:colId xmlns:a16="http://schemas.microsoft.com/office/drawing/2014/main" val="469580845"/>
                        </a:ext>
                      </a:extLst>
                    </a:gridCol>
                    <a:gridCol w="719276">
                      <a:extLst>
                        <a:ext uri="{9D8B030D-6E8A-4147-A177-3AD203B41FA5}">
                          <a16:colId xmlns:a16="http://schemas.microsoft.com/office/drawing/2014/main" val="891770284"/>
                        </a:ext>
                      </a:extLst>
                    </a:gridCol>
                    <a:gridCol w="719276">
                      <a:extLst>
                        <a:ext uri="{9D8B030D-6E8A-4147-A177-3AD203B41FA5}">
                          <a16:colId xmlns:a16="http://schemas.microsoft.com/office/drawing/2014/main" val="1476553738"/>
                        </a:ext>
                      </a:extLst>
                    </a:gridCol>
                    <a:gridCol w="719276">
                      <a:extLst>
                        <a:ext uri="{9D8B030D-6E8A-4147-A177-3AD203B41FA5}">
                          <a16:colId xmlns:a16="http://schemas.microsoft.com/office/drawing/2014/main" val="2027460740"/>
                        </a:ext>
                      </a:extLst>
                    </a:gridCol>
                    <a:gridCol w="719276">
                      <a:extLst>
                        <a:ext uri="{9D8B030D-6E8A-4147-A177-3AD203B41FA5}">
                          <a16:colId xmlns:a16="http://schemas.microsoft.com/office/drawing/2014/main" val="3877116050"/>
                        </a:ext>
                      </a:extLst>
                    </a:gridCol>
                    <a:gridCol w="719276">
                      <a:extLst>
                        <a:ext uri="{9D8B030D-6E8A-4147-A177-3AD203B41FA5}">
                          <a16:colId xmlns:a16="http://schemas.microsoft.com/office/drawing/2014/main" val="1193932592"/>
                        </a:ext>
                      </a:extLst>
                    </a:gridCol>
                  </a:tblGrid>
                  <a:tr h="32404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3" t="-1887" r="-524684"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134746" t="-1887" r="-6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234746" t="-1887" r="-5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334746" t="-1887" r="-402542"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431092" t="-1887" r="-299160"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535593" t="-1887" r="-2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5593" t="-1887" r="-101695" b="-2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735593" t="-1887" r="-1695" b="-200000"/>
                          </a:stretch>
                        </a:blipFill>
                      </a:tcPr>
                    </a:tc>
                    <a:extLst>
                      <a:ext uri="{0D108BD9-81ED-4DB2-BD59-A6C34878D82A}">
                        <a16:rowId xmlns:a16="http://schemas.microsoft.com/office/drawing/2014/main" val="4257942946"/>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3" t="-105882" r="-524684"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134746" t="-105882" r="-6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234746" t="-105882" r="-5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334746" t="-105882" r="-402542"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431092" t="-105882" r="-299160"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535593" t="-105882" r="-2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5593" t="-105882" r="-101695" b="-10784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735593" t="-105882" r="-1695" b="-107843"/>
                          </a:stretch>
                        </a:blipFill>
                      </a:tcPr>
                    </a:tc>
                    <a:extLst>
                      <a:ext uri="{0D108BD9-81ED-4DB2-BD59-A6C34878D82A}">
                        <a16:rowId xmlns:a16="http://schemas.microsoft.com/office/drawing/2014/main" val="2409144147"/>
                      </a:ext>
                    </a:extLst>
                  </a:tr>
                  <a:tr h="3048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3" t="-210000" r="-524684"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134746" t="-210000" r="-6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234746" t="-210000" r="-5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334746" t="-210000" r="-402542"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431092" t="-210000" r="-299160"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535593" t="-210000" r="-2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635593" t="-210000" r="-101695" b="-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8"/>
                          <a:stretch>
                            <a:fillRect l="-735593" t="-210000" r="-1695" b="-10000"/>
                          </a:stretch>
                        </a:blipFill>
                      </a:tcPr>
                    </a:tc>
                    <a:extLst>
                      <a:ext uri="{0D108BD9-81ED-4DB2-BD59-A6C34878D82A}">
                        <a16:rowId xmlns:a16="http://schemas.microsoft.com/office/drawing/2014/main" val="2313493608"/>
                      </a:ext>
                    </a:extLst>
                  </a:tr>
                </a:tbl>
              </a:graphicData>
            </a:graphic>
          </p:graphicFrame>
        </mc:Fallback>
      </mc:AlternateContent>
    </p:spTree>
    <p:extLst>
      <p:ext uri="{BB962C8B-B14F-4D97-AF65-F5344CB8AC3E}">
        <p14:creationId xmlns:p14="http://schemas.microsoft.com/office/powerpoint/2010/main" val="147245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t>Background</a:t>
            </a:r>
          </a:p>
          <a:p>
            <a:pPr eaLnBrk="1" hangingPunct="1">
              <a:spcBef>
                <a:spcPts val="1000"/>
              </a:spcBef>
              <a:spcAft>
                <a:spcPts val="2000"/>
              </a:spcAft>
            </a:pPr>
            <a:r>
              <a:rPr lang="en-US" altLang="zh-CN" sz="3200" dirty="0"/>
              <a:t>Problem Statement</a:t>
            </a:r>
          </a:p>
          <a:p>
            <a:pPr eaLnBrk="1" hangingPunct="1">
              <a:spcBef>
                <a:spcPts val="1000"/>
              </a:spcBef>
              <a:spcAft>
                <a:spcPts val="2000"/>
              </a:spcAft>
            </a:pPr>
            <a:r>
              <a:rPr lang="en-US" altLang="zh-CN" sz="3200" dirty="0"/>
              <a:t>Partition-based Framework</a:t>
            </a:r>
          </a:p>
          <a:p>
            <a:pPr eaLnBrk="1" hangingPunct="1">
              <a:spcBef>
                <a:spcPts val="1000"/>
              </a:spcBef>
              <a:spcAft>
                <a:spcPts val="2000"/>
              </a:spcAft>
            </a:pPr>
            <a:r>
              <a:rPr lang="en-US" altLang="zh-CN" sz="3200" dirty="0"/>
              <a:t>Segment-based DP Algorithm</a:t>
            </a:r>
          </a:p>
          <a:p>
            <a:pPr eaLnBrk="1" hangingPunct="1">
              <a:spcBef>
                <a:spcPts val="1000"/>
              </a:spcBef>
              <a:spcAft>
                <a:spcPts val="2000"/>
              </a:spcAft>
            </a:pPr>
            <a:r>
              <a:rPr lang="en-US" altLang="zh-CN" sz="3200" dirty="0">
                <a:solidFill>
                  <a:srgbClr val="FF0000"/>
                </a:solidFill>
              </a:rPr>
              <a:t>Experimental Evaluations</a:t>
            </a:r>
          </a:p>
          <a:p>
            <a:pPr eaLnBrk="1" hangingPunct="1">
              <a:spcBef>
                <a:spcPts val="1000"/>
              </a:spcBef>
              <a:spcAft>
                <a:spcPts val="2000"/>
              </a:spcAft>
            </a:pPr>
            <a:r>
              <a:rPr lang="en-US" altLang="zh-CN" sz="3200" dirty="0"/>
              <a:t>Conclusion</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59</a:t>
            </a:fld>
            <a:endParaRPr lang="en-US" altLang="ko-KR"/>
          </a:p>
        </p:txBody>
      </p:sp>
    </p:spTree>
    <p:extLst>
      <p:ext uri="{BB962C8B-B14F-4D97-AF65-F5344CB8AC3E}">
        <p14:creationId xmlns:p14="http://schemas.microsoft.com/office/powerpoint/2010/main" val="358478684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Ridesharing Services</a:t>
            </a:r>
            <a:endParaRPr lang="zh-CN" altLang="en-US" dirty="0"/>
          </a:p>
        </p:txBody>
      </p:sp>
      <p:sp>
        <p:nvSpPr>
          <p:cNvPr id="3" name="内容占位符 2"/>
          <p:cNvSpPr>
            <a:spLocks noGrp="1"/>
          </p:cNvSpPr>
          <p:nvPr>
            <p:ph idx="1"/>
          </p:nvPr>
        </p:nvSpPr>
        <p:spPr/>
        <p:txBody>
          <a:bodyPr/>
          <a:lstStyle/>
          <a:p>
            <a:r>
              <a:rPr lang="en-US" altLang="zh-CN" dirty="0"/>
              <a:t>Dynamic ridesharing: services that arrange one-time shared rides on short notice.</a:t>
            </a:r>
          </a:p>
          <a:p>
            <a:pPr lvl="1"/>
            <a:r>
              <a:rPr lang="en-US" altLang="zh-CN" dirty="0"/>
              <a:t>Car-pooling, Food Delivery, </a:t>
            </a:r>
            <a:r>
              <a:rPr lang="en-US" altLang="zh-CN" b="1" dirty="0"/>
              <a:t>Last-mile Logistics</a:t>
            </a:r>
            <a:br>
              <a:rPr lang="en-US" altLang="zh-CN" dirty="0"/>
            </a:b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a:t>
            </a:fld>
            <a:endParaRPr lang="en-US" altLang="ko-KR" dirty="0"/>
          </a:p>
        </p:txBody>
      </p:sp>
      <p:pic>
        <p:nvPicPr>
          <p:cNvPr id="16" name="图片 15">
            <a:extLst>
              <a:ext uri="{FF2B5EF4-FFF2-40B4-BE49-F238E27FC236}">
                <a16:creationId xmlns:a16="http://schemas.microsoft.com/office/drawing/2014/main" id="{3FD3459C-9775-413D-8E4E-34585E494E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9542" y="4015685"/>
            <a:ext cx="1305632" cy="594480"/>
          </a:xfrm>
          <a:prstGeom prst="rect">
            <a:avLst/>
          </a:prstGeom>
        </p:spPr>
      </p:pic>
      <p:pic>
        <p:nvPicPr>
          <p:cNvPr id="8" name="图片 7">
            <a:extLst>
              <a:ext uri="{FF2B5EF4-FFF2-40B4-BE49-F238E27FC236}">
                <a16:creationId xmlns:a16="http://schemas.microsoft.com/office/drawing/2014/main" id="{48392D05-397C-4EB5-87BD-DFCC3DF8E0A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26794" y="3240426"/>
            <a:ext cx="605122" cy="653646"/>
          </a:xfrm>
          <a:prstGeom prst="rect">
            <a:avLst/>
          </a:prstGeom>
        </p:spPr>
      </p:pic>
      <p:pic>
        <p:nvPicPr>
          <p:cNvPr id="12" name="图片 11">
            <a:extLst>
              <a:ext uri="{FF2B5EF4-FFF2-40B4-BE49-F238E27FC236}">
                <a16:creationId xmlns:a16="http://schemas.microsoft.com/office/drawing/2014/main" id="{0E6E220F-BAD7-47C6-9B1F-F3651A82F7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895" y="4766019"/>
            <a:ext cx="1175686" cy="448255"/>
          </a:xfrm>
          <a:prstGeom prst="rect">
            <a:avLst/>
          </a:prstGeom>
        </p:spPr>
      </p:pic>
      <p:pic>
        <p:nvPicPr>
          <p:cNvPr id="15" name="图片 14">
            <a:extLst>
              <a:ext uri="{FF2B5EF4-FFF2-40B4-BE49-F238E27FC236}">
                <a16:creationId xmlns:a16="http://schemas.microsoft.com/office/drawing/2014/main" id="{4B1B6264-04E3-4D1E-BEAB-D7855B1BB95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87976" y="2516693"/>
            <a:ext cx="482758" cy="552267"/>
          </a:xfrm>
          <a:prstGeom prst="rect">
            <a:avLst/>
          </a:prstGeom>
        </p:spPr>
      </p:pic>
      <p:pic>
        <p:nvPicPr>
          <p:cNvPr id="9" name="图片 8">
            <a:extLst>
              <a:ext uri="{FF2B5EF4-FFF2-40B4-BE49-F238E27FC236}">
                <a16:creationId xmlns:a16="http://schemas.microsoft.com/office/drawing/2014/main" id="{0E4E255C-512D-4AA3-85B8-48B4A1628F1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42634" y="2690078"/>
            <a:ext cx="7400583" cy="3672135"/>
          </a:xfrm>
          <a:prstGeom prst="rect">
            <a:avLst/>
          </a:prstGeom>
        </p:spPr>
      </p:pic>
      <p:sp>
        <p:nvSpPr>
          <p:cNvPr id="26" name="矩形标注 48">
            <a:extLst>
              <a:ext uri="{FF2B5EF4-FFF2-40B4-BE49-F238E27FC236}">
                <a16:creationId xmlns:a16="http://schemas.microsoft.com/office/drawing/2014/main" id="{5877C454-B0AB-4045-B124-FD21AE356AB7}"/>
              </a:ext>
            </a:extLst>
          </p:cNvPr>
          <p:cNvSpPr/>
          <p:nvPr/>
        </p:nvSpPr>
        <p:spPr bwMode="auto">
          <a:xfrm>
            <a:off x="1559406" y="3225186"/>
            <a:ext cx="964168" cy="386122"/>
          </a:xfrm>
          <a:prstGeom prst="wedgeRectCallout">
            <a:avLst>
              <a:gd name="adj1" fmla="val -47822"/>
              <a:gd name="adj2" fmla="val -83627"/>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b="0" dirty="0">
                <a:solidFill>
                  <a:schemeClr val="tx1"/>
                </a:solidFill>
                <a:latin typeface="Arial" charset="0"/>
                <a:ea typeface="Arial Unicode MS" pitchFamily="50" charset="-127"/>
                <a:cs typeface="Arial Unicode MS" pitchFamily="50" charset="-127"/>
              </a:rPr>
              <a:t>seller</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28" name="箭头: 右 27">
            <a:extLst>
              <a:ext uri="{FF2B5EF4-FFF2-40B4-BE49-F238E27FC236}">
                <a16:creationId xmlns:a16="http://schemas.microsoft.com/office/drawing/2014/main" id="{89FDD31B-2064-4143-8292-54FE32A34C97}"/>
              </a:ext>
            </a:extLst>
          </p:cNvPr>
          <p:cNvSpPr/>
          <p:nvPr/>
        </p:nvSpPr>
        <p:spPr bwMode="auto">
          <a:xfrm rot="5124603">
            <a:off x="675922" y="3870080"/>
            <a:ext cx="148749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29" name="箭头: 右 28">
            <a:extLst>
              <a:ext uri="{FF2B5EF4-FFF2-40B4-BE49-F238E27FC236}">
                <a16:creationId xmlns:a16="http://schemas.microsoft.com/office/drawing/2014/main" id="{B65A4FCB-5AA8-46AE-B762-729E86078EAE}"/>
              </a:ext>
            </a:extLst>
          </p:cNvPr>
          <p:cNvSpPr/>
          <p:nvPr/>
        </p:nvSpPr>
        <p:spPr bwMode="auto">
          <a:xfrm rot="3588695">
            <a:off x="3180270" y="5273171"/>
            <a:ext cx="872400"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30" name="箭头: 右 29">
            <a:extLst>
              <a:ext uri="{FF2B5EF4-FFF2-40B4-BE49-F238E27FC236}">
                <a16:creationId xmlns:a16="http://schemas.microsoft.com/office/drawing/2014/main" id="{84933525-5B7A-455B-AF55-5A06A6EDF15D}"/>
              </a:ext>
            </a:extLst>
          </p:cNvPr>
          <p:cNvSpPr/>
          <p:nvPr/>
        </p:nvSpPr>
        <p:spPr bwMode="auto">
          <a:xfrm>
            <a:off x="1808806" y="4776357"/>
            <a:ext cx="1351529"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31" name="箭头: 右 30">
            <a:extLst>
              <a:ext uri="{FF2B5EF4-FFF2-40B4-BE49-F238E27FC236}">
                <a16:creationId xmlns:a16="http://schemas.microsoft.com/office/drawing/2014/main" id="{9318D5B7-D3B5-4628-B2EF-53043B70BDBB}"/>
              </a:ext>
            </a:extLst>
          </p:cNvPr>
          <p:cNvSpPr/>
          <p:nvPr/>
        </p:nvSpPr>
        <p:spPr bwMode="auto">
          <a:xfrm rot="17772504">
            <a:off x="3614928" y="4907393"/>
            <a:ext cx="1896641"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32" name="箭头: 右 31">
            <a:extLst>
              <a:ext uri="{FF2B5EF4-FFF2-40B4-BE49-F238E27FC236}">
                <a16:creationId xmlns:a16="http://schemas.microsoft.com/office/drawing/2014/main" id="{1964C0B8-1D42-4F65-BFAC-7615A4D15D20}"/>
              </a:ext>
            </a:extLst>
          </p:cNvPr>
          <p:cNvSpPr/>
          <p:nvPr/>
        </p:nvSpPr>
        <p:spPr bwMode="auto">
          <a:xfrm rot="1148057">
            <a:off x="5135553" y="4259507"/>
            <a:ext cx="1365483" cy="144000"/>
          </a:xfrm>
          <a:prstGeom prst="rightArrow">
            <a:avLst>
              <a:gd name="adj1" fmla="val 50000"/>
              <a:gd name="adj2" fmla="val 51785"/>
            </a:avLst>
          </a:prstGeom>
          <a:solidFill>
            <a:srgbClr val="FF9933"/>
          </a:solidFill>
          <a:ln w="9525" cap="flat" cmpd="sng" algn="ctr">
            <a:solidFill>
              <a:srgbClr val="CC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rgbClr val="00B0F0"/>
              </a:solidFill>
              <a:effectLst/>
              <a:latin typeface="Arial" charset="0"/>
              <a:ea typeface="Arial Unicode MS" pitchFamily="50" charset="-127"/>
              <a:cs typeface="Arial Unicode MS" pitchFamily="50" charset="-127"/>
            </a:endParaRPr>
          </a:p>
        </p:txBody>
      </p:sp>
      <p:sp>
        <p:nvSpPr>
          <p:cNvPr id="27" name="矩形标注 48">
            <a:extLst>
              <a:ext uri="{FF2B5EF4-FFF2-40B4-BE49-F238E27FC236}">
                <a16:creationId xmlns:a16="http://schemas.microsoft.com/office/drawing/2014/main" id="{7C5A5C15-81EA-4DD7-85CE-785D20B2C88B}"/>
              </a:ext>
            </a:extLst>
          </p:cNvPr>
          <p:cNvSpPr/>
          <p:nvPr/>
        </p:nvSpPr>
        <p:spPr bwMode="auto">
          <a:xfrm>
            <a:off x="3474736" y="5128330"/>
            <a:ext cx="1212911" cy="386122"/>
          </a:xfrm>
          <a:prstGeom prst="wedgeRectCallout">
            <a:avLst>
              <a:gd name="adj1" fmla="val -47822"/>
              <a:gd name="adj2" fmla="val -83627"/>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b="0" dirty="0">
                <a:solidFill>
                  <a:schemeClr val="tx1"/>
                </a:solidFill>
                <a:latin typeface="Arial" charset="0"/>
                <a:ea typeface="Arial Unicode MS" pitchFamily="50" charset="-127"/>
                <a:cs typeface="Arial Unicode MS" pitchFamily="50" charset="-127"/>
              </a:rPr>
              <a:t>customer</a:t>
            </a:r>
            <a:endParaRPr kumimoji="0" lang="zh-CN" altLang="en-US" sz="18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pic>
        <p:nvPicPr>
          <p:cNvPr id="56" name="图片 55">
            <a:extLst>
              <a:ext uri="{FF2B5EF4-FFF2-40B4-BE49-F238E27FC236}">
                <a16:creationId xmlns:a16="http://schemas.microsoft.com/office/drawing/2014/main" id="{7010440B-977F-4048-A8C4-7531E7774E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6327" y="3035244"/>
            <a:ext cx="460380" cy="460380"/>
          </a:xfrm>
          <a:prstGeom prst="rect">
            <a:avLst/>
          </a:prstGeom>
        </p:spPr>
      </p:pic>
      <p:sp>
        <p:nvSpPr>
          <p:cNvPr id="33" name="矩形标注 48">
            <a:extLst>
              <a:ext uri="{FF2B5EF4-FFF2-40B4-BE49-F238E27FC236}">
                <a16:creationId xmlns:a16="http://schemas.microsoft.com/office/drawing/2014/main" id="{279ED42A-81BE-4B5A-8A21-C431A3BD3341}"/>
              </a:ext>
            </a:extLst>
          </p:cNvPr>
          <p:cNvSpPr/>
          <p:nvPr/>
        </p:nvSpPr>
        <p:spPr bwMode="auto">
          <a:xfrm>
            <a:off x="3619" y="6098481"/>
            <a:ext cx="9144000" cy="789195"/>
          </a:xfrm>
          <a:prstGeom prst="wedgeRectCallout">
            <a:avLst>
              <a:gd name="adj1" fmla="val 13893"/>
              <a:gd name="adj2" fmla="val -13763"/>
            </a:avLst>
          </a:prstGeom>
          <a:solidFill>
            <a:srgbClr val="00B0F0"/>
          </a:solidFill>
          <a:ln>
            <a:solidFill>
              <a:srgbClr val="00B0F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600" b="0" dirty="0">
                <a:solidFill>
                  <a:schemeClr val="tx1"/>
                </a:solidFill>
                <a:latin typeface="Arial" charset="0"/>
                <a:ea typeface="Arial Unicode MS" pitchFamily="50" charset="-127"/>
                <a:cs typeface="Arial Unicode MS" pitchFamily="50" charset="-127"/>
              </a:rPr>
              <a:t>How to plan a route for the worker is central for DR</a:t>
            </a:r>
            <a:endParaRPr lang="zh-CN" altLang="en-US" sz="2600" b="0" dirty="0">
              <a:solidFill>
                <a:schemeClr val="tx1"/>
              </a:solidFill>
              <a:latin typeface="Arial" charset="0"/>
              <a:ea typeface="Arial Unicode MS" pitchFamily="50" charset="-127"/>
              <a:cs typeface="Arial Unicode MS" pitchFamily="50" charset="-127"/>
            </a:endParaRPr>
          </a:p>
        </p:txBody>
      </p:sp>
      <p:pic>
        <p:nvPicPr>
          <p:cNvPr id="34" name="图片 33">
            <a:extLst>
              <a:ext uri="{FF2B5EF4-FFF2-40B4-BE49-F238E27FC236}">
                <a16:creationId xmlns:a16="http://schemas.microsoft.com/office/drawing/2014/main" id="{3DDE5DD6-5110-41B6-B6E4-ADBAF8C559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49845" y="5645497"/>
            <a:ext cx="456092" cy="385968"/>
          </a:xfrm>
          <a:prstGeom prst="rect">
            <a:avLst/>
          </a:prstGeom>
        </p:spPr>
      </p:pic>
      <p:pic>
        <p:nvPicPr>
          <p:cNvPr id="35" name="图片 34">
            <a:extLst>
              <a:ext uri="{FF2B5EF4-FFF2-40B4-BE49-F238E27FC236}">
                <a16:creationId xmlns:a16="http://schemas.microsoft.com/office/drawing/2014/main" id="{6C0CF381-03D8-46BC-AD76-F4B518F9A8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8305" y="2824435"/>
            <a:ext cx="456092" cy="385968"/>
          </a:xfrm>
          <a:prstGeom prst="rect">
            <a:avLst/>
          </a:prstGeom>
        </p:spPr>
      </p:pic>
      <p:pic>
        <p:nvPicPr>
          <p:cNvPr id="36" name="图片 35">
            <a:extLst>
              <a:ext uri="{FF2B5EF4-FFF2-40B4-BE49-F238E27FC236}">
                <a16:creationId xmlns:a16="http://schemas.microsoft.com/office/drawing/2014/main" id="{BBE35E74-6F00-4699-AC3A-FE11E9FEA3E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95536" y="4312925"/>
            <a:ext cx="456092" cy="385968"/>
          </a:xfrm>
          <a:prstGeom prst="rect">
            <a:avLst/>
          </a:prstGeom>
        </p:spPr>
      </p:pic>
      <p:pic>
        <p:nvPicPr>
          <p:cNvPr id="37" name="图片 36">
            <a:extLst>
              <a:ext uri="{FF2B5EF4-FFF2-40B4-BE49-F238E27FC236}">
                <a16:creationId xmlns:a16="http://schemas.microsoft.com/office/drawing/2014/main" id="{6E90A299-3976-4AAC-89B6-A653436409B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18395" y="4593823"/>
            <a:ext cx="500391" cy="500391"/>
          </a:xfrm>
          <a:prstGeom prst="rect">
            <a:avLst/>
          </a:prstGeom>
        </p:spPr>
      </p:pic>
      <p:pic>
        <p:nvPicPr>
          <p:cNvPr id="38" name="图片 37">
            <a:extLst>
              <a:ext uri="{FF2B5EF4-FFF2-40B4-BE49-F238E27FC236}">
                <a16:creationId xmlns:a16="http://schemas.microsoft.com/office/drawing/2014/main" id="{E76BB7D8-EB8E-42C7-B43A-7DA103F95E1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40052" y="4536652"/>
            <a:ext cx="500391" cy="500391"/>
          </a:xfrm>
          <a:prstGeom prst="rect">
            <a:avLst/>
          </a:prstGeom>
        </p:spPr>
      </p:pic>
      <p:pic>
        <p:nvPicPr>
          <p:cNvPr id="39" name="图片 38">
            <a:extLst>
              <a:ext uri="{FF2B5EF4-FFF2-40B4-BE49-F238E27FC236}">
                <a16:creationId xmlns:a16="http://schemas.microsoft.com/office/drawing/2014/main" id="{2A255EB1-210A-49A6-B1AA-9BA28E98FE0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80801" y="3119835"/>
            <a:ext cx="500391" cy="500391"/>
          </a:xfrm>
          <a:prstGeom prst="rect">
            <a:avLst/>
          </a:prstGeom>
        </p:spPr>
      </p:pic>
      <p:pic>
        <p:nvPicPr>
          <p:cNvPr id="40" name="图片 39">
            <a:extLst>
              <a:ext uri="{FF2B5EF4-FFF2-40B4-BE49-F238E27FC236}">
                <a16:creationId xmlns:a16="http://schemas.microsoft.com/office/drawing/2014/main" id="{D85D40EA-F5B8-4327-B37D-D2E754BE401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50266" y="3574712"/>
            <a:ext cx="500391" cy="500391"/>
          </a:xfrm>
          <a:prstGeom prst="rect">
            <a:avLst/>
          </a:prstGeom>
        </p:spPr>
      </p:pic>
    </p:spTree>
    <p:extLst>
      <p:ext uri="{BB962C8B-B14F-4D97-AF65-F5344CB8AC3E}">
        <p14:creationId xmlns:p14="http://schemas.microsoft.com/office/powerpoint/2010/main" val="91659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0" presetClass="path" presetSubtype="0" accel="50000" decel="50000" fill="hold" nodeType="withEffect">
                                  <p:stCondLst>
                                    <p:cond delay="0"/>
                                  </p:stCondLst>
                                  <p:childTnLst>
                                    <p:animMotion origin="layout" path="M -0.00781 -0.00301 L 0.02726 0.25046 L 0.2415 0.26065 L 0.32292 0.41018 L 0.43282 0.10671 L 0.62188 0.21365 L 0.62066 0.21528 " pathEditMode="relative" ptsTypes="AAAAAAA">
                                      <p:cBhvr>
                                        <p:cTn id="19" dur="2000" fill="hold"/>
                                        <p:tgtEl>
                                          <p:spTgt spid="56"/>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Setup</a:t>
            </a:r>
            <a:endParaRPr lang="zh-CN" altLang="en-US" dirty="0"/>
          </a:p>
        </p:txBody>
      </p:sp>
      <p:sp>
        <p:nvSpPr>
          <p:cNvPr id="3" name="内容占位符 2"/>
          <p:cNvSpPr>
            <a:spLocks noGrp="1"/>
          </p:cNvSpPr>
          <p:nvPr>
            <p:ph idx="1"/>
          </p:nvPr>
        </p:nvSpPr>
        <p:spPr>
          <a:xfrm>
            <a:off x="251520" y="980728"/>
            <a:ext cx="8496944" cy="5688360"/>
          </a:xfrm>
        </p:spPr>
        <p:txBody>
          <a:bodyPr/>
          <a:lstStyle/>
          <a:p>
            <a:pPr>
              <a:spcAft>
                <a:spcPts val="2400"/>
              </a:spcAft>
            </a:pPr>
            <a:r>
              <a:rPr lang="en-US" altLang="zh-CN" dirty="0"/>
              <a:t>Two real datasets:</a:t>
            </a:r>
          </a:p>
          <a:p>
            <a:pPr lvl="1">
              <a:spcAft>
                <a:spcPts val="2400"/>
              </a:spcAft>
            </a:pPr>
            <a:r>
              <a:rPr lang="en-US" altLang="zh-CN" dirty="0"/>
              <a:t>Taxi: collected in New York City, public dataset.</a:t>
            </a:r>
          </a:p>
          <a:p>
            <a:pPr lvl="2">
              <a:spcAft>
                <a:spcPts val="2400"/>
              </a:spcAft>
            </a:pPr>
            <a:r>
              <a:rPr lang="en-US" altLang="zh-CN" dirty="0"/>
              <a:t>517,100 requests</a:t>
            </a:r>
          </a:p>
          <a:p>
            <a:pPr lvl="2">
              <a:spcAft>
                <a:spcPts val="2400"/>
              </a:spcAft>
            </a:pPr>
            <a:r>
              <a:rPr lang="en-US" altLang="zh-CN" dirty="0"/>
              <a:t>Worker’s capacity is small</a:t>
            </a:r>
            <a:r>
              <a:rPr lang="en-US" altLang="zh-CN" dirty="0">
                <a:solidFill>
                  <a:srgbClr val="FF0000"/>
                </a:solidFill>
              </a:rPr>
              <a:t> </a:t>
            </a:r>
            <a:r>
              <a:rPr lang="en-US" altLang="zh-CN" dirty="0"/>
              <a:t>(Default: 4)</a:t>
            </a:r>
          </a:p>
          <a:p>
            <a:pPr lvl="1">
              <a:spcAft>
                <a:spcPts val="2400"/>
              </a:spcAft>
            </a:pPr>
            <a:r>
              <a:rPr lang="en-US" altLang="zh-CN" dirty="0"/>
              <a:t>Logistics: collected in Shanghai by </a:t>
            </a:r>
            <a:r>
              <a:rPr lang="en-US" altLang="zh-CN" dirty="0" err="1"/>
              <a:t>Cainiao</a:t>
            </a:r>
            <a:r>
              <a:rPr lang="en-US" altLang="zh-CN" dirty="0"/>
              <a:t>, an urban logistics platform in China.</a:t>
            </a:r>
          </a:p>
          <a:p>
            <a:pPr lvl="2">
              <a:spcAft>
                <a:spcPts val="2400"/>
              </a:spcAft>
            </a:pPr>
            <a:r>
              <a:rPr lang="en-US" altLang="zh-CN" dirty="0"/>
              <a:t>345,849 requests</a:t>
            </a:r>
          </a:p>
          <a:p>
            <a:pPr lvl="2">
              <a:spcAft>
                <a:spcPts val="2400"/>
              </a:spcAft>
            </a:pPr>
            <a:r>
              <a:rPr lang="en-US" altLang="zh-CN" dirty="0"/>
              <a:t>Worker’s capacity is large (Default: 120)</a:t>
            </a:r>
          </a:p>
          <a:p>
            <a:pPr marL="693737" lvl="2" indent="0">
              <a:spcAft>
                <a:spcPts val="2400"/>
              </a:spcAft>
              <a:buNone/>
            </a:pPr>
            <a:endParaRPr lang="en-US" altLang="zh-CN"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60</a:t>
            </a:fld>
            <a:endParaRPr lang="en-US" altLang="ko-KR"/>
          </a:p>
        </p:txBody>
      </p:sp>
    </p:spTree>
    <p:extLst>
      <p:ext uri="{BB962C8B-B14F-4D97-AF65-F5344CB8AC3E}">
        <p14:creationId xmlns:p14="http://schemas.microsoft.com/office/powerpoint/2010/main" val="314914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Setup</a:t>
            </a:r>
            <a:endParaRPr lang="zh-CN" altLang="en-US" dirty="0"/>
          </a:p>
        </p:txBody>
      </p:sp>
      <p:sp>
        <p:nvSpPr>
          <p:cNvPr id="3" name="内容占位符 2"/>
          <p:cNvSpPr>
            <a:spLocks noGrp="1"/>
          </p:cNvSpPr>
          <p:nvPr>
            <p:ph idx="1"/>
          </p:nvPr>
        </p:nvSpPr>
        <p:spPr>
          <a:xfrm>
            <a:off x="251520" y="980728"/>
            <a:ext cx="8496944" cy="5688360"/>
          </a:xfrm>
        </p:spPr>
        <p:txBody>
          <a:bodyPr/>
          <a:lstStyle/>
          <a:p>
            <a:r>
              <a:rPr lang="en-US" altLang="zh-CN" dirty="0"/>
              <a:t>Compared Algorithms:</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61</a:t>
            </a:fld>
            <a:endParaRPr lang="en-US" altLang="ko-K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AD50B0A6-96BC-4315-80BF-AAFEBE1D4C42}"/>
                  </a:ext>
                </a:extLst>
              </p:cNvPr>
              <p:cNvGraphicFramePr>
                <a:graphicFrameLocks noGrp="1"/>
              </p:cNvGraphicFramePr>
              <p:nvPr>
                <p:extLst>
                  <p:ext uri="{D42A27DB-BD31-4B8C-83A1-F6EECF244321}">
                    <p14:modId xmlns:p14="http://schemas.microsoft.com/office/powerpoint/2010/main" val="143498324"/>
                  </p:ext>
                </p:extLst>
              </p:nvPr>
            </p:nvGraphicFramePr>
            <p:xfrm>
              <a:off x="395536" y="1516430"/>
              <a:ext cx="8558609" cy="5256794"/>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560036870"/>
                        </a:ext>
                      </a:extLst>
                    </a:gridCol>
                    <a:gridCol w="1648677">
                      <a:extLst>
                        <a:ext uri="{9D8B030D-6E8A-4147-A177-3AD203B41FA5}">
                          <a16:colId xmlns:a16="http://schemas.microsoft.com/office/drawing/2014/main" val="3357588901"/>
                        </a:ext>
                      </a:extLst>
                    </a:gridCol>
                    <a:gridCol w="1879715">
                      <a:extLst>
                        <a:ext uri="{9D8B030D-6E8A-4147-A177-3AD203B41FA5}">
                          <a16:colId xmlns:a16="http://schemas.microsoft.com/office/drawing/2014/main" val="3061164067"/>
                        </a:ext>
                      </a:extLst>
                    </a:gridCol>
                    <a:gridCol w="1872208">
                      <a:extLst>
                        <a:ext uri="{9D8B030D-6E8A-4147-A177-3AD203B41FA5}">
                          <a16:colId xmlns:a16="http://schemas.microsoft.com/office/drawing/2014/main" val="2221538882"/>
                        </a:ext>
                      </a:extLst>
                    </a:gridCol>
                    <a:gridCol w="1789857">
                      <a:extLst>
                        <a:ext uri="{9D8B030D-6E8A-4147-A177-3AD203B41FA5}">
                          <a16:colId xmlns:a16="http://schemas.microsoft.com/office/drawing/2014/main" val="2111123167"/>
                        </a:ext>
                      </a:extLst>
                    </a:gridCol>
                  </a:tblGrid>
                  <a:tr h="403430">
                    <a:tc rowSpan="2" gridSpan="2">
                      <a:txBody>
                        <a:bodyPr/>
                        <a:lstStyle/>
                        <a:p>
                          <a:pPr algn="ctr"/>
                          <a:r>
                            <a:rPr lang="en-US" altLang="zh-CN" sz="2000" b="1" dirty="0">
                              <a:solidFill>
                                <a:sysClr val="windowText" lastClr="000000"/>
                              </a:solidFill>
                            </a:rPr>
                            <a:t>Method</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zh-CN" sz="2000" b="1" dirty="0">
                              <a:solidFill>
                                <a:sysClr val="windowText" lastClr="000000"/>
                              </a:solidFill>
                            </a:rPr>
                            <a:t>Complexity</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b="1" dirty="0">
                              <a:solidFill>
                                <a:sysClr val="windowText" lastClr="000000"/>
                              </a:solidFill>
                            </a:rPr>
                            <a:t>Goal</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29678"/>
                      </a:ext>
                    </a:extLst>
                  </a:tr>
                  <a:tr h="0">
                    <a:tc gridSpan="2"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1" dirty="0">
                              <a:solidFill>
                                <a:sysClr val="windowText" lastClr="000000"/>
                              </a:solidFill>
                            </a:rPr>
                            <a:t>Minimize total travel time</a:t>
                          </a:r>
                          <a:endParaRPr lang="zh-CN" alt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1" dirty="0">
                              <a:solidFill>
                                <a:sysClr val="windowText" lastClr="000000"/>
                              </a:solidFill>
                            </a:rPr>
                            <a:t>Minimize maximum flow time</a:t>
                          </a:r>
                          <a:endParaRPr lang="zh-CN" alt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3982862"/>
                      </a:ext>
                    </a:extLst>
                  </a:tr>
                  <a:tr h="510348">
                    <a:tc rowSpan="3">
                      <a:txBody>
                        <a:bodyPr/>
                        <a:lstStyle/>
                        <a:p>
                          <a:pPr algn="ctr"/>
                          <a:r>
                            <a:rPr lang="en-US" altLang="zh-CN" sz="2000" dirty="0">
                              <a:solidFill>
                                <a:sysClr val="windowText" lastClr="000000"/>
                              </a:solidFill>
                            </a:rPr>
                            <a:t>Previous method</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BF</a:t>
                          </a:r>
                          <a:endParaRPr lang="zh-CN" altLang="en-US" sz="2000" dirty="0">
                            <a:solidFill>
                              <a:sysClr val="windowText" lastClr="000000"/>
                            </a:solidFill>
                          </a:endParaRPr>
                        </a:p>
                        <a:p>
                          <a:pPr algn="ctr"/>
                          <a:r>
                            <a:rPr lang="en-US" altLang="zh-CN" sz="2000" dirty="0">
                              <a:solidFill>
                                <a:sysClr val="windowText" lastClr="000000"/>
                              </a:solidFill>
                            </a:rPr>
                            <a:t>[ICDE’13]</a:t>
                          </a:r>
                        </a:p>
                        <a:p>
                          <a:pPr algn="ctr"/>
                          <a:r>
                            <a:rPr lang="en-US" altLang="zh-CN" sz="2000" dirty="0">
                              <a:solidFill>
                                <a:sysClr val="windowText" lastClr="000000"/>
                              </a:solidFill>
                            </a:rPr>
                            <a:t>[EJOR’11]</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solidFill>
                                      <a:sysClr val="windowText" lastClr="000000"/>
                                    </a:solidFill>
                                    <a:latin typeface="Cambria Math" panose="02040503050406030204" pitchFamily="18" charset="0"/>
                                  </a:rPr>
                                  <m:t>𝑂</m:t>
                                </m:r>
                                <m:r>
                                  <a:rPr lang="en-US" altLang="zh-CN" sz="2000" b="0" i="1" smtClean="0">
                                    <a:solidFill>
                                      <a:sysClr val="windowText" lastClr="000000"/>
                                    </a:solidFill>
                                    <a:latin typeface="Cambria Math" panose="02040503050406030204" pitchFamily="18" charset="0"/>
                                  </a:rPr>
                                  <m:t>(</m:t>
                                </m:r>
                                <m:sSup>
                                  <m:sSupPr>
                                    <m:ctrlPr>
                                      <a:rPr lang="en-US" altLang="zh-CN" sz="2000" b="0" i="1" smtClean="0">
                                        <a:solidFill>
                                          <a:sysClr val="windowText" lastClr="000000"/>
                                        </a:solidFill>
                                        <a:latin typeface="Cambria Math" panose="02040503050406030204" pitchFamily="18" charset="0"/>
                                      </a:rPr>
                                    </m:ctrlPr>
                                  </m:sSupPr>
                                  <m:e>
                                    <m:r>
                                      <a:rPr lang="en-US" altLang="zh-CN" sz="2000" b="0" i="1" smtClean="0">
                                        <a:solidFill>
                                          <a:sysClr val="windowText" lastClr="000000"/>
                                        </a:solidFill>
                                        <a:latin typeface="Cambria Math" panose="02040503050406030204" pitchFamily="18" charset="0"/>
                                      </a:rPr>
                                      <m:t>𝑛</m:t>
                                    </m:r>
                                  </m:e>
                                  <m:sup>
                                    <m:r>
                                      <a:rPr lang="en-US" altLang="zh-CN" sz="2000" b="0" i="1" smtClean="0">
                                        <a:solidFill>
                                          <a:sysClr val="windowText" lastClr="000000"/>
                                        </a:solidFill>
                                        <a:latin typeface="Cambria Math" panose="02040503050406030204" pitchFamily="18" charset="0"/>
                                      </a:rPr>
                                      <m:t>3</m:t>
                                    </m:r>
                                  </m:sup>
                                </m:sSup>
                                <m:r>
                                  <a:rPr lang="en-US" altLang="zh-CN" sz="2000" b="0" i="1" smtClean="0">
                                    <a:solidFill>
                                      <a:sysClr val="windowText" lastClr="000000"/>
                                    </a:solidFill>
                                    <a:latin typeface="Cambria Math" panose="02040503050406030204" pitchFamily="18" charset="0"/>
                                  </a:rPr>
                                  <m:t>)</m:t>
                                </m:r>
                              </m:oMath>
                            </m:oMathPara>
                          </a14:m>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499316"/>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Kinetic</a:t>
                          </a:r>
                          <a:endParaRPr lang="zh-CN" altLang="en-US" sz="2000" dirty="0">
                            <a:solidFill>
                              <a:sysClr val="windowText" lastClr="000000"/>
                            </a:solidFill>
                          </a:endParaRPr>
                        </a:p>
                        <a:p>
                          <a:pPr algn="ctr"/>
                          <a:r>
                            <a:rPr lang="en-US" altLang="zh-CN" sz="2000" dirty="0">
                              <a:solidFill>
                                <a:sysClr val="windowText" lastClr="000000"/>
                              </a:solidFill>
                            </a:rPr>
                            <a:t>[VLDB’14]</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solidFill>
                                      <a:sysClr val="windowText" lastClr="000000"/>
                                    </a:solidFill>
                                    <a:latin typeface="Cambria Math" panose="02040503050406030204" pitchFamily="18" charset="0"/>
                                  </a:rPr>
                                  <m:t>𝑂</m:t>
                                </m:r>
                                <m:r>
                                  <a:rPr lang="en-US" altLang="zh-CN" sz="2000" b="0" i="1" smtClean="0">
                                    <a:solidFill>
                                      <a:sysClr val="windowText" lastClr="000000"/>
                                    </a:solidFill>
                                    <a:latin typeface="Cambria Math" panose="02040503050406030204" pitchFamily="18" charset="0"/>
                                  </a:rPr>
                                  <m:t>(</m:t>
                                </m:r>
                                <m:sSup>
                                  <m:sSupPr>
                                    <m:ctrlPr>
                                      <a:rPr lang="en-US" altLang="zh-CN" sz="2000" b="0" i="1" smtClean="0">
                                        <a:solidFill>
                                          <a:sysClr val="windowText" lastClr="000000"/>
                                        </a:solidFill>
                                        <a:latin typeface="Cambria Math" panose="02040503050406030204" pitchFamily="18" charset="0"/>
                                      </a:rPr>
                                    </m:ctrlPr>
                                  </m:sSupPr>
                                  <m:e>
                                    <m:r>
                                      <a:rPr lang="en-US" altLang="zh-CN" sz="2000" b="0" i="1" smtClean="0">
                                        <a:solidFill>
                                          <a:sysClr val="windowText" lastClr="000000"/>
                                        </a:solidFill>
                                        <a:latin typeface="Cambria Math" panose="02040503050406030204" pitchFamily="18" charset="0"/>
                                      </a:rPr>
                                      <m:t>𝑛</m:t>
                                    </m:r>
                                  </m:e>
                                  <m:sup>
                                    <m:r>
                                      <a:rPr lang="en-US" altLang="zh-CN" sz="2000" b="0" i="1" smtClean="0">
                                        <a:solidFill>
                                          <a:sysClr val="windowText" lastClr="000000"/>
                                        </a:solidFill>
                                        <a:latin typeface="Cambria Math" panose="02040503050406030204" pitchFamily="18" charset="0"/>
                                      </a:rPr>
                                      <m:t>2</m:t>
                                    </m:r>
                                  </m:sup>
                                </m:sSup>
                                <m:r>
                                  <a:rPr lang="en-US" altLang="zh-CN" sz="2000" b="0" i="1" smtClean="0">
                                    <a:solidFill>
                                      <a:sysClr val="windowText" lastClr="000000"/>
                                    </a:solidFill>
                                    <a:latin typeface="Cambria Math" panose="02040503050406030204" pitchFamily="18" charset="0"/>
                                  </a:rPr>
                                  <m:t>)</m:t>
                                </m:r>
                              </m:oMath>
                            </m:oMathPara>
                          </a14:m>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dirty="0">
                              <a:solidFill>
                                <a:sysClr val="windowText" lastClr="000000"/>
                              </a:solidFill>
                            </a:rPr>
                            <a:t>×</a:t>
                          </a:r>
                          <a:endParaRPr lang="zh-CN" altLang="en-US" sz="32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588326"/>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LDP</a:t>
                          </a:r>
                          <a:endParaRPr lang="zh-CN" altLang="en-US" sz="2000" dirty="0">
                            <a:solidFill>
                              <a:sysClr val="windowText" lastClr="000000"/>
                            </a:solidFill>
                          </a:endParaRPr>
                        </a:p>
                        <a:p>
                          <a:pPr algn="ctr"/>
                          <a:r>
                            <a:rPr lang="en-US" altLang="zh-CN" sz="2000" dirty="0">
                              <a:solidFill>
                                <a:sysClr val="windowText" lastClr="000000"/>
                              </a:solidFill>
                            </a:rPr>
                            <a:t>[VLDB’18]</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ysClr val="windowText" lastClr="000000"/>
                                    </a:solidFill>
                                    <a:latin typeface="Cambria Math" panose="02040503050406030204" pitchFamily="18" charset="0"/>
                                  </a:rPr>
                                  <m:t>𝑂</m:t>
                                </m:r>
                                <m:r>
                                  <a:rPr lang="en-US" altLang="zh-CN" sz="2000" i="1" dirty="0" smtClean="0">
                                    <a:solidFill>
                                      <a:sysClr val="windowText" lastClr="000000"/>
                                    </a:solidFill>
                                    <a:latin typeface="Cambria Math" panose="02040503050406030204" pitchFamily="18" charset="0"/>
                                  </a:rPr>
                                  <m:t>(</m:t>
                                </m:r>
                                <m:r>
                                  <a:rPr lang="en-US" altLang="zh-CN" sz="2000" i="1" dirty="0" smtClean="0">
                                    <a:solidFill>
                                      <a:sysClr val="windowText" lastClr="000000"/>
                                    </a:solidFill>
                                    <a:latin typeface="Cambria Math" panose="02040503050406030204" pitchFamily="18" charset="0"/>
                                  </a:rPr>
                                  <m:t>𝑛</m:t>
                                </m:r>
                                <m:r>
                                  <a:rPr lang="en-US" altLang="zh-CN" sz="2000" i="1" dirty="0" smtClean="0">
                                    <a:solidFill>
                                      <a:sysClr val="windowText" lastClr="000000"/>
                                    </a:solidFill>
                                    <a:latin typeface="Cambria Math" panose="02040503050406030204" pitchFamily="18" charset="0"/>
                                  </a:rPr>
                                  <m:t>)</m:t>
                                </m:r>
                              </m:oMath>
                            </m:oMathPara>
                          </a14:m>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dirty="0">
                              <a:solidFill>
                                <a:sysClr val="windowText" lastClr="000000"/>
                              </a:solidFill>
                            </a:rPr>
                            <a:t>×</a:t>
                          </a:r>
                          <a:endParaRPr lang="zh-CN" altLang="en-US" sz="32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4364945"/>
                      </a:ext>
                    </a:extLst>
                  </a:tr>
                  <a:tr h="510348">
                    <a:tc rowSpan="3">
                      <a:txBody>
                        <a:bodyPr/>
                        <a:lstStyle/>
                        <a:p>
                          <a:pPr algn="ctr"/>
                          <a:r>
                            <a:rPr lang="en-US" altLang="zh-CN" sz="2000" b="1" dirty="0">
                              <a:solidFill>
                                <a:sysClr val="windowText" lastClr="000000"/>
                              </a:solidFill>
                            </a:rPr>
                            <a:t>Our</a:t>
                          </a:r>
                        </a:p>
                        <a:p>
                          <a:pPr algn="ctr"/>
                          <a:r>
                            <a:rPr lang="en-US" altLang="zh-CN" sz="2000" b="1" dirty="0">
                              <a:solidFill>
                                <a:sysClr val="windowText" lastClr="000000"/>
                              </a:solidFill>
                            </a:rPr>
                            <a:t>method</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2000" b="1" dirty="0">
                              <a:solidFill>
                                <a:sysClr val="windowText" lastClr="000000"/>
                              </a:solidFill>
                            </a:rPr>
                            <a:t>NDP</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ysClr val="windowText" lastClr="000000"/>
                                    </a:solidFill>
                                    <a:latin typeface="Cambria Math" panose="02040503050406030204" pitchFamily="18" charset="0"/>
                                  </a:rPr>
                                  <m:t>𝑶</m:t>
                                </m:r>
                                <m:r>
                                  <a:rPr lang="en-US" altLang="zh-CN" sz="2000" b="1" i="1" smtClean="0">
                                    <a:solidFill>
                                      <a:sysClr val="windowText" lastClr="000000"/>
                                    </a:solidFill>
                                    <a:latin typeface="Cambria Math" panose="02040503050406030204" pitchFamily="18" charset="0"/>
                                  </a:rPr>
                                  <m:t>(</m:t>
                                </m:r>
                                <m:sSup>
                                  <m:sSupPr>
                                    <m:ctrlPr>
                                      <a:rPr lang="en-US" altLang="zh-CN" sz="2000" b="1" i="1" smtClean="0">
                                        <a:solidFill>
                                          <a:sysClr val="windowText" lastClr="000000"/>
                                        </a:solidFill>
                                        <a:latin typeface="Cambria Math" panose="02040503050406030204" pitchFamily="18" charset="0"/>
                                      </a:rPr>
                                    </m:ctrlPr>
                                  </m:sSupPr>
                                  <m:e>
                                    <m:r>
                                      <a:rPr lang="en-US" altLang="zh-CN" sz="2000" b="1" i="1" smtClean="0">
                                        <a:solidFill>
                                          <a:sysClr val="windowText" lastClr="000000"/>
                                        </a:solidFill>
                                        <a:latin typeface="Cambria Math" panose="02040503050406030204" pitchFamily="18" charset="0"/>
                                      </a:rPr>
                                      <m:t>𝒏</m:t>
                                    </m:r>
                                  </m:e>
                                  <m:sup>
                                    <m:r>
                                      <a:rPr lang="en-US" altLang="zh-CN" sz="2000" b="1" i="1" smtClean="0">
                                        <a:solidFill>
                                          <a:sysClr val="windowText" lastClr="000000"/>
                                        </a:solidFill>
                                        <a:latin typeface="Cambria Math" panose="02040503050406030204" pitchFamily="18" charset="0"/>
                                      </a:rPr>
                                      <m:t>𝟐</m:t>
                                    </m:r>
                                  </m:sup>
                                </m:sSup>
                                <m:r>
                                  <a:rPr lang="en-US" altLang="zh-CN" sz="2000" b="1" i="1" smtClean="0">
                                    <a:solidFill>
                                      <a:sysClr val="windowText" lastClr="000000"/>
                                    </a:solidFill>
                                    <a:latin typeface="Cambria Math" panose="02040503050406030204" pitchFamily="18" charset="0"/>
                                  </a:rPr>
                                  <m:t>)</m:t>
                                </m:r>
                              </m:oMath>
                            </m:oMathPara>
                          </a14:m>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8822007"/>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ysClr val="windowText" lastClr="000000"/>
                              </a:solidFill>
                            </a:rPr>
                            <a:t>ST</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ysClr val="windowText" lastClr="000000"/>
                                    </a:solidFill>
                                    <a:latin typeface="Cambria Math" panose="02040503050406030204" pitchFamily="18" charset="0"/>
                                  </a:rPr>
                                  <m:t>𝑶</m:t>
                                </m:r>
                                <m:r>
                                  <a:rPr lang="en-US" altLang="zh-CN" sz="2000" b="1" i="1" smtClean="0">
                                    <a:solidFill>
                                      <a:sysClr val="windowText" lastClr="000000"/>
                                    </a:solidFill>
                                    <a:latin typeface="Cambria Math" panose="02040503050406030204" pitchFamily="18" charset="0"/>
                                  </a:rPr>
                                  <m:t>(</m:t>
                                </m:r>
                                <m:r>
                                  <a:rPr lang="en-US" altLang="zh-CN" sz="2000" b="1" i="1" smtClean="0">
                                    <a:solidFill>
                                      <a:sysClr val="windowText" lastClr="000000"/>
                                    </a:solidFill>
                                    <a:latin typeface="Cambria Math" panose="02040503050406030204" pitchFamily="18" charset="0"/>
                                  </a:rPr>
                                  <m:t>𝒏</m:t>
                                </m:r>
                                <m:func>
                                  <m:funcPr>
                                    <m:ctrlPr>
                                      <a:rPr lang="en-US" altLang="zh-CN" sz="2000" b="1" i="1" smtClean="0">
                                        <a:solidFill>
                                          <a:sysClr val="windowText" lastClr="000000"/>
                                        </a:solidFill>
                                        <a:latin typeface="Cambria Math" panose="02040503050406030204" pitchFamily="18" charset="0"/>
                                      </a:rPr>
                                    </m:ctrlPr>
                                  </m:funcPr>
                                  <m:fName>
                                    <m:r>
                                      <a:rPr lang="en-US" altLang="zh-CN" sz="2000" b="1" i="0" smtClean="0">
                                        <a:solidFill>
                                          <a:sysClr val="windowText" lastClr="000000"/>
                                        </a:solidFill>
                                        <a:latin typeface="Cambria Math" panose="02040503050406030204" pitchFamily="18" charset="0"/>
                                      </a:rPr>
                                      <m:t>𝐥𝐨𝐠</m:t>
                                    </m:r>
                                  </m:fName>
                                  <m:e>
                                    <m:r>
                                      <a:rPr lang="en-US" altLang="zh-CN" sz="2000" b="1" i="1" smtClean="0">
                                        <a:solidFill>
                                          <a:sysClr val="windowText" lastClr="000000"/>
                                        </a:solidFill>
                                        <a:latin typeface="Cambria Math" panose="02040503050406030204" pitchFamily="18" charset="0"/>
                                      </a:rPr>
                                      <m:t>𝒏</m:t>
                                    </m:r>
                                  </m:e>
                                </m:func>
                                <m:r>
                                  <a:rPr lang="en-US" altLang="zh-CN" sz="2000" b="1" i="1" smtClean="0">
                                    <a:solidFill>
                                      <a:sysClr val="windowText" lastClr="000000"/>
                                    </a:solidFill>
                                    <a:latin typeface="Cambria Math" panose="02040503050406030204" pitchFamily="18" charset="0"/>
                                  </a:rPr>
                                  <m:t>)</m:t>
                                </m:r>
                              </m:oMath>
                            </m:oMathPara>
                          </a14:m>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81499848"/>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ysClr val="windowText" lastClr="000000"/>
                              </a:solidFill>
                            </a:rPr>
                            <a:t>FT</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ysClr val="windowText" lastClr="000000"/>
                                    </a:solidFill>
                                    <a:latin typeface="Cambria Math" panose="02040503050406030204" pitchFamily="18" charset="0"/>
                                  </a:rPr>
                                  <m:t>𝑶</m:t>
                                </m:r>
                                <m:r>
                                  <a:rPr lang="en-US" altLang="zh-CN" sz="2000" b="1" i="1" smtClean="0">
                                    <a:solidFill>
                                      <a:sysClr val="windowText" lastClr="000000"/>
                                    </a:solidFill>
                                    <a:latin typeface="Cambria Math" panose="02040503050406030204" pitchFamily="18" charset="0"/>
                                  </a:rPr>
                                  <m:t>(</m:t>
                                </m:r>
                                <m:r>
                                  <a:rPr lang="en-US" altLang="zh-CN" sz="2000" b="1" i="1" smtClean="0">
                                    <a:solidFill>
                                      <a:sysClr val="windowText" lastClr="000000"/>
                                    </a:solidFill>
                                    <a:latin typeface="Cambria Math" panose="02040503050406030204" pitchFamily="18" charset="0"/>
                                  </a:rPr>
                                  <m:t>𝒏</m:t>
                                </m:r>
                                <m:r>
                                  <a:rPr lang="en-US" altLang="zh-CN" sz="2000" b="1" i="1" smtClean="0">
                                    <a:solidFill>
                                      <a:sysClr val="windowText" lastClr="000000"/>
                                    </a:solidFill>
                                    <a:latin typeface="Cambria Math" panose="02040503050406030204" pitchFamily="18" charset="0"/>
                                  </a:rPr>
                                  <m:t>)</m:t>
                                </m:r>
                              </m:oMath>
                            </m:oMathPara>
                          </a14:m>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45466963"/>
                      </a:ext>
                    </a:extLst>
                  </a:tr>
                </a:tbl>
              </a:graphicData>
            </a:graphic>
          </p:graphicFrame>
        </mc:Choice>
        <mc:Fallback xmlns="">
          <p:graphicFrame>
            <p:nvGraphicFramePr>
              <p:cNvPr id="5" name="表格 4">
                <a:extLst>
                  <a:ext uri="{FF2B5EF4-FFF2-40B4-BE49-F238E27FC236}">
                    <a16:creationId xmlns:a16="http://schemas.microsoft.com/office/drawing/2014/main" id="{AD50B0A6-96BC-4315-80BF-AAFEBE1D4C42}"/>
                  </a:ext>
                </a:extLst>
              </p:cNvPr>
              <p:cNvGraphicFramePr>
                <a:graphicFrameLocks noGrp="1"/>
              </p:cNvGraphicFramePr>
              <p:nvPr>
                <p:extLst>
                  <p:ext uri="{D42A27DB-BD31-4B8C-83A1-F6EECF244321}">
                    <p14:modId xmlns:p14="http://schemas.microsoft.com/office/powerpoint/2010/main" val="143498324"/>
                  </p:ext>
                </p:extLst>
              </p:nvPr>
            </p:nvGraphicFramePr>
            <p:xfrm>
              <a:off x="395536" y="1516430"/>
              <a:ext cx="8558609" cy="5256794"/>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560036870"/>
                        </a:ext>
                      </a:extLst>
                    </a:gridCol>
                    <a:gridCol w="1648677">
                      <a:extLst>
                        <a:ext uri="{9D8B030D-6E8A-4147-A177-3AD203B41FA5}">
                          <a16:colId xmlns:a16="http://schemas.microsoft.com/office/drawing/2014/main" val="3357588901"/>
                        </a:ext>
                      </a:extLst>
                    </a:gridCol>
                    <a:gridCol w="1879715">
                      <a:extLst>
                        <a:ext uri="{9D8B030D-6E8A-4147-A177-3AD203B41FA5}">
                          <a16:colId xmlns:a16="http://schemas.microsoft.com/office/drawing/2014/main" val="3061164067"/>
                        </a:ext>
                      </a:extLst>
                    </a:gridCol>
                    <a:gridCol w="1872208">
                      <a:extLst>
                        <a:ext uri="{9D8B030D-6E8A-4147-A177-3AD203B41FA5}">
                          <a16:colId xmlns:a16="http://schemas.microsoft.com/office/drawing/2014/main" val="2221538882"/>
                        </a:ext>
                      </a:extLst>
                    </a:gridCol>
                    <a:gridCol w="1789857">
                      <a:extLst>
                        <a:ext uri="{9D8B030D-6E8A-4147-A177-3AD203B41FA5}">
                          <a16:colId xmlns:a16="http://schemas.microsoft.com/office/drawing/2014/main" val="2111123167"/>
                        </a:ext>
                      </a:extLst>
                    </a:gridCol>
                  </a:tblGrid>
                  <a:tr h="403430">
                    <a:tc rowSpan="2" gridSpan="2">
                      <a:txBody>
                        <a:bodyPr/>
                        <a:lstStyle/>
                        <a:p>
                          <a:pPr algn="ctr"/>
                          <a:r>
                            <a:rPr lang="en-US" altLang="zh-CN" sz="2000" b="1" dirty="0">
                              <a:solidFill>
                                <a:sysClr val="windowText" lastClr="000000"/>
                              </a:solidFill>
                            </a:rPr>
                            <a:t>Method</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zh-CN" sz="2000" b="1" dirty="0">
                              <a:solidFill>
                                <a:sysClr val="windowText" lastClr="000000"/>
                              </a:solidFill>
                            </a:rPr>
                            <a:t>Complexity</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b="1" dirty="0">
                              <a:solidFill>
                                <a:sysClr val="windowText" lastClr="000000"/>
                              </a:solidFill>
                            </a:rPr>
                            <a:t>Goal</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29678"/>
                      </a:ext>
                    </a:extLst>
                  </a:tr>
                  <a:tr h="914400">
                    <a:tc gridSpan="2"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1" dirty="0">
                              <a:solidFill>
                                <a:sysClr val="windowText" lastClr="000000"/>
                              </a:solidFill>
                            </a:rPr>
                            <a:t>Minimize total travel time</a:t>
                          </a:r>
                          <a:endParaRPr lang="zh-CN" alt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1" dirty="0">
                              <a:solidFill>
                                <a:sysClr val="windowText" lastClr="000000"/>
                              </a:solidFill>
                            </a:rPr>
                            <a:t>Minimize maximum flow time</a:t>
                          </a:r>
                          <a:endParaRPr lang="zh-CN" alt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3982862"/>
                      </a:ext>
                    </a:extLst>
                  </a:tr>
                  <a:tr h="1005840">
                    <a:tc rowSpan="3">
                      <a:txBody>
                        <a:bodyPr/>
                        <a:lstStyle/>
                        <a:p>
                          <a:pPr algn="ctr"/>
                          <a:r>
                            <a:rPr lang="en-US" altLang="zh-CN" sz="2000" dirty="0">
                              <a:solidFill>
                                <a:sysClr val="windowText" lastClr="000000"/>
                              </a:solidFill>
                            </a:rPr>
                            <a:t>Previous method</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BF</a:t>
                          </a:r>
                          <a:endParaRPr lang="zh-CN" altLang="en-US" sz="2000" dirty="0">
                            <a:solidFill>
                              <a:sysClr val="windowText" lastClr="000000"/>
                            </a:solidFill>
                          </a:endParaRPr>
                        </a:p>
                        <a:p>
                          <a:pPr algn="ctr"/>
                          <a:r>
                            <a:rPr lang="en-US" altLang="zh-CN" sz="2000" dirty="0">
                              <a:solidFill>
                                <a:sysClr val="windowText" lastClr="000000"/>
                              </a:solidFill>
                            </a:rPr>
                            <a:t>[ICDE’13]</a:t>
                          </a:r>
                        </a:p>
                        <a:p>
                          <a:pPr algn="ctr"/>
                          <a:r>
                            <a:rPr lang="en-US" altLang="zh-CN" sz="2000" dirty="0">
                              <a:solidFill>
                                <a:sysClr val="windowText" lastClr="000000"/>
                              </a:solidFill>
                            </a:rPr>
                            <a:t>[EJOR’11]</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133333" r="-195146" b="-297576"/>
                          </a:stretch>
                        </a:blipFill>
                      </a:tcPr>
                    </a:tc>
                    <a:tc>
                      <a:txBody>
                        <a:bodyPr/>
                        <a:lstStyle/>
                        <a:p>
                          <a:pPr algn="ct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499316"/>
                      </a:ext>
                    </a:extLst>
                  </a:tr>
                  <a:tr h="701040">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Kinetic</a:t>
                          </a:r>
                          <a:endParaRPr lang="zh-CN" altLang="en-US" sz="2000" dirty="0">
                            <a:solidFill>
                              <a:sysClr val="windowText" lastClr="000000"/>
                            </a:solidFill>
                          </a:endParaRPr>
                        </a:p>
                        <a:p>
                          <a:pPr algn="ctr"/>
                          <a:r>
                            <a:rPr lang="en-US" altLang="zh-CN" sz="2000" dirty="0">
                              <a:solidFill>
                                <a:sysClr val="windowText" lastClr="000000"/>
                              </a:solidFill>
                            </a:rPr>
                            <a:t>[VLDB’14]</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334783" r="-195146" b="-3269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dirty="0">
                              <a:solidFill>
                                <a:sysClr val="windowText" lastClr="000000"/>
                              </a:solidFill>
                            </a:rPr>
                            <a:t>×</a:t>
                          </a:r>
                          <a:endParaRPr lang="zh-CN" altLang="en-US" sz="32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588326"/>
                      </a:ext>
                    </a:extLst>
                  </a:tr>
                  <a:tr h="701040">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ysClr val="windowText" lastClr="000000"/>
                              </a:solidFill>
                            </a:rPr>
                            <a:t>LDP</a:t>
                          </a:r>
                          <a:endParaRPr lang="zh-CN" altLang="en-US" sz="2000" dirty="0">
                            <a:solidFill>
                              <a:sysClr val="windowText" lastClr="000000"/>
                            </a:solidFill>
                          </a:endParaRPr>
                        </a:p>
                        <a:p>
                          <a:pPr algn="ctr"/>
                          <a:r>
                            <a:rPr lang="en-US" altLang="zh-CN" sz="2000" dirty="0">
                              <a:solidFill>
                                <a:sysClr val="windowText" lastClr="000000"/>
                              </a:solidFill>
                            </a:rPr>
                            <a:t>[VLDB’18]</a:t>
                          </a: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434783" r="-195146" b="-2269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dirty="0">
                              <a:solidFill>
                                <a:sysClr val="windowText" lastClr="000000"/>
                              </a:solidFill>
                            </a:rPr>
                            <a:t>×</a:t>
                          </a:r>
                          <a:endParaRPr lang="zh-CN" altLang="en-US" sz="32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4364945"/>
                      </a:ext>
                    </a:extLst>
                  </a:tr>
                  <a:tr h="510348">
                    <a:tc rowSpan="3">
                      <a:txBody>
                        <a:bodyPr/>
                        <a:lstStyle/>
                        <a:p>
                          <a:pPr algn="ctr"/>
                          <a:r>
                            <a:rPr lang="en-US" altLang="zh-CN" sz="2000" b="1" dirty="0">
                              <a:solidFill>
                                <a:sysClr val="windowText" lastClr="000000"/>
                              </a:solidFill>
                            </a:rPr>
                            <a:t>Our</a:t>
                          </a:r>
                        </a:p>
                        <a:p>
                          <a:pPr algn="ctr"/>
                          <a:r>
                            <a:rPr lang="en-US" altLang="zh-CN" sz="2000" b="1" dirty="0">
                              <a:solidFill>
                                <a:sysClr val="windowText" lastClr="000000"/>
                              </a:solidFill>
                            </a:rPr>
                            <a:t>method</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2000" b="1" dirty="0">
                              <a:solidFill>
                                <a:sysClr val="windowText" lastClr="000000"/>
                              </a:solidFill>
                            </a:rPr>
                            <a:t>NDP</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732143" r="-195146" b="-2107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8822007"/>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ysClr val="windowText" lastClr="000000"/>
                              </a:solidFill>
                            </a:rPr>
                            <a:t>ST</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832143" r="-195146" b="-1107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81499848"/>
                      </a:ext>
                    </a:extLst>
                  </a:tr>
                  <a:tr h="510348">
                    <a:tc vMerge="1">
                      <a:txBody>
                        <a:bodyPr/>
                        <a:lstStyle/>
                        <a:p>
                          <a:pPr algn="ctr"/>
                          <a:endParaRPr lang="zh-CN" altLang="en-US" sz="20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ysClr val="windowText" lastClr="000000"/>
                              </a:solidFill>
                            </a:rPr>
                            <a:t>FT</a:t>
                          </a:r>
                          <a:endParaRPr lang="zh-CN" altLang="en-US" sz="20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518" t="-932143" r="-195146" b="-107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45466963"/>
                      </a:ext>
                    </a:extLst>
                  </a:tr>
                </a:tbl>
              </a:graphicData>
            </a:graphic>
          </p:graphicFrame>
        </mc:Fallback>
      </mc:AlternateContent>
    </p:spTree>
    <p:extLst>
      <p:ext uri="{BB962C8B-B14F-4D97-AF65-F5344CB8AC3E}">
        <p14:creationId xmlns:p14="http://schemas.microsoft.com/office/powerpoint/2010/main" val="1264586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3021A9FF-0088-4BE1-8F8F-A173E34E37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3934" y="2651762"/>
            <a:ext cx="4296375" cy="3534268"/>
          </a:xfrm>
          <a:prstGeom prst="rect">
            <a:avLst/>
          </a:prstGeom>
        </p:spPr>
      </p:pic>
      <p:pic>
        <p:nvPicPr>
          <p:cNvPr id="17" name="图片 16">
            <a:extLst>
              <a:ext uri="{FF2B5EF4-FFF2-40B4-BE49-F238E27FC236}">
                <a16:creationId xmlns:a16="http://schemas.microsoft.com/office/drawing/2014/main" id="{397C8B29-E982-4A73-8B3C-E69E7C9A30A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0095" y="2708920"/>
            <a:ext cx="4305901" cy="3477110"/>
          </a:xfrm>
          <a:prstGeom prst="rect">
            <a:avLst/>
          </a:prstGeom>
        </p:spPr>
      </p:pic>
      <p:sp>
        <p:nvSpPr>
          <p:cNvPr id="2" name="标题 1"/>
          <p:cNvSpPr>
            <a:spLocks noGrp="1"/>
          </p:cNvSpPr>
          <p:nvPr>
            <p:ph type="title"/>
          </p:nvPr>
        </p:nvSpPr>
        <p:spPr/>
        <p:txBody>
          <a:bodyPr/>
          <a:lstStyle/>
          <a:p>
            <a:r>
              <a:rPr lang="en-US" altLang="zh-CN" dirty="0"/>
              <a:t>Experiments: Result</a:t>
            </a:r>
            <a:endParaRPr lang="zh-CN" altLang="en-US" dirty="0"/>
          </a:p>
        </p:txBody>
      </p:sp>
      <p:sp>
        <p:nvSpPr>
          <p:cNvPr id="3" name="内容占位符 2"/>
          <p:cNvSpPr>
            <a:spLocks noGrp="1"/>
          </p:cNvSpPr>
          <p:nvPr>
            <p:ph idx="1"/>
          </p:nvPr>
        </p:nvSpPr>
        <p:spPr/>
        <p:txBody>
          <a:bodyPr/>
          <a:lstStyle/>
          <a:p>
            <a:r>
              <a:rPr lang="en-US" altLang="zh-CN" dirty="0"/>
              <a:t>Minimizing total travel time</a:t>
            </a:r>
          </a:p>
          <a:p>
            <a:pPr lvl="1"/>
            <a:r>
              <a:rPr lang="en-US" altLang="zh-CN" dirty="0"/>
              <a:t>FT is faster than LDP on Taxi and as fast as LDP on Logistic</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62</a:t>
            </a:fld>
            <a:endParaRPr lang="en-US" altLang="ko-KR"/>
          </a:p>
        </p:txBody>
      </p:sp>
      <p:grpSp>
        <p:nvGrpSpPr>
          <p:cNvPr id="13" name="组合 12"/>
          <p:cNvGrpSpPr/>
          <p:nvPr/>
        </p:nvGrpSpPr>
        <p:grpSpPr>
          <a:xfrm>
            <a:off x="3425272" y="3087111"/>
            <a:ext cx="864096" cy="1494017"/>
            <a:chOff x="2607178" y="3433066"/>
            <a:chExt cx="864096" cy="1494017"/>
          </a:xfrm>
        </p:grpSpPr>
        <p:cxnSp>
          <p:nvCxnSpPr>
            <p:cNvPr id="7" name="直接箭头连接符 6"/>
            <p:cNvCxnSpPr>
              <a:cxnSpLocks/>
            </p:cNvCxnSpPr>
            <p:nvPr/>
          </p:nvCxnSpPr>
          <p:spPr bwMode="auto">
            <a:xfrm>
              <a:off x="3321858" y="3433066"/>
              <a:ext cx="0" cy="1494017"/>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8" name="文本框 7"/>
            <p:cNvSpPr txBox="1"/>
            <p:nvPr/>
          </p:nvSpPr>
          <p:spPr>
            <a:xfrm>
              <a:off x="2607178" y="3939169"/>
              <a:ext cx="864096" cy="400110"/>
            </a:xfrm>
            <a:prstGeom prst="rect">
              <a:avLst/>
            </a:prstGeom>
            <a:noFill/>
          </p:spPr>
          <p:txBody>
            <a:bodyPr wrap="square" rtlCol="0">
              <a:spAutoFit/>
            </a:bodyPr>
            <a:lstStyle/>
            <a:p>
              <a:r>
                <a:rPr lang="en-US" altLang="zh-CN" sz="2000" dirty="0">
                  <a:solidFill>
                    <a:srgbClr val="FF0000"/>
                  </a:solidFill>
                </a:rPr>
                <a:t>4.8x</a:t>
              </a:r>
              <a:endParaRPr lang="zh-CN" altLang="en-US" sz="2000" dirty="0">
                <a:solidFill>
                  <a:srgbClr val="FF0000"/>
                </a:solidFill>
              </a:endParaRPr>
            </a:p>
          </p:txBody>
        </p:sp>
      </p:grpSp>
      <p:grpSp>
        <p:nvGrpSpPr>
          <p:cNvPr id="12" name="组合 11"/>
          <p:cNvGrpSpPr/>
          <p:nvPr/>
        </p:nvGrpSpPr>
        <p:grpSpPr>
          <a:xfrm>
            <a:off x="7493514" y="3256614"/>
            <a:ext cx="1120724" cy="1361296"/>
            <a:chOff x="4691893" y="2854878"/>
            <a:chExt cx="1120724" cy="1505312"/>
          </a:xfrm>
        </p:grpSpPr>
        <p:cxnSp>
          <p:nvCxnSpPr>
            <p:cNvPr id="9" name="直接箭头连接符 8"/>
            <p:cNvCxnSpPr>
              <a:cxnSpLocks/>
            </p:cNvCxnSpPr>
            <p:nvPr/>
          </p:nvCxnSpPr>
          <p:spPr bwMode="auto">
            <a:xfrm>
              <a:off x="5652120" y="2854878"/>
              <a:ext cx="0" cy="1505312"/>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0" name="文本框 9"/>
            <p:cNvSpPr txBox="1"/>
            <p:nvPr/>
          </p:nvSpPr>
          <p:spPr>
            <a:xfrm>
              <a:off x="4691893" y="3289664"/>
              <a:ext cx="1120724" cy="442439"/>
            </a:xfrm>
            <a:prstGeom prst="rect">
              <a:avLst/>
            </a:prstGeom>
            <a:noFill/>
          </p:spPr>
          <p:txBody>
            <a:bodyPr wrap="square" rtlCol="0">
              <a:spAutoFit/>
            </a:bodyPr>
            <a:lstStyle/>
            <a:p>
              <a:r>
                <a:rPr lang="en-US" altLang="zh-CN" sz="2000" dirty="0">
                  <a:solidFill>
                    <a:srgbClr val="FF0000"/>
                  </a:solidFill>
                </a:rPr>
                <a:t>878.4x</a:t>
              </a:r>
              <a:endParaRPr lang="zh-CN" altLang="en-US" sz="2000" dirty="0">
                <a:solidFill>
                  <a:srgbClr val="FF0000"/>
                </a:solidFill>
              </a:endParaRPr>
            </a:p>
          </p:txBody>
        </p:sp>
      </p:grpSp>
      <p:sp>
        <p:nvSpPr>
          <p:cNvPr id="25" name="文本框 24">
            <a:extLst>
              <a:ext uri="{FF2B5EF4-FFF2-40B4-BE49-F238E27FC236}">
                <a16:creationId xmlns:a16="http://schemas.microsoft.com/office/drawing/2014/main" id="{82AA8205-B94B-4761-AB57-E9EF7492F716}"/>
              </a:ext>
            </a:extLst>
          </p:cNvPr>
          <p:cNvSpPr txBox="1"/>
          <p:nvPr/>
        </p:nvSpPr>
        <p:spPr>
          <a:xfrm>
            <a:off x="1790683" y="6186030"/>
            <a:ext cx="1957972" cy="461665"/>
          </a:xfrm>
          <a:prstGeom prst="rect">
            <a:avLst/>
          </a:prstGeom>
          <a:noFill/>
        </p:spPr>
        <p:txBody>
          <a:bodyPr wrap="none" rtlCol="0">
            <a:spAutoFit/>
          </a:bodyPr>
          <a:lstStyle/>
          <a:p>
            <a:r>
              <a:rPr lang="en-US" altLang="zh-CN" sz="2400" b="0" dirty="0"/>
              <a:t>Dataset: Taxi</a:t>
            </a:r>
            <a:endParaRPr lang="zh-CN" altLang="en-US" sz="2400" b="0" dirty="0"/>
          </a:p>
        </p:txBody>
      </p:sp>
      <p:sp>
        <p:nvSpPr>
          <p:cNvPr id="26" name="文本框 25">
            <a:extLst>
              <a:ext uri="{FF2B5EF4-FFF2-40B4-BE49-F238E27FC236}">
                <a16:creationId xmlns:a16="http://schemas.microsoft.com/office/drawing/2014/main" id="{7EF76D0D-C421-4298-8D0B-FCBA98886841}"/>
              </a:ext>
            </a:extLst>
          </p:cNvPr>
          <p:cNvSpPr txBox="1"/>
          <p:nvPr/>
        </p:nvSpPr>
        <p:spPr>
          <a:xfrm>
            <a:off x="5835899" y="6186029"/>
            <a:ext cx="2512226" cy="461665"/>
          </a:xfrm>
          <a:prstGeom prst="rect">
            <a:avLst/>
          </a:prstGeom>
          <a:noFill/>
        </p:spPr>
        <p:txBody>
          <a:bodyPr wrap="none" rtlCol="0">
            <a:spAutoFit/>
          </a:bodyPr>
          <a:lstStyle/>
          <a:p>
            <a:r>
              <a:rPr lang="en-US" altLang="zh-CN" sz="2400" b="0" dirty="0"/>
              <a:t>Dataset: logistics</a:t>
            </a:r>
            <a:endParaRPr lang="zh-CN" altLang="en-US" sz="2400" b="0" dirty="0"/>
          </a:p>
        </p:txBody>
      </p:sp>
      <p:sp>
        <p:nvSpPr>
          <p:cNvPr id="15" name="对话气泡: 矩形 14">
            <a:extLst>
              <a:ext uri="{FF2B5EF4-FFF2-40B4-BE49-F238E27FC236}">
                <a16:creationId xmlns:a16="http://schemas.microsoft.com/office/drawing/2014/main" id="{A9C98E6D-DFE3-4598-9FD8-9879B6816F93}"/>
              </a:ext>
            </a:extLst>
          </p:cNvPr>
          <p:cNvSpPr/>
          <p:nvPr/>
        </p:nvSpPr>
        <p:spPr bwMode="auto">
          <a:xfrm>
            <a:off x="2474676" y="2031485"/>
            <a:ext cx="6163159" cy="733154"/>
          </a:xfrm>
          <a:prstGeom prst="wedgeRectCallout">
            <a:avLst>
              <a:gd name="adj1" fmla="val 31098"/>
              <a:gd name="adj2" fmla="val 7896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As for minimizing total travel time, </a:t>
            </a:r>
          </a:p>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FT is 878.4 times faster than BF on Logistics</a:t>
            </a:r>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p:spTree>
    <p:extLst>
      <p:ext uri="{BB962C8B-B14F-4D97-AF65-F5344CB8AC3E}">
        <p14:creationId xmlns:p14="http://schemas.microsoft.com/office/powerpoint/2010/main" val="35530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5F92F6F-6A95-4671-8A42-7F233E29D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775" y="2684495"/>
            <a:ext cx="4239217" cy="3429479"/>
          </a:xfrm>
          <a:prstGeom prst="rect">
            <a:avLst/>
          </a:prstGeom>
        </p:spPr>
      </p:pic>
      <p:pic>
        <p:nvPicPr>
          <p:cNvPr id="6" name="图片 5">
            <a:extLst>
              <a:ext uri="{FF2B5EF4-FFF2-40B4-BE49-F238E27FC236}">
                <a16:creationId xmlns:a16="http://schemas.microsoft.com/office/drawing/2014/main" id="{7529D909-5A3F-4F34-9EAE-D45B2203FE7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62203" y="2660984"/>
            <a:ext cx="4258269" cy="3496163"/>
          </a:xfrm>
          <a:prstGeom prst="rect">
            <a:avLst/>
          </a:prstGeom>
        </p:spPr>
      </p:pic>
      <p:sp>
        <p:nvSpPr>
          <p:cNvPr id="2" name="标题 1"/>
          <p:cNvSpPr>
            <a:spLocks noGrp="1"/>
          </p:cNvSpPr>
          <p:nvPr>
            <p:ph type="title"/>
          </p:nvPr>
        </p:nvSpPr>
        <p:spPr/>
        <p:txBody>
          <a:bodyPr/>
          <a:lstStyle/>
          <a:p>
            <a:r>
              <a:rPr lang="en-US" altLang="zh-CN" dirty="0"/>
              <a:t>Experiments: Result</a:t>
            </a:r>
            <a:endParaRPr lang="zh-CN" altLang="en-US" dirty="0"/>
          </a:p>
        </p:txBody>
      </p:sp>
      <p:sp>
        <p:nvSpPr>
          <p:cNvPr id="3" name="内容占位符 2"/>
          <p:cNvSpPr>
            <a:spLocks noGrp="1"/>
          </p:cNvSpPr>
          <p:nvPr>
            <p:ph idx="1"/>
          </p:nvPr>
        </p:nvSpPr>
        <p:spPr/>
        <p:txBody>
          <a:bodyPr/>
          <a:lstStyle/>
          <a:p>
            <a:r>
              <a:rPr lang="en-US" altLang="zh-CN" dirty="0"/>
              <a:t>Minimizing maximum flow time</a:t>
            </a:r>
          </a:p>
          <a:p>
            <a:pPr lvl="1"/>
            <a:r>
              <a:rPr lang="en-US" altLang="zh-CN" dirty="0"/>
              <a:t>FT outperforms the other algorithms</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63</a:t>
            </a:fld>
            <a:endParaRPr lang="en-US" altLang="ko-KR"/>
          </a:p>
        </p:txBody>
      </p:sp>
      <p:grpSp>
        <p:nvGrpSpPr>
          <p:cNvPr id="13" name="组合 12"/>
          <p:cNvGrpSpPr/>
          <p:nvPr/>
        </p:nvGrpSpPr>
        <p:grpSpPr>
          <a:xfrm>
            <a:off x="3224223" y="3216268"/>
            <a:ext cx="1048863" cy="1217280"/>
            <a:chOff x="2595444" y="3433066"/>
            <a:chExt cx="864096" cy="1494017"/>
          </a:xfrm>
        </p:grpSpPr>
        <p:cxnSp>
          <p:nvCxnSpPr>
            <p:cNvPr id="7" name="直接箭头连接符 6"/>
            <p:cNvCxnSpPr>
              <a:cxnSpLocks/>
            </p:cNvCxnSpPr>
            <p:nvPr/>
          </p:nvCxnSpPr>
          <p:spPr bwMode="auto">
            <a:xfrm>
              <a:off x="3321858" y="3433066"/>
              <a:ext cx="0" cy="1494017"/>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8" name="文本框 7"/>
            <p:cNvSpPr txBox="1"/>
            <p:nvPr/>
          </p:nvSpPr>
          <p:spPr>
            <a:xfrm>
              <a:off x="2595444" y="3779964"/>
              <a:ext cx="864096" cy="491071"/>
            </a:xfrm>
            <a:prstGeom prst="rect">
              <a:avLst/>
            </a:prstGeom>
            <a:noFill/>
          </p:spPr>
          <p:txBody>
            <a:bodyPr wrap="square" rtlCol="0">
              <a:spAutoFit/>
            </a:bodyPr>
            <a:lstStyle/>
            <a:p>
              <a:r>
                <a:rPr lang="en-US" altLang="zh-CN" sz="2000" dirty="0">
                  <a:solidFill>
                    <a:srgbClr val="FF0000"/>
                  </a:solidFill>
                </a:rPr>
                <a:t>2.2x</a:t>
              </a:r>
              <a:endParaRPr lang="zh-CN" altLang="en-US" sz="2000" dirty="0">
                <a:solidFill>
                  <a:srgbClr val="FF0000"/>
                </a:solidFill>
              </a:endParaRPr>
            </a:p>
          </p:txBody>
        </p:sp>
      </p:grpSp>
      <p:grpSp>
        <p:nvGrpSpPr>
          <p:cNvPr id="12" name="组合 11"/>
          <p:cNvGrpSpPr/>
          <p:nvPr/>
        </p:nvGrpSpPr>
        <p:grpSpPr>
          <a:xfrm>
            <a:off x="7469530" y="3250948"/>
            <a:ext cx="999440" cy="1296144"/>
            <a:chOff x="4655463" y="2854878"/>
            <a:chExt cx="999440" cy="1505312"/>
          </a:xfrm>
        </p:grpSpPr>
        <p:cxnSp>
          <p:nvCxnSpPr>
            <p:cNvPr id="9" name="直接箭头连接符 8"/>
            <p:cNvCxnSpPr>
              <a:cxnSpLocks/>
            </p:cNvCxnSpPr>
            <p:nvPr/>
          </p:nvCxnSpPr>
          <p:spPr bwMode="auto">
            <a:xfrm>
              <a:off x="5652120" y="2854878"/>
              <a:ext cx="0" cy="1505312"/>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0" name="文本框 9"/>
            <p:cNvSpPr txBox="1"/>
            <p:nvPr/>
          </p:nvSpPr>
          <p:spPr>
            <a:xfrm>
              <a:off x="4655463" y="3340886"/>
              <a:ext cx="999440" cy="464679"/>
            </a:xfrm>
            <a:prstGeom prst="rect">
              <a:avLst/>
            </a:prstGeom>
            <a:noFill/>
          </p:spPr>
          <p:txBody>
            <a:bodyPr wrap="square" rtlCol="0">
              <a:spAutoFit/>
            </a:bodyPr>
            <a:lstStyle/>
            <a:p>
              <a:r>
                <a:rPr lang="en-US" altLang="zh-CN" sz="2000" dirty="0">
                  <a:solidFill>
                    <a:srgbClr val="FF0000"/>
                  </a:solidFill>
                </a:rPr>
                <a:t>998.1x</a:t>
              </a:r>
              <a:endParaRPr lang="zh-CN" altLang="en-US" sz="2000" dirty="0">
                <a:solidFill>
                  <a:srgbClr val="FF0000"/>
                </a:solidFill>
              </a:endParaRPr>
            </a:p>
          </p:txBody>
        </p:sp>
      </p:grpSp>
      <p:sp>
        <p:nvSpPr>
          <p:cNvPr id="25" name="文本框 24">
            <a:extLst>
              <a:ext uri="{FF2B5EF4-FFF2-40B4-BE49-F238E27FC236}">
                <a16:creationId xmlns:a16="http://schemas.microsoft.com/office/drawing/2014/main" id="{82AA8205-B94B-4761-AB57-E9EF7492F716}"/>
              </a:ext>
            </a:extLst>
          </p:cNvPr>
          <p:cNvSpPr txBox="1"/>
          <p:nvPr/>
        </p:nvSpPr>
        <p:spPr>
          <a:xfrm>
            <a:off x="1790683" y="6186030"/>
            <a:ext cx="1957972" cy="461665"/>
          </a:xfrm>
          <a:prstGeom prst="rect">
            <a:avLst/>
          </a:prstGeom>
          <a:noFill/>
        </p:spPr>
        <p:txBody>
          <a:bodyPr wrap="none" rtlCol="0">
            <a:spAutoFit/>
          </a:bodyPr>
          <a:lstStyle/>
          <a:p>
            <a:r>
              <a:rPr lang="en-US" altLang="zh-CN" sz="2400" b="0" dirty="0"/>
              <a:t>Dataset: Taxi</a:t>
            </a:r>
            <a:endParaRPr lang="zh-CN" altLang="en-US" sz="2400" b="0" dirty="0"/>
          </a:p>
        </p:txBody>
      </p:sp>
      <p:sp>
        <p:nvSpPr>
          <p:cNvPr id="26" name="文本框 25">
            <a:extLst>
              <a:ext uri="{FF2B5EF4-FFF2-40B4-BE49-F238E27FC236}">
                <a16:creationId xmlns:a16="http://schemas.microsoft.com/office/drawing/2014/main" id="{7EF76D0D-C421-4298-8D0B-FCBA98886841}"/>
              </a:ext>
            </a:extLst>
          </p:cNvPr>
          <p:cNvSpPr txBox="1"/>
          <p:nvPr/>
        </p:nvSpPr>
        <p:spPr>
          <a:xfrm>
            <a:off x="5835899" y="6186029"/>
            <a:ext cx="2512226" cy="461665"/>
          </a:xfrm>
          <a:prstGeom prst="rect">
            <a:avLst/>
          </a:prstGeom>
          <a:noFill/>
        </p:spPr>
        <p:txBody>
          <a:bodyPr wrap="none" rtlCol="0">
            <a:spAutoFit/>
          </a:bodyPr>
          <a:lstStyle/>
          <a:p>
            <a:r>
              <a:rPr lang="en-US" altLang="zh-CN" sz="2400" b="0" dirty="0"/>
              <a:t>Dataset: logistics</a:t>
            </a:r>
            <a:endParaRPr lang="zh-CN" altLang="en-US" sz="2400" b="0" dirty="0"/>
          </a:p>
        </p:txBody>
      </p:sp>
      <p:sp>
        <p:nvSpPr>
          <p:cNvPr id="15" name="对话气泡: 矩形 14">
            <a:extLst>
              <a:ext uri="{FF2B5EF4-FFF2-40B4-BE49-F238E27FC236}">
                <a16:creationId xmlns:a16="http://schemas.microsoft.com/office/drawing/2014/main" id="{8B6046AF-FC82-48E3-B289-DFD8F9838A73}"/>
              </a:ext>
            </a:extLst>
          </p:cNvPr>
          <p:cNvSpPr/>
          <p:nvPr/>
        </p:nvSpPr>
        <p:spPr bwMode="auto">
          <a:xfrm>
            <a:off x="1547664" y="1729534"/>
            <a:ext cx="5626962" cy="966441"/>
          </a:xfrm>
          <a:prstGeom prst="wedgeRectCallout">
            <a:avLst>
              <a:gd name="adj1" fmla="val 27144"/>
              <a:gd name="adj2" fmla="val 66974"/>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FT is 2.2 times faster than BF on Taxi </a:t>
            </a:r>
          </a:p>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and 998.1 times faster on Logistics</a:t>
            </a:r>
          </a:p>
        </p:txBody>
      </p:sp>
    </p:spTree>
    <p:extLst>
      <p:ext uri="{BB962C8B-B14F-4D97-AF65-F5344CB8AC3E}">
        <p14:creationId xmlns:p14="http://schemas.microsoft.com/office/powerpoint/2010/main" val="15676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a:t>
            </a:r>
            <a:endParaRPr lang="zh-CN" altLang="en-US" dirty="0"/>
          </a:p>
        </p:txBody>
      </p:sp>
      <p:sp>
        <p:nvSpPr>
          <p:cNvPr id="3" name="内容占位符 2"/>
          <p:cNvSpPr>
            <a:spLocks noGrp="1"/>
          </p:cNvSpPr>
          <p:nvPr>
            <p:ph idx="1"/>
          </p:nvPr>
        </p:nvSpPr>
        <p:spPr/>
        <p:txBody>
          <a:bodyPr/>
          <a:lstStyle/>
          <a:p>
            <a:r>
              <a:rPr lang="en-US" altLang="zh-CN" dirty="0"/>
              <a:t>Memory</a:t>
            </a:r>
          </a:p>
          <a:p>
            <a:pPr lvl="1"/>
            <a:r>
              <a:rPr lang="en-US" altLang="zh-CN" dirty="0"/>
              <a:t>The gap of memory cost among algorithms (except NDP) is marginal.</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64</a:t>
            </a:fld>
            <a:endParaRPr lang="en-US" altLang="ko-KR"/>
          </a:p>
        </p:txBody>
      </p:sp>
      <p:sp>
        <p:nvSpPr>
          <p:cNvPr id="25" name="文本框 24">
            <a:extLst>
              <a:ext uri="{FF2B5EF4-FFF2-40B4-BE49-F238E27FC236}">
                <a16:creationId xmlns:a16="http://schemas.microsoft.com/office/drawing/2014/main" id="{82AA8205-B94B-4761-AB57-E9EF7492F716}"/>
              </a:ext>
            </a:extLst>
          </p:cNvPr>
          <p:cNvSpPr txBox="1"/>
          <p:nvPr/>
        </p:nvSpPr>
        <p:spPr>
          <a:xfrm>
            <a:off x="1790683" y="6186030"/>
            <a:ext cx="1957972" cy="461665"/>
          </a:xfrm>
          <a:prstGeom prst="rect">
            <a:avLst/>
          </a:prstGeom>
          <a:noFill/>
        </p:spPr>
        <p:txBody>
          <a:bodyPr wrap="none" rtlCol="0">
            <a:spAutoFit/>
          </a:bodyPr>
          <a:lstStyle/>
          <a:p>
            <a:r>
              <a:rPr lang="en-US" altLang="zh-CN" sz="2400" b="0" dirty="0"/>
              <a:t>Dataset: Taxi</a:t>
            </a:r>
            <a:endParaRPr lang="zh-CN" altLang="en-US" sz="2400" b="0" dirty="0"/>
          </a:p>
        </p:txBody>
      </p:sp>
      <p:sp>
        <p:nvSpPr>
          <p:cNvPr id="26" name="文本框 25">
            <a:extLst>
              <a:ext uri="{FF2B5EF4-FFF2-40B4-BE49-F238E27FC236}">
                <a16:creationId xmlns:a16="http://schemas.microsoft.com/office/drawing/2014/main" id="{7EF76D0D-C421-4298-8D0B-FCBA98886841}"/>
              </a:ext>
            </a:extLst>
          </p:cNvPr>
          <p:cNvSpPr txBox="1"/>
          <p:nvPr/>
        </p:nvSpPr>
        <p:spPr>
          <a:xfrm>
            <a:off x="5835899" y="6186029"/>
            <a:ext cx="2512226" cy="461665"/>
          </a:xfrm>
          <a:prstGeom prst="rect">
            <a:avLst/>
          </a:prstGeom>
          <a:noFill/>
        </p:spPr>
        <p:txBody>
          <a:bodyPr wrap="none" rtlCol="0">
            <a:spAutoFit/>
          </a:bodyPr>
          <a:lstStyle/>
          <a:p>
            <a:r>
              <a:rPr lang="en-US" altLang="zh-CN" sz="2400" b="0" dirty="0"/>
              <a:t>Dataset: logistics</a:t>
            </a:r>
            <a:endParaRPr lang="zh-CN" altLang="en-US" sz="2400" b="0" dirty="0"/>
          </a:p>
        </p:txBody>
      </p:sp>
      <p:pic>
        <p:nvPicPr>
          <p:cNvPr id="14" name="图片 13">
            <a:extLst>
              <a:ext uri="{FF2B5EF4-FFF2-40B4-BE49-F238E27FC236}">
                <a16:creationId xmlns:a16="http://schemas.microsoft.com/office/drawing/2014/main" id="{72F7C1B8-045B-4472-9D55-A8524C574E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536" y="2760788"/>
            <a:ext cx="3995065" cy="3188491"/>
          </a:xfrm>
          <a:prstGeom prst="rect">
            <a:avLst/>
          </a:prstGeom>
        </p:spPr>
      </p:pic>
      <p:pic>
        <p:nvPicPr>
          <p:cNvPr id="16" name="图片 15">
            <a:extLst>
              <a:ext uri="{FF2B5EF4-FFF2-40B4-BE49-F238E27FC236}">
                <a16:creationId xmlns:a16="http://schemas.microsoft.com/office/drawing/2014/main" id="{361F624B-7044-4F8A-A359-52A63B35C89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5439" y="2678840"/>
            <a:ext cx="4203025" cy="3270439"/>
          </a:xfrm>
          <a:prstGeom prst="rect">
            <a:avLst/>
          </a:prstGeom>
        </p:spPr>
      </p:pic>
      <p:sp>
        <p:nvSpPr>
          <p:cNvPr id="11" name="对话气泡: 矩形 10">
            <a:extLst>
              <a:ext uri="{FF2B5EF4-FFF2-40B4-BE49-F238E27FC236}">
                <a16:creationId xmlns:a16="http://schemas.microsoft.com/office/drawing/2014/main" id="{45A16B03-6C54-4E9B-A94D-24A2B1FB8D39}"/>
              </a:ext>
            </a:extLst>
          </p:cNvPr>
          <p:cNvSpPr/>
          <p:nvPr/>
        </p:nvSpPr>
        <p:spPr bwMode="auto">
          <a:xfrm>
            <a:off x="2359553" y="1910271"/>
            <a:ext cx="6163158" cy="747175"/>
          </a:xfrm>
          <a:prstGeom prst="wedgeRectCallout">
            <a:avLst>
              <a:gd name="adj1" fmla="val 31098"/>
              <a:gd name="adj2" fmla="val 78961"/>
            </a:avLst>
          </a:prstGeom>
          <a:solidFill>
            <a:srgbClr val="FFC000"/>
          </a:solid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The gap of memory cost between FT to </a:t>
            </a:r>
          </a:p>
          <a:p>
            <a:pPr algn="ctr" eaLnBrk="1" hangingPunct="1"/>
            <a:r>
              <a:rPr lang="en-US" altLang="zh-CN" sz="2400" b="0" dirty="0">
                <a:solidFill>
                  <a:schemeClr val="tx1"/>
                </a:solidFill>
                <a:latin typeface="Arial" panose="020B0604020202020204" pitchFamily="34" charset="0"/>
                <a:ea typeface="Arial Unicode MS" pitchFamily="50" charset="-127"/>
                <a:cs typeface="Arial" panose="020B0604020202020204" pitchFamily="34" charset="0"/>
              </a:rPr>
              <a:t>other algorithms is less than 0.1MB</a:t>
            </a:r>
            <a:endParaRPr kumimoji="0" lang="en-US" altLang="zh-CN" sz="2400" b="0" u="none" strike="noStrike" cap="none" normalizeH="0" baseline="0" dirty="0">
              <a:ln>
                <a:noFill/>
              </a:ln>
              <a:solidFill>
                <a:schemeClr val="tx1"/>
              </a:solidFill>
              <a:effectLst/>
              <a:latin typeface="Arial" panose="020B0604020202020204" pitchFamily="34" charset="0"/>
              <a:ea typeface="Arial Unicode MS" pitchFamily="50" charset="-127"/>
              <a:cs typeface="Arial" panose="020B0604020202020204" pitchFamily="34" charset="0"/>
            </a:endParaRPr>
          </a:p>
        </p:txBody>
      </p:sp>
    </p:spTree>
    <p:extLst>
      <p:ext uri="{BB962C8B-B14F-4D97-AF65-F5344CB8AC3E}">
        <p14:creationId xmlns:p14="http://schemas.microsoft.com/office/powerpoint/2010/main" val="395110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a:t>
            </a:r>
            <a:endParaRPr lang="zh-CN" altLang="en-US" dirty="0"/>
          </a:p>
        </p:txBody>
      </p:sp>
      <p:sp>
        <p:nvSpPr>
          <p:cNvPr id="3" name="内容占位符 2"/>
          <p:cNvSpPr>
            <a:spLocks noGrp="1"/>
          </p:cNvSpPr>
          <p:nvPr>
            <p:ph idx="1"/>
          </p:nvPr>
        </p:nvSpPr>
        <p:spPr>
          <a:xfrm>
            <a:off x="457200" y="980728"/>
            <a:ext cx="8229600" cy="5688360"/>
          </a:xfrm>
        </p:spPr>
        <p:txBody>
          <a:bodyPr/>
          <a:lstStyle/>
          <a:p>
            <a:r>
              <a:rPr lang="en-US" altLang="zh-CN" dirty="0"/>
              <a:t>Scalability</a:t>
            </a:r>
          </a:p>
          <a:p>
            <a:pPr lvl="1"/>
            <a:r>
              <a:rPr lang="en-US" altLang="zh-CN" dirty="0"/>
              <a:t>Our algorithms are fit for hundred thousands of requests.</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65</a:t>
            </a:fld>
            <a:endParaRPr lang="en-US" altLang="ko-KR"/>
          </a:p>
        </p:txBody>
      </p:sp>
      <p:pic>
        <p:nvPicPr>
          <p:cNvPr id="10" name="图片 9">
            <a:extLst>
              <a:ext uri="{FF2B5EF4-FFF2-40B4-BE49-F238E27FC236}">
                <a16:creationId xmlns:a16="http://schemas.microsoft.com/office/drawing/2014/main" id="{0F021D85-D2BC-4CD5-8E7A-730F017BD1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536" y="2722806"/>
            <a:ext cx="3960440" cy="3230722"/>
          </a:xfrm>
          <a:prstGeom prst="rect">
            <a:avLst/>
          </a:prstGeom>
        </p:spPr>
      </p:pic>
      <p:pic>
        <p:nvPicPr>
          <p:cNvPr id="12" name="图片 11">
            <a:extLst>
              <a:ext uri="{FF2B5EF4-FFF2-40B4-BE49-F238E27FC236}">
                <a16:creationId xmlns:a16="http://schemas.microsoft.com/office/drawing/2014/main" id="{A99FB06B-0497-481E-8413-BA7E9ED4782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6362" y="2722806"/>
            <a:ext cx="3936042" cy="3225964"/>
          </a:xfrm>
          <a:prstGeom prst="rect">
            <a:avLst/>
          </a:prstGeom>
        </p:spPr>
      </p:pic>
      <p:sp>
        <p:nvSpPr>
          <p:cNvPr id="13" name="文本框 12">
            <a:extLst>
              <a:ext uri="{FF2B5EF4-FFF2-40B4-BE49-F238E27FC236}">
                <a16:creationId xmlns:a16="http://schemas.microsoft.com/office/drawing/2014/main" id="{B08A9064-79C4-467A-A0C5-0EDBC3040617}"/>
              </a:ext>
            </a:extLst>
          </p:cNvPr>
          <p:cNvSpPr txBox="1"/>
          <p:nvPr/>
        </p:nvSpPr>
        <p:spPr>
          <a:xfrm>
            <a:off x="1790683" y="6186030"/>
            <a:ext cx="1957972" cy="461665"/>
          </a:xfrm>
          <a:prstGeom prst="rect">
            <a:avLst/>
          </a:prstGeom>
          <a:noFill/>
        </p:spPr>
        <p:txBody>
          <a:bodyPr wrap="none" rtlCol="0">
            <a:spAutoFit/>
          </a:bodyPr>
          <a:lstStyle/>
          <a:p>
            <a:r>
              <a:rPr lang="en-US" altLang="zh-CN" sz="2400" b="0" dirty="0"/>
              <a:t>Dataset: Taxi</a:t>
            </a:r>
            <a:endParaRPr lang="zh-CN" altLang="en-US" sz="2400" b="0" dirty="0"/>
          </a:p>
        </p:txBody>
      </p:sp>
      <p:sp>
        <p:nvSpPr>
          <p:cNvPr id="14" name="文本框 13">
            <a:extLst>
              <a:ext uri="{FF2B5EF4-FFF2-40B4-BE49-F238E27FC236}">
                <a16:creationId xmlns:a16="http://schemas.microsoft.com/office/drawing/2014/main" id="{2FA5C9C7-CBFD-497E-8B10-001FEA8C9345}"/>
              </a:ext>
            </a:extLst>
          </p:cNvPr>
          <p:cNvSpPr txBox="1"/>
          <p:nvPr/>
        </p:nvSpPr>
        <p:spPr>
          <a:xfrm>
            <a:off x="5835899" y="6186029"/>
            <a:ext cx="2512226" cy="461665"/>
          </a:xfrm>
          <a:prstGeom prst="rect">
            <a:avLst/>
          </a:prstGeom>
          <a:noFill/>
        </p:spPr>
        <p:txBody>
          <a:bodyPr wrap="none" rtlCol="0">
            <a:spAutoFit/>
          </a:bodyPr>
          <a:lstStyle/>
          <a:p>
            <a:r>
              <a:rPr lang="en-US" altLang="zh-CN" sz="2400" b="0" dirty="0"/>
              <a:t>Dataset: logistics</a:t>
            </a:r>
            <a:endParaRPr lang="zh-CN" altLang="en-US" sz="2400" b="0" dirty="0"/>
          </a:p>
        </p:txBody>
      </p:sp>
    </p:spTree>
    <p:extLst>
      <p:ext uri="{BB962C8B-B14F-4D97-AF65-F5344CB8AC3E}">
        <p14:creationId xmlns:p14="http://schemas.microsoft.com/office/powerpoint/2010/main" val="297999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t>Background</a:t>
            </a:r>
          </a:p>
          <a:p>
            <a:pPr eaLnBrk="1" hangingPunct="1">
              <a:spcBef>
                <a:spcPts val="1000"/>
              </a:spcBef>
              <a:spcAft>
                <a:spcPts val="2000"/>
              </a:spcAft>
            </a:pPr>
            <a:r>
              <a:rPr lang="en-US" altLang="zh-CN" sz="3200" dirty="0"/>
              <a:t>Problem Statement</a:t>
            </a:r>
          </a:p>
          <a:p>
            <a:pPr eaLnBrk="1" hangingPunct="1">
              <a:spcBef>
                <a:spcPts val="1000"/>
              </a:spcBef>
              <a:spcAft>
                <a:spcPts val="2000"/>
              </a:spcAft>
            </a:pPr>
            <a:r>
              <a:rPr lang="en-US" altLang="zh-CN" sz="3200" dirty="0"/>
              <a:t>Partition-based Framework</a:t>
            </a:r>
          </a:p>
          <a:p>
            <a:pPr eaLnBrk="1" hangingPunct="1">
              <a:spcBef>
                <a:spcPts val="1000"/>
              </a:spcBef>
              <a:spcAft>
                <a:spcPts val="2000"/>
              </a:spcAft>
            </a:pPr>
            <a:r>
              <a:rPr lang="en-US" altLang="zh-CN" sz="3200" dirty="0"/>
              <a:t>Segment-based DP Algorithm</a:t>
            </a:r>
          </a:p>
          <a:p>
            <a:pPr eaLnBrk="1" hangingPunct="1">
              <a:spcBef>
                <a:spcPts val="1000"/>
              </a:spcBef>
              <a:spcAft>
                <a:spcPts val="2000"/>
              </a:spcAft>
            </a:pPr>
            <a:r>
              <a:rPr lang="en-US" altLang="zh-CN" sz="3200" dirty="0"/>
              <a:t>Experiments</a:t>
            </a:r>
          </a:p>
          <a:p>
            <a:pPr eaLnBrk="1" hangingPunct="1">
              <a:spcBef>
                <a:spcPts val="1000"/>
              </a:spcBef>
              <a:spcAft>
                <a:spcPts val="2000"/>
              </a:spcAft>
            </a:pPr>
            <a:r>
              <a:rPr lang="en-US" altLang="zh-CN" sz="3200" dirty="0">
                <a:solidFill>
                  <a:srgbClr val="FF0000"/>
                </a:solidFill>
              </a:rPr>
              <a:t>Conclusion</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66</a:t>
            </a:fld>
            <a:endParaRPr lang="en-US" altLang="ko-KR"/>
          </a:p>
        </p:txBody>
      </p:sp>
    </p:spTree>
    <p:extLst>
      <p:ext uri="{BB962C8B-B14F-4D97-AF65-F5344CB8AC3E}">
        <p14:creationId xmlns:p14="http://schemas.microsoft.com/office/powerpoint/2010/main" val="205993045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Conclusion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435280" cy="5688360"/>
              </a:xfrm>
            </p:spPr>
            <p:txBody>
              <a:bodyPr/>
              <a:lstStyle/>
              <a:p>
                <a:pPr algn="just">
                  <a:spcBef>
                    <a:spcPts val="300"/>
                  </a:spcBef>
                  <a:spcAft>
                    <a:spcPts val="300"/>
                  </a:spcAft>
                  <a:buSzPct val="60000"/>
                  <a:defRPr/>
                </a:pPr>
                <a:r>
                  <a:rPr lang="en-US" altLang="zh-CN" dirty="0"/>
                  <a:t>We </a:t>
                </a:r>
                <a:r>
                  <a:rPr lang="en-US" altLang="zh-CN" dirty="0">
                    <a:solidFill>
                      <a:srgbClr val="FF0000"/>
                    </a:solidFill>
                  </a:rPr>
                  <a:t>propose a partition-based framework</a:t>
                </a:r>
                <a:r>
                  <a:rPr lang="en-US" altLang="zh-CN" dirty="0"/>
                  <a:t> to reduce the time complexity of the generic insertion operator from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en-US" altLang="zh-CN" dirty="0"/>
                  <a:t> to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a:t>.</a:t>
                </a:r>
              </a:p>
              <a:p>
                <a:pPr algn="just">
                  <a:spcBef>
                    <a:spcPts val="300"/>
                  </a:spcBef>
                  <a:spcAft>
                    <a:spcPts val="300"/>
                  </a:spcAft>
                  <a:buSzPct val="60000"/>
                  <a:defRPr/>
                </a:pPr>
                <a:endParaRPr lang="en-US" altLang="zh-CN" dirty="0"/>
              </a:p>
              <a:p>
                <a:pPr algn="just">
                  <a:spcBef>
                    <a:spcPts val="300"/>
                  </a:spcBef>
                  <a:spcAft>
                    <a:spcPts val="300"/>
                  </a:spcAft>
                  <a:buSzPct val="60000"/>
                  <a:defRPr/>
                </a:pPr>
                <a:r>
                  <a:rPr lang="en-US" altLang="zh-CN" dirty="0"/>
                  <a:t>By utilizing some efficient index structures, we further </a:t>
                </a:r>
                <a:r>
                  <a:rPr lang="en-US" altLang="zh-CN" dirty="0">
                    <a:solidFill>
                      <a:srgbClr val="FF0000"/>
                    </a:solidFill>
                  </a:rPr>
                  <a:t>propose a linear insertion operator.</a:t>
                </a:r>
              </a:p>
              <a:p>
                <a:pPr algn="just">
                  <a:spcBef>
                    <a:spcPts val="300"/>
                  </a:spcBef>
                  <a:spcAft>
                    <a:spcPts val="300"/>
                  </a:spcAft>
                  <a:buSzPct val="60000"/>
                  <a:defRPr/>
                </a:pPr>
                <a:endParaRPr lang="en-US" altLang="zh-CN" dirty="0"/>
              </a:p>
              <a:p>
                <a:pPr algn="just">
                  <a:spcBef>
                    <a:spcPts val="300"/>
                  </a:spcBef>
                  <a:spcAft>
                    <a:spcPts val="300"/>
                  </a:spcAft>
                  <a:buSzPct val="60000"/>
                  <a:defRPr/>
                </a:pPr>
                <a:r>
                  <a:rPr lang="en-US" altLang="zh-CN" dirty="0"/>
                  <a:t>Experiments on real datasets show that the insertion operator can be</a:t>
                </a:r>
                <a:r>
                  <a:rPr lang="en-US" altLang="zh-CN" dirty="0">
                    <a:solidFill>
                      <a:srgbClr val="FF0000"/>
                    </a:solidFill>
                  </a:rPr>
                  <a:t> accelerated by up to 998.1 times </a:t>
                </a:r>
                <a:r>
                  <a:rPr lang="en-US" altLang="zh-CN" dirty="0"/>
                  <a:t>on urban-scale datasets.</a:t>
                </a:r>
                <a:br>
                  <a:rPr lang="en-US" altLang="zh-CN" sz="2400" dirty="0"/>
                </a:br>
                <a:endParaRPr lang="en-US" altLang="zh-CN"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435280" cy="5688360"/>
              </a:xfrm>
              <a:blipFill>
                <a:blip r:embed="rId3"/>
                <a:stretch>
                  <a:fillRect l="-434" t="-1393" r="-166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67</a:t>
            </a:fld>
            <a:endParaRPr lang="en-US" altLang="ko-KR"/>
          </a:p>
        </p:txBody>
      </p:sp>
    </p:spTree>
    <p:extLst>
      <p:ext uri="{BB962C8B-B14F-4D97-AF65-F5344CB8AC3E}">
        <p14:creationId xmlns:p14="http://schemas.microsoft.com/office/powerpoint/2010/main" val="2015592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68</a:t>
            </a:fld>
            <a:endParaRPr lang="en-US" altLang="ko-KR"/>
          </a:p>
        </p:txBody>
      </p:sp>
      <p:sp>
        <p:nvSpPr>
          <p:cNvPr id="5" name="Title 1"/>
          <p:cNvSpPr txBox="1">
            <a:spLocks/>
          </p:cNvSpPr>
          <p:nvPr/>
        </p:nvSpPr>
        <p:spPr bwMode="auto">
          <a:xfrm>
            <a:off x="5867400" y="4876800"/>
            <a:ext cx="2667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a:lstStyle>
          <a:p>
            <a:pPr eaLnBrk="1" hangingPunct="1"/>
            <a:r>
              <a:rPr lang="en-US" altLang="zh-CN" kern="0"/>
              <a:t>Thank You</a:t>
            </a:r>
          </a:p>
        </p:txBody>
      </p:sp>
      <p:sp>
        <p:nvSpPr>
          <p:cNvPr id="6" name="TextBox 3"/>
          <p:cNvSpPr txBox="1">
            <a:spLocks noChangeArrowheads="1"/>
          </p:cNvSpPr>
          <p:nvPr/>
        </p:nvSpPr>
        <p:spPr bwMode="auto">
          <a:xfrm>
            <a:off x="914400" y="1447800"/>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zh-CN" sz="5400">
                <a:solidFill>
                  <a:srgbClr val="00B0F0"/>
                </a:solidFill>
              </a:rPr>
              <a:t>Q &amp; A</a:t>
            </a:r>
          </a:p>
        </p:txBody>
      </p:sp>
      <p:pic>
        <p:nvPicPr>
          <p:cNvPr id="7"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43200" y="2667000"/>
            <a:ext cx="32004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26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Ridesharing Services</a:t>
            </a:r>
            <a:endParaRPr lang="zh-CN" altLang="en-US" dirty="0"/>
          </a:p>
        </p:txBody>
      </p:sp>
      <p:sp>
        <p:nvSpPr>
          <p:cNvPr id="3" name="内容占位符 2"/>
          <p:cNvSpPr>
            <a:spLocks noGrp="1"/>
          </p:cNvSpPr>
          <p:nvPr>
            <p:ph idx="1"/>
          </p:nvPr>
        </p:nvSpPr>
        <p:spPr>
          <a:xfrm>
            <a:off x="457200" y="980728"/>
            <a:ext cx="8229600" cy="5688360"/>
          </a:xfrm>
        </p:spPr>
        <p:txBody>
          <a:bodyPr/>
          <a:lstStyle/>
          <a:p>
            <a:pPr algn="just"/>
            <a:r>
              <a:rPr lang="en-US" altLang="zh-CN" dirty="0"/>
              <a:t>The problem of route planning in dynamic ridesharing is very difficult and most existing solutions are heuristic</a:t>
            </a:r>
          </a:p>
          <a:p>
            <a:pPr lvl="1"/>
            <a:endParaRPr lang="en-US" altLang="zh-CN" dirty="0"/>
          </a:p>
          <a:p>
            <a:pPr lvl="1"/>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a:t>
            </a:fld>
            <a:endParaRPr lang="en-US" altLang="ko-KR"/>
          </a:p>
        </p:txBody>
      </p:sp>
      <p:graphicFrame>
        <p:nvGraphicFramePr>
          <p:cNvPr id="5" name="表格 4">
            <a:extLst>
              <a:ext uri="{FF2B5EF4-FFF2-40B4-BE49-F238E27FC236}">
                <a16:creationId xmlns:a16="http://schemas.microsoft.com/office/drawing/2014/main" id="{4670C935-1B2B-4650-99BA-417AD81129D9}"/>
              </a:ext>
            </a:extLst>
          </p:cNvPr>
          <p:cNvGraphicFramePr>
            <a:graphicFrameLocks noGrp="1"/>
          </p:cNvGraphicFramePr>
          <p:nvPr>
            <p:extLst>
              <p:ext uri="{D42A27DB-BD31-4B8C-83A1-F6EECF244321}">
                <p14:modId xmlns:p14="http://schemas.microsoft.com/office/powerpoint/2010/main" val="3644173823"/>
              </p:ext>
            </p:extLst>
          </p:nvPr>
        </p:nvGraphicFramePr>
        <p:xfrm>
          <a:off x="791580" y="2492100"/>
          <a:ext cx="7560840" cy="1097280"/>
        </p:xfrm>
        <a:graphic>
          <a:graphicData uri="http://schemas.openxmlformats.org/drawingml/2006/table">
            <a:tbl>
              <a:tblPr firstRow="1" bandRow="1">
                <a:tableStyleId>{5C22544A-7EE6-4342-B048-85BDC9FD1C3A}</a:tableStyleId>
              </a:tblPr>
              <a:tblGrid>
                <a:gridCol w="1890210">
                  <a:extLst>
                    <a:ext uri="{9D8B030D-6E8A-4147-A177-3AD203B41FA5}">
                      <a16:colId xmlns:a16="http://schemas.microsoft.com/office/drawing/2014/main" val="2479386602"/>
                    </a:ext>
                  </a:extLst>
                </a:gridCol>
                <a:gridCol w="1890210">
                  <a:extLst>
                    <a:ext uri="{9D8B030D-6E8A-4147-A177-3AD203B41FA5}">
                      <a16:colId xmlns:a16="http://schemas.microsoft.com/office/drawing/2014/main" val="1783733934"/>
                    </a:ext>
                  </a:extLst>
                </a:gridCol>
                <a:gridCol w="1890210">
                  <a:extLst>
                    <a:ext uri="{9D8B030D-6E8A-4147-A177-3AD203B41FA5}">
                      <a16:colId xmlns:a16="http://schemas.microsoft.com/office/drawing/2014/main" val="1790421793"/>
                    </a:ext>
                  </a:extLst>
                </a:gridCol>
                <a:gridCol w="1890210">
                  <a:extLst>
                    <a:ext uri="{9D8B030D-6E8A-4147-A177-3AD203B41FA5}">
                      <a16:colId xmlns:a16="http://schemas.microsoft.com/office/drawing/2014/main" val="2813705201"/>
                    </a:ext>
                  </a:extLst>
                </a:gridCol>
              </a:tblGrid>
              <a:tr h="298832">
                <a:tc>
                  <a:txBody>
                    <a:bodyPr/>
                    <a:lstStyle/>
                    <a:p>
                      <a:pPr algn="ctr"/>
                      <a:r>
                        <a:rPr lang="en-US" altLang="zh-CN" sz="2000" b="0" dirty="0">
                          <a:solidFill>
                            <a:schemeClr val="tx1"/>
                          </a:solidFill>
                        </a:rPr>
                        <a:t>T-share</a:t>
                      </a:r>
                      <a:endParaRPr lang="zh-CN" altLang="en-US" sz="2000" b="0" dirty="0">
                        <a:solidFill>
                          <a:schemeClr val="tx1"/>
                        </a:solidFill>
                      </a:endParaRPr>
                    </a:p>
                  </a:txBody>
                  <a:tcPr anchor="ctr"/>
                </a:tc>
                <a:tc>
                  <a:txBody>
                    <a:bodyPr/>
                    <a:lstStyle/>
                    <a:p>
                      <a:pPr algn="ctr"/>
                      <a:r>
                        <a:rPr lang="en-US" altLang="zh-CN" sz="2000" b="0" dirty="0">
                          <a:solidFill>
                            <a:schemeClr val="tx1"/>
                          </a:solidFill>
                        </a:rPr>
                        <a:t>Adaptive insertion</a:t>
                      </a:r>
                      <a:endParaRPr lang="zh-CN" altLang="en-US" sz="2000" b="0" dirty="0">
                        <a:solidFill>
                          <a:schemeClr val="tx1"/>
                        </a:solidFill>
                      </a:endParaRPr>
                    </a:p>
                  </a:txBody>
                  <a:tcPr anchor="ctr"/>
                </a:tc>
                <a:tc>
                  <a:txBody>
                    <a:bodyPr/>
                    <a:lstStyle/>
                    <a:p>
                      <a:pPr algn="ctr"/>
                      <a:r>
                        <a:rPr lang="en-US" altLang="zh-CN" sz="2000" b="0" dirty="0">
                          <a:solidFill>
                            <a:schemeClr val="tx1"/>
                          </a:solidFill>
                        </a:rPr>
                        <a:t>Kinetic</a:t>
                      </a:r>
                      <a:endParaRPr lang="zh-CN" altLang="en-US" sz="2000" b="0" dirty="0">
                        <a:solidFill>
                          <a:schemeClr val="tx1"/>
                        </a:solidFill>
                      </a:endParaRPr>
                    </a:p>
                  </a:txBody>
                  <a:tcPr anchor="ctr"/>
                </a:tc>
                <a:tc>
                  <a:txBody>
                    <a:bodyPr/>
                    <a:lstStyle/>
                    <a:p>
                      <a:pPr algn="ctr"/>
                      <a:r>
                        <a:rPr lang="en-US" altLang="zh-CN" sz="2000" b="0" dirty="0">
                          <a:solidFill>
                            <a:schemeClr val="tx1"/>
                          </a:solidFill>
                        </a:rPr>
                        <a:t>Prune</a:t>
                      </a:r>
                    </a:p>
                    <a:p>
                      <a:pPr algn="ctr"/>
                      <a:r>
                        <a:rPr lang="en-US" altLang="zh-CN" sz="2000" b="0" dirty="0" err="1">
                          <a:solidFill>
                            <a:schemeClr val="tx1"/>
                          </a:solidFill>
                        </a:rPr>
                        <a:t>GreedyDP</a:t>
                      </a:r>
                      <a:endParaRPr lang="zh-CN" altLang="en-US" sz="2000" b="0" dirty="0">
                        <a:solidFill>
                          <a:schemeClr val="tx1"/>
                        </a:solidFill>
                      </a:endParaRPr>
                    </a:p>
                  </a:txBody>
                  <a:tcPr anchor="ctr"/>
                </a:tc>
                <a:extLst>
                  <a:ext uri="{0D108BD9-81ED-4DB2-BD59-A6C34878D82A}">
                    <a16:rowId xmlns:a16="http://schemas.microsoft.com/office/drawing/2014/main" val="2857195832"/>
                  </a:ext>
                </a:extLst>
              </a:tr>
              <a:tr h="370840">
                <a:tc>
                  <a:txBody>
                    <a:bodyPr/>
                    <a:lstStyle/>
                    <a:p>
                      <a:pPr algn="ctr"/>
                      <a:r>
                        <a:rPr lang="en-US" altLang="zh-CN" sz="2000" b="0" dirty="0">
                          <a:solidFill>
                            <a:schemeClr val="tx1"/>
                          </a:solidFill>
                        </a:rPr>
                        <a:t>[ICDE’13]</a:t>
                      </a:r>
                      <a:endParaRPr lang="zh-CN" altLang="en-US" sz="2000" b="0" dirty="0">
                        <a:solidFill>
                          <a:schemeClr val="tx1"/>
                        </a:solidFill>
                      </a:endParaRPr>
                    </a:p>
                  </a:txBody>
                  <a:tcPr anchor="ctr"/>
                </a:tc>
                <a:tc>
                  <a:txBody>
                    <a:bodyPr/>
                    <a:lstStyle/>
                    <a:p>
                      <a:pPr algn="ctr"/>
                      <a:r>
                        <a:rPr lang="en-US" altLang="zh-CN" sz="2000" b="0" dirty="0">
                          <a:solidFill>
                            <a:schemeClr val="tx1"/>
                          </a:solidFill>
                        </a:rPr>
                        <a:t>[EJOR’11]</a:t>
                      </a:r>
                      <a:endParaRPr lang="zh-CN" altLang="en-US" sz="2000" b="0" dirty="0">
                        <a:solidFill>
                          <a:schemeClr val="tx1"/>
                        </a:solidFill>
                      </a:endParaRPr>
                    </a:p>
                  </a:txBody>
                  <a:tcPr anchor="ctr"/>
                </a:tc>
                <a:tc>
                  <a:txBody>
                    <a:bodyPr/>
                    <a:lstStyle/>
                    <a:p>
                      <a:pPr algn="ctr"/>
                      <a:r>
                        <a:rPr lang="en-US" altLang="zh-CN" sz="2000" b="0" dirty="0">
                          <a:solidFill>
                            <a:schemeClr val="tx1"/>
                          </a:solidFill>
                        </a:rPr>
                        <a:t>[VLDB’14]</a:t>
                      </a:r>
                      <a:endParaRPr lang="zh-CN" altLang="en-US" sz="2000" b="0" dirty="0">
                        <a:solidFill>
                          <a:schemeClr val="tx1"/>
                        </a:solidFill>
                      </a:endParaRPr>
                    </a:p>
                  </a:txBody>
                  <a:tcPr anchor="ctr"/>
                </a:tc>
                <a:tc>
                  <a:txBody>
                    <a:bodyPr/>
                    <a:lstStyle/>
                    <a:p>
                      <a:pPr algn="ctr"/>
                      <a:r>
                        <a:rPr lang="en-US" altLang="zh-CN" sz="2000" b="0" dirty="0">
                          <a:solidFill>
                            <a:schemeClr val="tx1"/>
                          </a:solidFill>
                        </a:rPr>
                        <a:t>[VLDB’18]</a:t>
                      </a:r>
                      <a:endParaRPr lang="zh-CN" altLang="en-US" sz="2000" b="0" dirty="0">
                        <a:solidFill>
                          <a:schemeClr val="tx1"/>
                        </a:solidFill>
                      </a:endParaRPr>
                    </a:p>
                  </a:txBody>
                  <a:tcPr anchor="ctr"/>
                </a:tc>
                <a:extLst>
                  <a:ext uri="{0D108BD9-81ED-4DB2-BD59-A6C34878D82A}">
                    <a16:rowId xmlns:a16="http://schemas.microsoft.com/office/drawing/2014/main" val="1305626723"/>
                  </a:ext>
                </a:extLst>
              </a:tr>
            </a:tbl>
          </a:graphicData>
        </a:graphic>
      </p:graphicFrame>
      <p:pic>
        <p:nvPicPr>
          <p:cNvPr id="8" name="图片 7">
            <a:extLst>
              <a:ext uri="{FF2B5EF4-FFF2-40B4-BE49-F238E27FC236}">
                <a16:creationId xmlns:a16="http://schemas.microsoft.com/office/drawing/2014/main" id="{6C706B53-E965-4A32-B271-75E1C6BD1F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568" y="3928135"/>
            <a:ext cx="1754180" cy="1638925"/>
          </a:xfrm>
          <a:prstGeom prst="rect">
            <a:avLst/>
          </a:prstGeom>
        </p:spPr>
      </p:pic>
      <p:pic>
        <p:nvPicPr>
          <p:cNvPr id="10" name="图片 9">
            <a:extLst>
              <a:ext uri="{FF2B5EF4-FFF2-40B4-BE49-F238E27FC236}">
                <a16:creationId xmlns:a16="http://schemas.microsoft.com/office/drawing/2014/main" id="{62D7D74C-2E13-4233-98B9-ED74A2F9A7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0180" y="3928135"/>
            <a:ext cx="1878081" cy="1638925"/>
          </a:xfrm>
          <a:prstGeom prst="rect">
            <a:avLst/>
          </a:prstGeom>
        </p:spPr>
      </p:pic>
      <p:pic>
        <p:nvPicPr>
          <p:cNvPr id="12" name="图片 11">
            <a:extLst>
              <a:ext uri="{FF2B5EF4-FFF2-40B4-BE49-F238E27FC236}">
                <a16:creationId xmlns:a16="http://schemas.microsoft.com/office/drawing/2014/main" id="{81E28E7F-A265-4215-80F4-BC5805C21F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8024" y="3928135"/>
            <a:ext cx="1464916" cy="1638925"/>
          </a:xfrm>
          <a:prstGeom prst="rect">
            <a:avLst/>
          </a:prstGeom>
        </p:spPr>
      </p:pic>
      <p:pic>
        <p:nvPicPr>
          <p:cNvPr id="14" name="图片 13">
            <a:extLst>
              <a:ext uri="{FF2B5EF4-FFF2-40B4-BE49-F238E27FC236}">
                <a16:creationId xmlns:a16="http://schemas.microsoft.com/office/drawing/2014/main" id="{9263E4A3-800B-482E-9C36-03BD943927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06213" y="3928135"/>
            <a:ext cx="1930825" cy="1638925"/>
          </a:xfrm>
          <a:prstGeom prst="rect">
            <a:avLst/>
          </a:prstGeom>
        </p:spPr>
      </p:pic>
      <p:sp>
        <p:nvSpPr>
          <p:cNvPr id="15" name="矩形 14">
            <a:extLst>
              <a:ext uri="{FF2B5EF4-FFF2-40B4-BE49-F238E27FC236}">
                <a16:creationId xmlns:a16="http://schemas.microsoft.com/office/drawing/2014/main" id="{83315D8C-821C-4282-B753-7789CE208409}"/>
              </a:ext>
            </a:extLst>
          </p:cNvPr>
          <p:cNvSpPr/>
          <p:nvPr/>
        </p:nvSpPr>
        <p:spPr bwMode="auto">
          <a:xfrm>
            <a:off x="645060" y="4864140"/>
            <a:ext cx="1831196" cy="584175"/>
          </a:xfrm>
          <a:prstGeom prst="rect">
            <a:avLst/>
          </a:prstGeom>
          <a:solidFill>
            <a:schemeClr val="bg1">
              <a:alpha val="0"/>
            </a:schemeClr>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6" name="矩形 15">
            <a:extLst>
              <a:ext uri="{FF2B5EF4-FFF2-40B4-BE49-F238E27FC236}">
                <a16:creationId xmlns:a16="http://schemas.microsoft.com/office/drawing/2014/main" id="{FA9A6D20-8ABE-4668-ABC4-EAD4C59CF4B8}"/>
              </a:ext>
            </a:extLst>
          </p:cNvPr>
          <p:cNvSpPr/>
          <p:nvPr/>
        </p:nvSpPr>
        <p:spPr bwMode="auto">
          <a:xfrm>
            <a:off x="2627784" y="4126900"/>
            <a:ext cx="1831196" cy="827574"/>
          </a:xfrm>
          <a:prstGeom prst="rect">
            <a:avLst/>
          </a:prstGeom>
          <a:solidFill>
            <a:schemeClr val="bg1">
              <a:alpha val="0"/>
            </a:schemeClr>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7" name="矩形 16">
            <a:extLst>
              <a:ext uri="{FF2B5EF4-FFF2-40B4-BE49-F238E27FC236}">
                <a16:creationId xmlns:a16="http://schemas.microsoft.com/office/drawing/2014/main" id="{A33B70EF-8BCE-483D-AD43-573329151881}"/>
              </a:ext>
            </a:extLst>
          </p:cNvPr>
          <p:cNvSpPr/>
          <p:nvPr/>
        </p:nvSpPr>
        <p:spPr bwMode="auto">
          <a:xfrm>
            <a:off x="4788024" y="4282278"/>
            <a:ext cx="1464916" cy="827574"/>
          </a:xfrm>
          <a:prstGeom prst="rect">
            <a:avLst/>
          </a:prstGeom>
          <a:solidFill>
            <a:schemeClr val="bg1">
              <a:alpha val="0"/>
            </a:schemeClr>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8" name="矩形 17">
            <a:extLst>
              <a:ext uri="{FF2B5EF4-FFF2-40B4-BE49-F238E27FC236}">
                <a16:creationId xmlns:a16="http://schemas.microsoft.com/office/drawing/2014/main" id="{D97667C1-0B8D-46EE-8D05-395D73C38DD9}"/>
              </a:ext>
            </a:extLst>
          </p:cNvPr>
          <p:cNvSpPr/>
          <p:nvPr/>
        </p:nvSpPr>
        <p:spPr bwMode="auto">
          <a:xfrm>
            <a:off x="6504334" y="4333810"/>
            <a:ext cx="1930824" cy="945218"/>
          </a:xfrm>
          <a:prstGeom prst="rect">
            <a:avLst/>
          </a:prstGeom>
          <a:solidFill>
            <a:schemeClr val="bg1">
              <a:alpha val="0"/>
            </a:schemeClr>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13" name="组合 12">
            <a:extLst>
              <a:ext uri="{FF2B5EF4-FFF2-40B4-BE49-F238E27FC236}">
                <a16:creationId xmlns:a16="http://schemas.microsoft.com/office/drawing/2014/main" id="{DD157163-1605-49E5-8E2B-B5A43993B184}"/>
              </a:ext>
            </a:extLst>
          </p:cNvPr>
          <p:cNvGrpSpPr/>
          <p:nvPr/>
        </p:nvGrpSpPr>
        <p:grpSpPr>
          <a:xfrm>
            <a:off x="1560658" y="4954475"/>
            <a:ext cx="5909088" cy="988094"/>
            <a:chOff x="1560658" y="4328582"/>
            <a:chExt cx="5909088" cy="1476682"/>
          </a:xfrm>
        </p:grpSpPr>
        <p:cxnSp>
          <p:nvCxnSpPr>
            <p:cNvPr id="20" name="直接箭头连接符 19">
              <a:extLst>
                <a:ext uri="{FF2B5EF4-FFF2-40B4-BE49-F238E27FC236}">
                  <a16:creationId xmlns:a16="http://schemas.microsoft.com/office/drawing/2014/main" id="{33711352-1105-471D-B073-D4A55FB92B1F}"/>
                </a:ext>
              </a:extLst>
            </p:cNvPr>
            <p:cNvCxnSpPr>
              <a:cxnSpLocks/>
              <a:stCxn id="8" idx="2"/>
            </p:cNvCxnSpPr>
            <p:nvPr/>
          </p:nvCxnSpPr>
          <p:spPr bwMode="auto">
            <a:xfrm>
              <a:off x="1560658" y="5244075"/>
              <a:ext cx="0" cy="514352"/>
            </a:xfrm>
            <a:prstGeom prst="straightConnector1">
              <a:avLst/>
            </a:prstGeom>
            <a:solidFill>
              <a:srgbClr val="C0C0C0">
                <a:alpha val="0"/>
              </a:srgbClr>
            </a:solidFill>
            <a:ln w="38100" cap="flat" cmpd="sng" algn="ctr">
              <a:solidFill>
                <a:srgbClr val="FF0000"/>
              </a:solidFill>
              <a:prstDash val="dash"/>
              <a:round/>
              <a:headEnd type="none" w="med" len="med"/>
              <a:tailEnd type="triangle"/>
            </a:ln>
            <a:effectLst/>
          </p:spPr>
        </p:cxnSp>
        <p:cxnSp>
          <p:nvCxnSpPr>
            <p:cNvPr id="22" name="直接箭头连接符 21">
              <a:extLst>
                <a:ext uri="{FF2B5EF4-FFF2-40B4-BE49-F238E27FC236}">
                  <a16:creationId xmlns:a16="http://schemas.microsoft.com/office/drawing/2014/main" id="{191763F1-7C58-4A97-A303-7C280AEF0999}"/>
                </a:ext>
              </a:extLst>
            </p:cNvPr>
            <p:cNvCxnSpPr>
              <a:cxnSpLocks/>
            </p:cNvCxnSpPr>
            <p:nvPr/>
          </p:nvCxnSpPr>
          <p:spPr bwMode="auto">
            <a:xfrm>
              <a:off x="3553962" y="4328582"/>
              <a:ext cx="0" cy="1476682"/>
            </a:xfrm>
            <a:prstGeom prst="straightConnector1">
              <a:avLst/>
            </a:prstGeom>
            <a:solidFill>
              <a:srgbClr val="C0C0C0">
                <a:alpha val="0"/>
              </a:srgbClr>
            </a:solidFill>
            <a:ln w="38100" cap="flat" cmpd="sng" algn="ctr">
              <a:solidFill>
                <a:srgbClr val="FF0000"/>
              </a:solidFill>
              <a:prstDash val="dash"/>
              <a:round/>
              <a:headEnd type="none" w="med" len="med"/>
              <a:tailEnd type="triangle"/>
            </a:ln>
            <a:effectLst/>
          </p:spPr>
        </p:cxnSp>
        <p:cxnSp>
          <p:nvCxnSpPr>
            <p:cNvPr id="25" name="直接箭头连接符 24">
              <a:extLst>
                <a:ext uri="{FF2B5EF4-FFF2-40B4-BE49-F238E27FC236}">
                  <a16:creationId xmlns:a16="http://schemas.microsoft.com/office/drawing/2014/main" id="{5AC3F240-B876-4EF3-B99B-24DDDF4978D8}"/>
                </a:ext>
              </a:extLst>
            </p:cNvPr>
            <p:cNvCxnSpPr>
              <a:cxnSpLocks/>
            </p:cNvCxnSpPr>
            <p:nvPr/>
          </p:nvCxnSpPr>
          <p:spPr bwMode="auto">
            <a:xfrm>
              <a:off x="5520482" y="4560789"/>
              <a:ext cx="0" cy="1244475"/>
            </a:xfrm>
            <a:prstGeom prst="straightConnector1">
              <a:avLst/>
            </a:prstGeom>
            <a:solidFill>
              <a:srgbClr val="C0C0C0">
                <a:alpha val="0"/>
              </a:srgbClr>
            </a:solidFill>
            <a:ln w="38100" cap="flat" cmpd="sng" algn="ctr">
              <a:solidFill>
                <a:srgbClr val="FF0000"/>
              </a:solidFill>
              <a:prstDash val="dash"/>
              <a:round/>
              <a:headEnd type="none" w="med" len="med"/>
              <a:tailEnd type="triangle"/>
            </a:ln>
            <a:effectLst/>
          </p:spPr>
        </p:cxnSp>
        <p:cxnSp>
          <p:nvCxnSpPr>
            <p:cNvPr id="27" name="直接箭头连接符 26">
              <a:extLst>
                <a:ext uri="{FF2B5EF4-FFF2-40B4-BE49-F238E27FC236}">
                  <a16:creationId xmlns:a16="http://schemas.microsoft.com/office/drawing/2014/main" id="{B6737589-5777-4800-BDC6-C76907E6C14A}"/>
                </a:ext>
              </a:extLst>
            </p:cNvPr>
            <p:cNvCxnSpPr>
              <a:cxnSpLocks/>
              <a:stCxn id="18" idx="2"/>
            </p:cNvCxnSpPr>
            <p:nvPr/>
          </p:nvCxnSpPr>
          <p:spPr bwMode="auto">
            <a:xfrm>
              <a:off x="7469746" y="4813618"/>
              <a:ext cx="0" cy="991646"/>
            </a:xfrm>
            <a:prstGeom prst="straightConnector1">
              <a:avLst/>
            </a:prstGeom>
            <a:solidFill>
              <a:srgbClr val="C0C0C0">
                <a:alpha val="0"/>
              </a:srgbClr>
            </a:solidFill>
            <a:ln w="38100" cap="flat" cmpd="sng" algn="ctr">
              <a:solidFill>
                <a:srgbClr val="FF0000"/>
              </a:solidFill>
              <a:prstDash val="dash"/>
              <a:round/>
              <a:headEnd type="none" w="med" len="med"/>
              <a:tailEnd type="triangle"/>
            </a:ln>
            <a:effectLst/>
          </p:spPr>
        </p:cxnSp>
      </p:grpSp>
      <p:sp>
        <p:nvSpPr>
          <p:cNvPr id="29" name="矩形标注 48">
            <a:extLst>
              <a:ext uri="{FF2B5EF4-FFF2-40B4-BE49-F238E27FC236}">
                <a16:creationId xmlns:a16="http://schemas.microsoft.com/office/drawing/2014/main" id="{AA2E7DF2-BE0D-4ADE-A119-C7B921FB7BA1}"/>
              </a:ext>
            </a:extLst>
          </p:cNvPr>
          <p:cNvSpPr/>
          <p:nvPr/>
        </p:nvSpPr>
        <p:spPr bwMode="auto">
          <a:xfrm>
            <a:off x="0" y="6086684"/>
            <a:ext cx="9143999" cy="777210"/>
          </a:xfrm>
          <a:prstGeom prst="wedgeRectCallout">
            <a:avLst>
              <a:gd name="adj1" fmla="val 13893"/>
              <a:gd name="adj2" fmla="val -13763"/>
            </a:avLst>
          </a:prstGeom>
          <a:solidFill>
            <a:srgbClr val="00B0F0"/>
          </a:solidFill>
          <a:ln>
            <a:solidFill>
              <a:srgbClr val="00B0F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2600" b="0" dirty="0">
                <a:solidFill>
                  <a:schemeClr val="tx1"/>
                </a:solidFill>
                <a:latin typeface="Arial" charset="0"/>
                <a:ea typeface="Arial Unicode MS" pitchFamily="50" charset="-127"/>
                <a:cs typeface="Arial Unicode MS" pitchFamily="50" charset="-127"/>
              </a:rPr>
              <a:t>Insertion Operator: insert a new request into the current route</a:t>
            </a:r>
            <a:endParaRPr lang="zh-CN" altLang="en-US" sz="2600" b="0" dirty="0">
              <a:solidFill>
                <a:schemeClr val="tx1"/>
              </a:solidFill>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406765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矩形 149">
            <a:extLst>
              <a:ext uri="{FF2B5EF4-FFF2-40B4-BE49-F238E27FC236}">
                <a16:creationId xmlns:a16="http://schemas.microsoft.com/office/drawing/2014/main" id="{FB702000-2C9A-458A-83C9-7A3B50ABCBEB}"/>
              </a:ext>
            </a:extLst>
          </p:cNvPr>
          <p:cNvSpPr/>
          <p:nvPr/>
        </p:nvSpPr>
        <p:spPr bwMode="auto">
          <a:xfrm>
            <a:off x="794975" y="4598620"/>
            <a:ext cx="7560840" cy="1942922"/>
          </a:xfrm>
          <a:prstGeom prst="rect">
            <a:avLst/>
          </a:prstGeom>
          <a:solidFill>
            <a:schemeClr val="bg1">
              <a:alpha val="0"/>
            </a:schemeClr>
          </a:solidFill>
          <a:ln w="2857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p:txBody>
          <a:bodyPr/>
          <a:lstStyle/>
          <a:p>
            <a:r>
              <a:rPr lang="en-US" altLang="zh-CN" dirty="0"/>
              <a:t>Insertion Operator</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8</a:t>
            </a:fld>
            <a:endParaRPr lang="en-US" altLang="ko-KR"/>
          </a:p>
        </p:txBody>
      </p:sp>
      <p:pic>
        <p:nvPicPr>
          <p:cNvPr id="118" name="图片 117">
            <a:extLst>
              <a:ext uri="{FF2B5EF4-FFF2-40B4-BE49-F238E27FC236}">
                <a16:creationId xmlns:a16="http://schemas.microsoft.com/office/drawing/2014/main" id="{EC00B3AD-A334-4774-8BAC-A781CD099A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543361" y="5168807"/>
            <a:ext cx="975860" cy="578212"/>
          </a:xfrm>
          <a:prstGeom prst="rect">
            <a:avLst/>
          </a:prstGeom>
          <a:effectLst/>
        </p:spPr>
      </p:pic>
      <p:cxnSp>
        <p:nvCxnSpPr>
          <p:cNvPr id="119" name="直接连接符 118">
            <a:extLst>
              <a:ext uri="{FF2B5EF4-FFF2-40B4-BE49-F238E27FC236}">
                <a16:creationId xmlns:a16="http://schemas.microsoft.com/office/drawing/2014/main" id="{92C261CB-CF84-4123-98A2-4EFE1AFC7CEE}"/>
              </a:ext>
            </a:extLst>
          </p:cNvPr>
          <p:cNvCxnSpPr/>
          <p:nvPr/>
        </p:nvCxnSpPr>
        <p:spPr>
          <a:xfrm flipV="1">
            <a:off x="2485830" y="5496872"/>
            <a:ext cx="5217800" cy="26865"/>
          </a:xfrm>
          <a:prstGeom prst="line">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0" name="组合 119">
            <a:extLst>
              <a:ext uri="{FF2B5EF4-FFF2-40B4-BE49-F238E27FC236}">
                <a16:creationId xmlns:a16="http://schemas.microsoft.com/office/drawing/2014/main" id="{549363D2-52EA-4ED1-BE16-16BF4B108A84}"/>
              </a:ext>
            </a:extLst>
          </p:cNvPr>
          <p:cNvGrpSpPr/>
          <p:nvPr/>
        </p:nvGrpSpPr>
        <p:grpSpPr>
          <a:xfrm>
            <a:off x="3030607" y="5243881"/>
            <a:ext cx="468111" cy="451538"/>
            <a:chOff x="1904433" y="2474930"/>
            <a:chExt cx="414613" cy="420430"/>
          </a:xfrm>
        </p:grpSpPr>
        <p:sp>
          <p:nvSpPr>
            <p:cNvPr id="141" name="椭圆 140">
              <a:extLst>
                <a:ext uri="{FF2B5EF4-FFF2-40B4-BE49-F238E27FC236}">
                  <a16:creationId xmlns:a16="http://schemas.microsoft.com/office/drawing/2014/main" id="{8919C1F9-0FA3-463A-BB25-68116639DEEC}"/>
                </a:ext>
              </a:extLst>
            </p:cNvPr>
            <p:cNvSpPr/>
            <p:nvPr/>
          </p:nvSpPr>
          <p:spPr>
            <a:xfrm>
              <a:off x="1904433" y="2499360"/>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F0A7BE07-EC88-4783-9675-591BB8F87FA0}"/>
                    </a:ext>
                  </a:extLst>
                </p:cNvPr>
                <p:cNvSpPr txBox="1"/>
                <p:nvPr/>
              </p:nvSpPr>
              <p:spPr>
                <a:xfrm>
                  <a:off x="1923046" y="2474930"/>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1</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1923046" y="2474930"/>
                  <a:ext cx="396000" cy="400110"/>
                </a:xfrm>
                <a:prstGeom prst="rect">
                  <a:avLst/>
                </a:prstGeom>
                <a:blipFill>
                  <a:blip r:embed="rId4"/>
                  <a:stretch>
                    <a:fillRect b="-3030"/>
                  </a:stretch>
                </a:blipFill>
              </p:spPr>
              <p:txBody>
                <a:bodyPr/>
                <a:lstStyle/>
                <a:p>
                  <a:r>
                    <a:rPr lang="zh-CN" altLang="en-US">
                      <a:noFill/>
                    </a:rPr>
                    <a:t> </a:t>
                  </a:r>
                </a:p>
              </p:txBody>
            </p:sp>
          </mc:Fallback>
        </mc:AlternateContent>
      </p:grpSp>
      <p:grpSp>
        <p:nvGrpSpPr>
          <p:cNvPr id="121" name="组合 120">
            <a:extLst>
              <a:ext uri="{FF2B5EF4-FFF2-40B4-BE49-F238E27FC236}">
                <a16:creationId xmlns:a16="http://schemas.microsoft.com/office/drawing/2014/main" id="{FF75CCC3-D8C3-4018-9A49-2F123E595E90}"/>
              </a:ext>
            </a:extLst>
          </p:cNvPr>
          <p:cNvGrpSpPr/>
          <p:nvPr/>
        </p:nvGrpSpPr>
        <p:grpSpPr>
          <a:xfrm>
            <a:off x="4245801" y="5255463"/>
            <a:ext cx="458949" cy="439956"/>
            <a:chOff x="2005546" y="2484698"/>
            <a:chExt cx="406498" cy="409646"/>
          </a:xfrm>
        </p:grpSpPr>
        <p:sp>
          <p:nvSpPr>
            <p:cNvPr id="139" name="椭圆 138">
              <a:extLst>
                <a:ext uri="{FF2B5EF4-FFF2-40B4-BE49-F238E27FC236}">
                  <a16:creationId xmlns:a16="http://schemas.microsoft.com/office/drawing/2014/main" id="{58B0E1B7-B28F-4E4E-A6F5-78B023B49E2F}"/>
                </a:ext>
              </a:extLst>
            </p:cNvPr>
            <p:cNvSpPr/>
            <p:nvPr/>
          </p:nvSpPr>
          <p:spPr>
            <a:xfrm>
              <a:off x="2005546" y="2498344"/>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099CC94-54FC-4A1B-87D6-D2575C2882DA}"/>
                    </a:ext>
                  </a:extLst>
                </p:cNvPr>
                <p:cNvSpPr txBox="1"/>
                <p:nvPr/>
              </p:nvSpPr>
              <p:spPr>
                <a:xfrm>
                  <a:off x="2016044" y="2484698"/>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2</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08" name="文本框 107"/>
                <p:cNvSpPr txBox="1">
                  <a:spLocks noRot="1" noChangeAspect="1" noMove="1" noResize="1" noEditPoints="1" noAdjustHandles="1" noChangeArrowheads="1" noChangeShapeType="1" noTextEdit="1"/>
                </p:cNvSpPr>
                <p:nvPr/>
              </p:nvSpPr>
              <p:spPr>
                <a:xfrm>
                  <a:off x="2016044" y="2484698"/>
                  <a:ext cx="396000" cy="400110"/>
                </a:xfrm>
                <a:prstGeom prst="rect">
                  <a:avLst/>
                </a:prstGeom>
                <a:blipFill>
                  <a:blip r:embed="rId5"/>
                  <a:stretch>
                    <a:fillRect b="-3030"/>
                  </a:stretch>
                </a:blipFill>
              </p:spPr>
              <p:txBody>
                <a:bodyPr/>
                <a:lstStyle/>
                <a:p>
                  <a:r>
                    <a:rPr lang="zh-CN" altLang="en-US">
                      <a:noFill/>
                    </a:rPr>
                    <a:t> </a:t>
                  </a:r>
                </a:p>
              </p:txBody>
            </p:sp>
          </mc:Fallback>
        </mc:AlternateContent>
      </p:grpSp>
      <p:grpSp>
        <p:nvGrpSpPr>
          <p:cNvPr id="122" name="组合 121">
            <a:extLst>
              <a:ext uri="{FF2B5EF4-FFF2-40B4-BE49-F238E27FC236}">
                <a16:creationId xmlns:a16="http://schemas.microsoft.com/office/drawing/2014/main" id="{C5DFF9F8-E498-4A60-9E59-7964D6098655}"/>
              </a:ext>
            </a:extLst>
          </p:cNvPr>
          <p:cNvGrpSpPr/>
          <p:nvPr/>
        </p:nvGrpSpPr>
        <p:grpSpPr>
          <a:xfrm>
            <a:off x="5476210" y="5243880"/>
            <a:ext cx="472852" cy="443907"/>
            <a:chOff x="2145397" y="2491701"/>
            <a:chExt cx="418812" cy="413325"/>
          </a:xfrm>
        </p:grpSpPr>
        <p:sp>
          <p:nvSpPr>
            <p:cNvPr id="137" name="椭圆 136">
              <a:extLst>
                <a:ext uri="{FF2B5EF4-FFF2-40B4-BE49-F238E27FC236}">
                  <a16:creationId xmlns:a16="http://schemas.microsoft.com/office/drawing/2014/main" id="{25DD9725-2781-4EFD-81B6-B874F8DE8F13}"/>
                </a:ext>
              </a:extLst>
            </p:cNvPr>
            <p:cNvSpPr/>
            <p:nvPr/>
          </p:nvSpPr>
          <p:spPr>
            <a:xfrm>
              <a:off x="2145397" y="2509026"/>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ECB83E83-DBBE-463D-A686-D377218C3740}"/>
                    </a:ext>
                  </a:extLst>
                </p:cNvPr>
                <p:cNvSpPr txBox="1"/>
                <p:nvPr/>
              </p:nvSpPr>
              <p:spPr>
                <a:xfrm>
                  <a:off x="2168209" y="2491701"/>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3</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38" name="文本框 137">
                  <a:extLst>
                    <a:ext uri="{FF2B5EF4-FFF2-40B4-BE49-F238E27FC236}">
                      <a16:creationId xmlns:a16="http://schemas.microsoft.com/office/drawing/2014/main" id="{ECB83E83-DBBE-463D-A686-D377218C3740}"/>
                    </a:ext>
                  </a:extLst>
                </p:cNvPr>
                <p:cNvSpPr txBox="1">
                  <a:spLocks noRot="1" noChangeAspect="1" noMove="1" noResize="1" noEditPoints="1" noAdjustHandles="1" noChangeArrowheads="1" noChangeShapeType="1" noTextEdit="1"/>
                </p:cNvSpPr>
                <p:nvPr/>
              </p:nvSpPr>
              <p:spPr>
                <a:xfrm>
                  <a:off x="2168209" y="2491701"/>
                  <a:ext cx="396000" cy="400110"/>
                </a:xfrm>
                <a:prstGeom prst="rect">
                  <a:avLst/>
                </a:prstGeom>
                <a:blipFill>
                  <a:blip r:embed="rId6"/>
                  <a:stretch>
                    <a:fillRect/>
                  </a:stretch>
                </a:blipFill>
              </p:spPr>
              <p:txBody>
                <a:bodyPr/>
                <a:lstStyle/>
                <a:p>
                  <a:r>
                    <a:rPr lang="zh-CN" altLang="en-US">
                      <a:noFill/>
                    </a:rPr>
                    <a:t> </a:t>
                  </a:r>
                </a:p>
              </p:txBody>
            </p:sp>
          </mc:Fallback>
        </mc:AlternateContent>
      </p:grpSp>
      <p:grpSp>
        <p:nvGrpSpPr>
          <p:cNvPr id="123" name="组合 122">
            <a:extLst>
              <a:ext uri="{FF2B5EF4-FFF2-40B4-BE49-F238E27FC236}">
                <a16:creationId xmlns:a16="http://schemas.microsoft.com/office/drawing/2014/main" id="{03BBCDF4-1EFB-41F9-BA05-719A1DBE5F4C}"/>
              </a:ext>
            </a:extLst>
          </p:cNvPr>
          <p:cNvGrpSpPr/>
          <p:nvPr/>
        </p:nvGrpSpPr>
        <p:grpSpPr>
          <a:xfrm>
            <a:off x="6838020" y="5250237"/>
            <a:ext cx="458568" cy="451538"/>
            <a:chOff x="2962578" y="2474930"/>
            <a:chExt cx="406160" cy="420430"/>
          </a:xfrm>
        </p:grpSpPr>
        <p:sp>
          <p:nvSpPr>
            <p:cNvPr id="135" name="椭圆 134">
              <a:extLst>
                <a:ext uri="{FF2B5EF4-FFF2-40B4-BE49-F238E27FC236}">
                  <a16:creationId xmlns:a16="http://schemas.microsoft.com/office/drawing/2014/main" id="{96A740CA-4AA9-4BCA-A21F-A34B7255F730}"/>
                </a:ext>
              </a:extLst>
            </p:cNvPr>
            <p:cNvSpPr/>
            <p:nvPr/>
          </p:nvSpPr>
          <p:spPr>
            <a:xfrm>
              <a:off x="2972738" y="2499360"/>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A46A5CC0-3E0C-4484-A528-A792FBD8C9BE}"/>
                    </a:ext>
                  </a:extLst>
                </p:cNvPr>
                <p:cNvSpPr txBox="1"/>
                <p:nvPr/>
              </p:nvSpPr>
              <p:spPr>
                <a:xfrm>
                  <a:off x="2962578" y="2474930"/>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4</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72" name="文本框 171"/>
                <p:cNvSpPr txBox="1">
                  <a:spLocks noRot="1" noChangeAspect="1" noMove="1" noResize="1" noEditPoints="1" noAdjustHandles="1" noChangeArrowheads="1" noChangeShapeType="1" noTextEdit="1"/>
                </p:cNvSpPr>
                <p:nvPr/>
              </p:nvSpPr>
              <p:spPr>
                <a:xfrm>
                  <a:off x="2962578" y="2474930"/>
                  <a:ext cx="396000" cy="400110"/>
                </a:xfrm>
                <a:prstGeom prst="rect">
                  <a:avLst/>
                </a:prstGeom>
                <a:blipFill rotWithShape="0">
                  <a:blip r:embed="rId24"/>
                  <a:stretch>
                    <a:fillRect b="-3077"/>
                  </a:stretch>
                </a:blipFill>
              </p:spPr>
              <p:txBody>
                <a:bodyPr/>
                <a:lstStyle/>
                <a:p>
                  <a:r>
                    <a:rPr lang="zh-CN" altLang="en-US">
                      <a:noFill/>
                    </a:rPr>
                    <a:t> </a:t>
                  </a:r>
                </a:p>
              </p:txBody>
            </p:sp>
          </mc:Fallback>
        </mc:AlternateContent>
      </p:grpSp>
      <p:sp>
        <p:nvSpPr>
          <p:cNvPr id="124" name="文本框 123">
            <a:extLst>
              <a:ext uri="{FF2B5EF4-FFF2-40B4-BE49-F238E27FC236}">
                <a16:creationId xmlns:a16="http://schemas.microsoft.com/office/drawing/2014/main" id="{45C32433-B094-45DD-8012-291B835EEB9B}"/>
              </a:ext>
            </a:extLst>
          </p:cNvPr>
          <p:cNvSpPr txBox="1"/>
          <p:nvPr/>
        </p:nvSpPr>
        <p:spPr>
          <a:xfrm>
            <a:off x="6145200" y="5963709"/>
            <a:ext cx="447097" cy="429714"/>
          </a:xfrm>
          <a:prstGeom prst="rect">
            <a:avLst/>
          </a:prstGeom>
          <a:solidFill>
            <a:srgbClr val="00B0F0"/>
          </a:solidFill>
        </p:spPr>
        <p:txBody>
          <a:bodyPr wrap="square" rtlCol="0">
            <a:spAutoFit/>
          </a:bodyPr>
          <a:lstStyle/>
          <a:p>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p:sp>
        <p:nvSpPr>
          <p:cNvPr id="125" name="矩形 124">
            <a:extLst>
              <a:ext uri="{FF2B5EF4-FFF2-40B4-BE49-F238E27FC236}">
                <a16:creationId xmlns:a16="http://schemas.microsoft.com/office/drawing/2014/main" id="{4FD93A36-2071-490B-AF78-D9015353BE5B}"/>
              </a:ext>
            </a:extLst>
          </p:cNvPr>
          <p:cNvSpPr/>
          <p:nvPr/>
        </p:nvSpPr>
        <p:spPr>
          <a:xfrm>
            <a:off x="3707234" y="5953218"/>
            <a:ext cx="406452" cy="386637"/>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a:extLst>
              <a:ext uri="{FF2B5EF4-FFF2-40B4-BE49-F238E27FC236}">
                <a16:creationId xmlns:a16="http://schemas.microsoft.com/office/drawing/2014/main" id="{F1F595DD-D2F7-4BD0-B355-58DACF15F05D}"/>
              </a:ext>
            </a:extLst>
          </p:cNvPr>
          <p:cNvSpPr txBox="1"/>
          <p:nvPr/>
        </p:nvSpPr>
        <p:spPr>
          <a:xfrm>
            <a:off x="3686911" y="5963709"/>
            <a:ext cx="447097" cy="429714"/>
          </a:xfrm>
          <a:prstGeom prst="rect">
            <a:avLst/>
          </a:prstGeom>
          <a:solidFill>
            <a:srgbClr val="00B0F0"/>
          </a:solidFill>
        </p:spPr>
        <p:txBody>
          <a:bodyPr wrap="square" rtlCol="0">
            <a:spAutoFit/>
          </a:bodyPr>
          <a:lstStyle/>
          <a:p>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F247744B-0E80-4D28-8637-38063F43A96D}"/>
                  </a:ext>
                </a:extLst>
              </p:cNvPr>
              <p:cNvSpPr txBox="1"/>
              <p:nvPr/>
            </p:nvSpPr>
            <p:spPr>
              <a:xfrm>
                <a:off x="3410017" y="5926890"/>
                <a:ext cx="1093084" cy="4297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𝑜</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𝑟</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7" name="文本框 126">
                <a:extLst>
                  <a:ext uri="{FF2B5EF4-FFF2-40B4-BE49-F238E27FC236}">
                    <a16:creationId xmlns:a16="http://schemas.microsoft.com/office/drawing/2014/main" id="{F247744B-0E80-4D28-8637-38063F43A96D}"/>
                  </a:ext>
                </a:extLst>
              </p:cNvPr>
              <p:cNvSpPr txBox="1">
                <a:spLocks noRot="1" noChangeAspect="1" noMove="1" noResize="1" noEditPoints="1" noAdjustHandles="1" noChangeArrowheads="1" noChangeShapeType="1" noTextEdit="1"/>
              </p:cNvSpPr>
              <p:nvPr/>
            </p:nvSpPr>
            <p:spPr>
              <a:xfrm>
                <a:off x="3410017" y="5926890"/>
                <a:ext cx="1093084" cy="42971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09542CE1-98FF-4434-B453-34A8F5159203}"/>
                  </a:ext>
                </a:extLst>
              </p:cNvPr>
              <p:cNvSpPr txBox="1"/>
              <p:nvPr/>
            </p:nvSpPr>
            <p:spPr>
              <a:xfrm>
                <a:off x="5885365" y="5928704"/>
                <a:ext cx="1093084" cy="4297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𝑑</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𝑟</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8" name="文本框 127">
                <a:extLst>
                  <a:ext uri="{FF2B5EF4-FFF2-40B4-BE49-F238E27FC236}">
                    <a16:creationId xmlns:a16="http://schemas.microsoft.com/office/drawing/2014/main" id="{09542CE1-98FF-4434-B453-34A8F5159203}"/>
                  </a:ext>
                </a:extLst>
              </p:cNvPr>
              <p:cNvSpPr txBox="1">
                <a:spLocks noRot="1" noChangeAspect="1" noMove="1" noResize="1" noEditPoints="1" noAdjustHandles="1" noChangeArrowheads="1" noChangeShapeType="1" noTextEdit="1"/>
              </p:cNvSpPr>
              <p:nvPr/>
            </p:nvSpPr>
            <p:spPr>
              <a:xfrm>
                <a:off x="5885365" y="5928704"/>
                <a:ext cx="1093084" cy="429714"/>
              </a:xfrm>
              <a:prstGeom prst="rect">
                <a:avLst/>
              </a:prstGeom>
              <a:blipFill>
                <a:blip r:embed="rId26"/>
                <a:stretch>
                  <a:fillRect/>
                </a:stretch>
              </a:blipFill>
            </p:spPr>
            <p:txBody>
              <a:bodyPr/>
              <a:lstStyle/>
              <a:p>
                <a:r>
                  <a:rPr lang="zh-CN" altLang="en-US">
                    <a:noFill/>
                  </a:rPr>
                  <a:t> </a:t>
                </a:r>
              </a:p>
            </p:txBody>
          </p:sp>
        </mc:Fallback>
      </mc:AlternateContent>
      <p:grpSp>
        <p:nvGrpSpPr>
          <p:cNvPr id="129" name="组合 128">
            <a:extLst>
              <a:ext uri="{FF2B5EF4-FFF2-40B4-BE49-F238E27FC236}">
                <a16:creationId xmlns:a16="http://schemas.microsoft.com/office/drawing/2014/main" id="{B4725B1A-AC8C-47B5-8D56-3DC4CFEF1914}"/>
              </a:ext>
            </a:extLst>
          </p:cNvPr>
          <p:cNvGrpSpPr/>
          <p:nvPr/>
        </p:nvGrpSpPr>
        <p:grpSpPr>
          <a:xfrm>
            <a:off x="2342991" y="4720589"/>
            <a:ext cx="5217177" cy="363604"/>
            <a:chOff x="2528591" y="2051412"/>
            <a:chExt cx="4620928" cy="338554"/>
          </a:xfrm>
        </p:grpSpPr>
        <p:grpSp>
          <p:nvGrpSpPr>
            <p:cNvPr id="130" name="组合 129">
              <a:extLst>
                <a:ext uri="{FF2B5EF4-FFF2-40B4-BE49-F238E27FC236}">
                  <a16:creationId xmlns:a16="http://schemas.microsoft.com/office/drawing/2014/main" id="{056B012F-4F5E-436B-8522-856340C11A32}"/>
                </a:ext>
              </a:extLst>
            </p:cNvPr>
            <p:cNvGrpSpPr/>
            <p:nvPr/>
          </p:nvGrpSpPr>
          <p:grpSpPr>
            <a:xfrm>
              <a:off x="4724599" y="2051412"/>
              <a:ext cx="2424920" cy="338554"/>
              <a:chOff x="1609808" y="1391855"/>
              <a:chExt cx="2424920" cy="338554"/>
            </a:xfrm>
          </p:grpSpPr>
          <p:sp>
            <p:nvSpPr>
              <p:cNvPr id="133" name="任意多边形 5">
                <a:extLst>
                  <a:ext uri="{FF2B5EF4-FFF2-40B4-BE49-F238E27FC236}">
                    <a16:creationId xmlns:a16="http://schemas.microsoft.com/office/drawing/2014/main" id="{FE5DE56E-C927-4FBF-81E2-A287C5581B5E}"/>
                  </a:ext>
                </a:extLst>
              </p:cNvPr>
              <p:cNvSpPr/>
              <p:nvPr/>
            </p:nvSpPr>
            <p:spPr>
              <a:xfrm>
                <a:off x="1609808" y="1523064"/>
                <a:ext cx="752030" cy="131527"/>
              </a:xfrm>
              <a:custGeom>
                <a:avLst/>
                <a:gdLst>
                  <a:gd name="connsiteX0" fmla="*/ 0 w 752030"/>
                  <a:gd name="connsiteY0" fmla="*/ 94450 h 131527"/>
                  <a:gd name="connsiteX1" fmla="*/ 213645 w 752030"/>
                  <a:gd name="connsiteY1" fmla="*/ 446 h 131527"/>
                  <a:gd name="connsiteX2" fmla="*/ 470019 w 752030"/>
                  <a:gd name="connsiteY2" fmla="*/ 128633 h 131527"/>
                  <a:gd name="connsiteX3" fmla="*/ 752030 w 752030"/>
                  <a:gd name="connsiteY3" fmla="*/ 77358 h 131527"/>
                </a:gdLst>
                <a:ahLst/>
                <a:cxnLst>
                  <a:cxn ang="0">
                    <a:pos x="connsiteX0" y="connsiteY0"/>
                  </a:cxn>
                  <a:cxn ang="0">
                    <a:pos x="connsiteX1" y="connsiteY1"/>
                  </a:cxn>
                  <a:cxn ang="0">
                    <a:pos x="connsiteX2" y="connsiteY2"/>
                  </a:cxn>
                  <a:cxn ang="0">
                    <a:pos x="connsiteX3" y="connsiteY3"/>
                  </a:cxn>
                </a:cxnLst>
                <a:rect l="l" t="t" r="r" b="b"/>
                <a:pathLst>
                  <a:path w="752030" h="131527">
                    <a:moveTo>
                      <a:pt x="0" y="94450"/>
                    </a:moveTo>
                    <a:cubicBezTo>
                      <a:pt x="67654" y="44599"/>
                      <a:pt x="135309" y="-5251"/>
                      <a:pt x="213645" y="446"/>
                    </a:cubicBezTo>
                    <a:cubicBezTo>
                      <a:pt x="291981" y="6143"/>
                      <a:pt x="380288" y="115814"/>
                      <a:pt x="470019" y="128633"/>
                    </a:cubicBezTo>
                    <a:cubicBezTo>
                      <a:pt x="559750" y="141452"/>
                      <a:pt x="655890" y="109405"/>
                      <a:pt x="752030" y="77358"/>
                    </a:cubicBezTo>
                  </a:path>
                </a:pathLst>
              </a:custGeom>
              <a:noFill/>
              <a:ln w="28575">
                <a:solidFill>
                  <a:srgbClr val="FF000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EEB02C39-24B6-432C-8C0D-81706779F207}"/>
                  </a:ext>
                </a:extLst>
              </p:cNvPr>
              <p:cNvSpPr txBox="1"/>
              <p:nvPr/>
            </p:nvSpPr>
            <p:spPr>
              <a:xfrm>
                <a:off x="2395451" y="1391855"/>
                <a:ext cx="1639277" cy="338554"/>
              </a:xfrm>
              <a:prstGeom prst="rect">
                <a:avLst/>
              </a:prstGeom>
              <a:noFill/>
            </p:spPr>
            <p:txBody>
              <a:bodyPr wrap="square" rtlCol="0">
                <a:spAutoFit/>
              </a:bodyPr>
              <a:lstStyle/>
              <a:p>
                <a:r>
                  <a:rPr lang="en-US" altLang="zh-CN" sz="1600" b="0" dirty="0">
                    <a:cs typeface="Arial" panose="020B0604020202020204" pitchFamily="34" charset="0"/>
                  </a:rPr>
                  <a:t>: </a:t>
                </a:r>
                <a:r>
                  <a:rPr lang="en-US" altLang="zh-CN" sz="1600" b="0" dirty="0">
                    <a:ea typeface="Arial Unicode MS" panose="020B0604020202020204" pitchFamily="34" charset="-122"/>
                    <a:cs typeface="Arial" panose="020B0604020202020204" pitchFamily="34" charset="0"/>
                  </a:rPr>
                  <a:t>new route</a:t>
                </a:r>
                <a:endParaRPr lang="zh-CN" altLang="en-US" sz="1600" b="0" dirty="0">
                  <a:ea typeface="Arial Unicode MS" panose="020B0604020202020204" pitchFamily="34" charset="-122"/>
                  <a:cs typeface="Arial" panose="020B0604020202020204" pitchFamily="34" charset="0"/>
                </a:endParaRPr>
              </a:p>
            </p:txBody>
          </p:sp>
        </p:grpSp>
        <p:sp>
          <p:nvSpPr>
            <p:cNvPr id="131" name="文本框 130">
              <a:extLst>
                <a:ext uri="{FF2B5EF4-FFF2-40B4-BE49-F238E27FC236}">
                  <a16:creationId xmlns:a16="http://schemas.microsoft.com/office/drawing/2014/main" id="{E0DA19CF-BDBF-49AF-9ABA-DA9EB677DA68}"/>
                </a:ext>
              </a:extLst>
            </p:cNvPr>
            <p:cNvSpPr txBox="1"/>
            <p:nvPr/>
          </p:nvSpPr>
          <p:spPr>
            <a:xfrm>
              <a:off x="3334563" y="2051412"/>
              <a:ext cx="1639278" cy="33855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r>
                <a:rPr lang="en-US" altLang="zh-CN" sz="1600" b="0" dirty="0">
                  <a:ea typeface="Arial Unicode MS" panose="020B0604020202020204" pitchFamily="34" charset="-122"/>
                  <a:cs typeface="Arial" panose="020B0604020202020204" pitchFamily="34" charset="0"/>
                </a:rPr>
                <a:t>old route  </a:t>
              </a:r>
              <a:endParaRPr lang="zh-CN" altLang="en-US" b="0" dirty="0">
                <a:ea typeface="Arial Unicode MS" panose="020B0604020202020204" pitchFamily="34" charset="-122"/>
                <a:cs typeface="Arial" panose="020B0604020202020204" pitchFamily="34" charset="0"/>
              </a:endParaRPr>
            </a:p>
          </p:txBody>
        </p:sp>
        <p:cxnSp>
          <p:nvCxnSpPr>
            <p:cNvPr id="132" name="直接箭头连接符 131">
              <a:extLst>
                <a:ext uri="{FF2B5EF4-FFF2-40B4-BE49-F238E27FC236}">
                  <a16:creationId xmlns:a16="http://schemas.microsoft.com/office/drawing/2014/main" id="{7B35F3F6-AE3E-4BBA-B169-8616222FF912}"/>
                </a:ext>
              </a:extLst>
            </p:cNvPr>
            <p:cNvCxnSpPr/>
            <p:nvPr/>
          </p:nvCxnSpPr>
          <p:spPr>
            <a:xfrm>
              <a:off x="2528591" y="2265568"/>
              <a:ext cx="766816" cy="0"/>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3" name="任意多边形 19">
            <a:extLst>
              <a:ext uri="{FF2B5EF4-FFF2-40B4-BE49-F238E27FC236}">
                <a16:creationId xmlns:a16="http://schemas.microsoft.com/office/drawing/2014/main" id="{D4058197-2C02-4821-B77E-4A99EABAE3D4}"/>
              </a:ext>
            </a:extLst>
          </p:cNvPr>
          <p:cNvSpPr/>
          <p:nvPr/>
        </p:nvSpPr>
        <p:spPr>
          <a:xfrm>
            <a:off x="5725763" y="5756416"/>
            <a:ext cx="446555" cy="438751"/>
          </a:xfrm>
          <a:custGeom>
            <a:avLst/>
            <a:gdLst>
              <a:gd name="connsiteX0" fmla="*/ 0 w 546931"/>
              <a:gd name="connsiteY0" fmla="*/ 0 h 444381"/>
              <a:gd name="connsiteX1" fmla="*/ 222190 w 546931"/>
              <a:gd name="connsiteY1" fmla="*/ 358923 h 444381"/>
              <a:gd name="connsiteX2" fmla="*/ 546931 w 546931"/>
              <a:gd name="connsiteY2" fmla="*/ 444381 h 444381"/>
            </a:gdLst>
            <a:ahLst/>
            <a:cxnLst>
              <a:cxn ang="0">
                <a:pos x="connsiteX0" y="connsiteY0"/>
              </a:cxn>
              <a:cxn ang="0">
                <a:pos x="connsiteX1" y="connsiteY1"/>
              </a:cxn>
              <a:cxn ang="0">
                <a:pos x="connsiteX2" y="connsiteY2"/>
              </a:cxn>
            </a:cxnLst>
            <a:rect l="l" t="t" r="r" b="b"/>
            <a:pathLst>
              <a:path w="546931" h="444381">
                <a:moveTo>
                  <a:pt x="0" y="0"/>
                </a:moveTo>
                <a:cubicBezTo>
                  <a:pt x="65517" y="142430"/>
                  <a:pt x="131035" y="284860"/>
                  <a:pt x="222190" y="358923"/>
                </a:cubicBezTo>
                <a:cubicBezTo>
                  <a:pt x="313345" y="432986"/>
                  <a:pt x="430138" y="438683"/>
                  <a:pt x="546931" y="444381"/>
                </a:cubicBezTo>
              </a:path>
            </a:pathLst>
          </a:custGeom>
          <a:noFill/>
          <a:ln w="28575">
            <a:solidFill>
              <a:srgbClr val="FF000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22">
            <a:extLst>
              <a:ext uri="{FF2B5EF4-FFF2-40B4-BE49-F238E27FC236}">
                <a16:creationId xmlns:a16="http://schemas.microsoft.com/office/drawing/2014/main" id="{79E43B34-B153-45A9-B405-5998D64D21E7}"/>
              </a:ext>
            </a:extLst>
          </p:cNvPr>
          <p:cNvSpPr/>
          <p:nvPr/>
        </p:nvSpPr>
        <p:spPr>
          <a:xfrm>
            <a:off x="6637370" y="5708870"/>
            <a:ext cx="470564" cy="486297"/>
          </a:xfrm>
          <a:custGeom>
            <a:avLst/>
            <a:gdLst>
              <a:gd name="connsiteX0" fmla="*/ 0 w 521294"/>
              <a:gd name="connsiteY0" fmla="*/ 452927 h 452927"/>
              <a:gd name="connsiteX1" fmla="*/ 239282 w 521294"/>
              <a:gd name="connsiteY1" fmla="*/ 427289 h 452927"/>
              <a:gd name="connsiteX2" fmla="*/ 444381 w 521294"/>
              <a:gd name="connsiteY2" fmla="*/ 299103 h 452927"/>
              <a:gd name="connsiteX3" fmla="*/ 521294 w 521294"/>
              <a:gd name="connsiteY3" fmla="*/ 0 h 452927"/>
            </a:gdLst>
            <a:ahLst/>
            <a:cxnLst>
              <a:cxn ang="0">
                <a:pos x="connsiteX0" y="connsiteY0"/>
              </a:cxn>
              <a:cxn ang="0">
                <a:pos x="connsiteX1" y="connsiteY1"/>
              </a:cxn>
              <a:cxn ang="0">
                <a:pos x="connsiteX2" y="connsiteY2"/>
              </a:cxn>
              <a:cxn ang="0">
                <a:pos x="connsiteX3" y="connsiteY3"/>
              </a:cxn>
            </a:cxnLst>
            <a:rect l="l" t="t" r="r" b="b"/>
            <a:pathLst>
              <a:path w="521294" h="452927">
                <a:moveTo>
                  <a:pt x="0" y="452927"/>
                </a:moveTo>
                <a:cubicBezTo>
                  <a:pt x="82609" y="452926"/>
                  <a:pt x="165219" y="452926"/>
                  <a:pt x="239282" y="427289"/>
                </a:cubicBezTo>
                <a:cubicBezTo>
                  <a:pt x="313345" y="401652"/>
                  <a:pt x="397379" y="370318"/>
                  <a:pt x="444381" y="299103"/>
                </a:cubicBezTo>
                <a:cubicBezTo>
                  <a:pt x="491383" y="227888"/>
                  <a:pt x="506338" y="113944"/>
                  <a:pt x="521294" y="0"/>
                </a:cubicBezTo>
              </a:path>
            </a:pathLst>
          </a:custGeom>
          <a:noFill/>
          <a:ln w="28575">
            <a:solidFill>
              <a:srgbClr val="FF000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27">
            <a:extLst>
              <a:ext uri="{FF2B5EF4-FFF2-40B4-BE49-F238E27FC236}">
                <a16:creationId xmlns:a16="http://schemas.microsoft.com/office/drawing/2014/main" id="{EA9EA966-6236-4410-BA23-1B4B5235E6FF}"/>
              </a:ext>
            </a:extLst>
          </p:cNvPr>
          <p:cNvSpPr/>
          <p:nvPr/>
        </p:nvSpPr>
        <p:spPr>
          <a:xfrm>
            <a:off x="3276116" y="5716503"/>
            <a:ext cx="445205" cy="478806"/>
          </a:xfrm>
          <a:custGeom>
            <a:avLst/>
            <a:gdLst>
              <a:gd name="connsiteX0" fmla="*/ 9193 w 291205"/>
              <a:gd name="connsiteY0" fmla="*/ 0 h 461473"/>
              <a:gd name="connsiteX1" fmla="*/ 34831 w 291205"/>
              <a:gd name="connsiteY1" fmla="*/ 324740 h 461473"/>
              <a:gd name="connsiteX2" fmla="*/ 291205 w 291205"/>
              <a:gd name="connsiteY2" fmla="*/ 461473 h 461473"/>
              <a:gd name="connsiteX0" fmla="*/ 1971 w 283983"/>
              <a:gd name="connsiteY0" fmla="*/ 0 h 461473"/>
              <a:gd name="connsiteX1" fmla="*/ 72364 w 283983"/>
              <a:gd name="connsiteY1" fmla="*/ 324740 h 461473"/>
              <a:gd name="connsiteX2" fmla="*/ 283983 w 283983"/>
              <a:gd name="connsiteY2" fmla="*/ 461473 h 461473"/>
            </a:gdLst>
            <a:ahLst/>
            <a:cxnLst>
              <a:cxn ang="0">
                <a:pos x="connsiteX0" y="connsiteY0"/>
              </a:cxn>
              <a:cxn ang="0">
                <a:pos x="connsiteX1" y="connsiteY1"/>
              </a:cxn>
              <a:cxn ang="0">
                <a:pos x="connsiteX2" y="connsiteY2"/>
              </a:cxn>
            </a:cxnLst>
            <a:rect l="l" t="t" r="r" b="b"/>
            <a:pathLst>
              <a:path w="283983" h="461473">
                <a:moveTo>
                  <a:pt x="1971" y="0"/>
                </a:moveTo>
                <a:cubicBezTo>
                  <a:pt x="-8711" y="123914"/>
                  <a:pt x="25362" y="247828"/>
                  <a:pt x="72364" y="324740"/>
                </a:cubicBezTo>
                <a:cubicBezTo>
                  <a:pt x="119366" y="401652"/>
                  <a:pt x="179297" y="431562"/>
                  <a:pt x="283983" y="461473"/>
                </a:cubicBezTo>
              </a:path>
            </a:pathLst>
          </a:custGeom>
          <a:noFill/>
          <a:ln w="28575">
            <a:solidFill>
              <a:srgbClr val="FF000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28">
            <a:extLst>
              <a:ext uri="{FF2B5EF4-FFF2-40B4-BE49-F238E27FC236}">
                <a16:creationId xmlns:a16="http://schemas.microsoft.com/office/drawing/2014/main" id="{183F71A5-C259-4884-AA85-7549C167CD39}"/>
              </a:ext>
            </a:extLst>
          </p:cNvPr>
          <p:cNvSpPr/>
          <p:nvPr/>
        </p:nvSpPr>
        <p:spPr>
          <a:xfrm>
            <a:off x="4136400" y="5694679"/>
            <a:ext cx="356150" cy="500488"/>
          </a:xfrm>
          <a:custGeom>
            <a:avLst/>
            <a:gdLst>
              <a:gd name="connsiteX0" fmla="*/ 0 w 149890"/>
              <a:gd name="connsiteY0" fmla="*/ 461473 h 461473"/>
              <a:gd name="connsiteX1" fmla="*/ 136733 w 149890"/>
              <a:gd name="connsiteY1" fmla="*/ 358923 h 461473"/>
              <a:gd name="connsiteX2" fmla="*/ 136733 w 149890"/>
              <a:gd name="connsiteY2" fmla="*/ 0 h 461473"/>
              <a:gd name="connsiteX0" fmla="*/ 0 w 141027"/>
              <a:gd name="connsiteY0" fmla="*/ 461473 h 461473"/>
              <a:gd name="connsiteX1" fmla="*/ 112920 w 141027"/>
              <a:gd name="connsiteY1" fmla="*/ 314967 h 461473"/>
              <a:gd name="connsiteX2" fmla="*/ 136733 w 141027"/>
              <a:gd name="connsiteY2" fmla="*/ 0 h 461473"/>
            </a:gdLst>
            <a:ahLst/>
            <a:cxnLst>
              <a:cxn ang="0">
                <a:pos x="connsiteX0" y="connsiteY0"/>
              </a:cxn>
              <a:cxn ang="0">
                <a:pos x="connsiteX1" y="connsiteY1"/>
              </a:cxn>
              <a:cxn ang="0">
                <a:pos x="connsiteX2" y="connsiteY2"/>
              </a:cxn>
            </a:cxnLst>
            <a:rect l="l" t="t" r="r" b="b"/>
            <a:pathLst>
              <a:path w="141027" h="461473">
                <a:moveTo>
                  <a:pt x="0" y="461473"/>
                </a:moveTo>
                <a:cubicBezTo>
                  <a:pt x="56972" y="448654"/>
                  <a:pt x="90131" y="391879"/>
                  <a:pt x="112920" y="314967"/>
                </a:cubicBezTo>
                <a:cubicBezTo>
                  <a:pt x="135709" y="238055"/>
                  <a:pt x="148127" y="141005"/>
                  <a:pt x="136733" y="0"/>
                </a:cubicBezTo>
              </a:path>
            </a:pathLst>
          </a:custGeom>
          <a:noFill/>
          <a:ln w="28575">
            <a:solidFill>
              <a:srgbClr val="FF000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FA7B52D7-4AA2-41AB-B45D-DDE41AAE0E8C}"/>
              </a:ext>
            </a:extLst>
          </p:cNvPr>
          <p:cNvGrpSpPr/>
          <p:nvPr/>
        </p:nvGrpSpPr>
        <p:grpSpPr>
          <a:xfrm>
            <a:off x="794975" y="1177079"/>
            <a:ext cx="7560840" cy="1942922"/>
            <a:chOff x="1260380" y="2072471"/>
            <a:chExt cx="6696744" cy="1809068"/>
          </a:xfrm>
        </p:grpSpPr>
        <p:grpSp>
          <p:nvGrpSpPr>
            <p:cNvPr id="59" name="组合 58">
              <a:extLst>
                <a:ext uri="{FF2B5EF4-FFF2-40B4-BE49-F238E27FC236}">
                  <a16:creationId xmlns:a16="http://schemas.microsoft.com/office/drawing/2014/main" id="{EF828BEC-80BF-4125-B734-96EAA0760B68}"/>
                </a:ext>
              </a:extLst>
            </p:cNvPr>
            <p:cNvGrpSpPr/>
            <p:nvPr/>
          </p:nvGrpSpPr>
          <p:grpSpPr>
            <a:xfrm>
              <a:off x="1805657" y="2175675"/>
              <a:ext cx="5456238" cy="1557587"/>
              <a:chOff x="2698494" y="2149067"/>
              <a:chExt cx="5456238" cy="1557587"/>
            </a:xfrm>
          </p:grpSpPr>
          <p:grpSp>
            <p:nvGrpSpPr>
              <p:cNvPr id="60" name="组合 59">
                <a:extLst>
                  <a:ext uri="{FF2B5EF4-FFF2-40B4-BE49-F238E27FC236}">
                    <a16:creationId xmlns:a16="http://schemas.microsoft.com/office/drawing/2014/main" id="{735929C3-9FE0-4A6A-B3F9-DF63BC67AEF2}"/>
                  </a:ext>
                </a:extLst>
              </p:cNvPr>
              <p:cNvGrpSpPr/>
              <p:nvPr/>
            </p:nvGrpSpPr>
            <p:grpSpPr>
              <a:xfrm>
                <a:off x="2698494" y="2149067"/>
                <a:ext cx="5456238" cy="1557587"/>
                <a:chOff x="1836973" y="2051412"/>
                <a:chExt cx="5456238" cy="1557587"/>
              </a:xfrm>
            </p:grpSpPr>
            <p:pic>
              <p:nvPicPr>
                <p:cNvPr id="62" name="图片 61">
                  <a:extLst>
                    <a:ext uri="{FF2B5EF4-FFF2-40B4-BE49-F238E27FC236}">
                      <a16:creationId xmlns:a16="http://schemas.microsoft.com/office/drawing/2014/main" id="{4CE3A88D-A12D-4015-A001-F272FF2427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836973" y="2468751"/>
                  <a:ext cx="864333" cy="538377"/>
                </a:xfrm>
                <a:prstGeom prst="rect">
                  <a:avLst/>
                </a:prstGeom>
                <a:effectLst/>
              </p:spPr>
            </p:pic>
            <p:cxnSp>
              <p:nvCxnSpPr>
                <p:cNvPr id="63" name="直接连接符 62">
                  <a:extLst>
                    <a:ext uri="{FF2B5EF4-FFF2-40B4-BE49-F238E27FC236}">
                      <a16:creationId xmlns:a16="http://schemas.microsoft.com/office/drawing/2014/main" id="{619F7E0F-11B0-4C38-91CD-AF0935950A15}"/>
                    </a:ext>
                  </a:extLst>
                </p:cNvPr>
                <p:cNvCxnSpPr/>
                <p:nvPr/>
              </p:nvCxnSpPr>
              <p:spPr>
                <a:xfrm flipV="1">
                  <a:off x="2671731" y="2774214"/>
                  <a:ext cx="4621480" cy="25014"/>
                </a:xfrm>
                <a:prstGeom prst="line">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21AE1DE7-06D8-4B14-BC08-8478308B91D1}"/>
                    </a:ext>
                  </a:extLst>
                </p:cNvPr>
                <p:cNvGrpSpPr/>
                <p:nvPr/>
              </p:nvGrpSpPr>
              <p:grpSpPr>
                <a:xfrm>
                  <a:off x="3154248" y="2538653"/>
                  <a:ext cx="414613" cy="420430"/>
                  <a:chOff x="1904433" y="2474930"/>
                  <a:chExt cx="414613" cy="420430"/>
                </a:xfrm>
              </p:grpSpPr>
              <p:sp>
                <p:nvSpPr>
                  <p:cNvPr id="100" name="椭圆 99">
                    <a:extLst>
                      <a:ext uri="{FF2B5EF4-FFF2-40B4-BE49-F238E27FC236}">
                        <a16:creationId xmlns:a16="http://schemas.microsoft.com/office/drawing/2014/main" id="{978BDE72-CCCB-4A77-9A8E-B60D69ABE3CB}"/>
                      </a:ext>
                    </a:extLst>
                  </p:cNvPr>
                  <p:cNvSpPr/>
                  <p:nvPr/>
                </p:nvSpPr>
                <p:spPr>
                  <a:xfrm>
                    <a:off x="1904433" y="2499360"/>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9D6D3EAB-154B-478F-B769-1B12354980D5}"/>
                          </a:ext>
                        </a:extLst>
                      </p:cNvPr>
                      <p:cNvSpPr txBox="1"/>
                      <p:nvPr/>
                    </p:nvSpPr>
                    <p:spPr>
                      <a:xfrm>
                        <a:off x="1923046" y="2474930"/>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1</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1923046" y="2474930"/>
                        <a:ext cx="396000" cy="400110"/>
                      </a:xfrm>
                      <a:prstGeom prst="rect">
                        <a:avLst/>
                      </a:prstGeom>
                      <a:blipFill>
                        <a:blip r:embed="rId4"/>
                        <a:stretch>
                          <a:fillRect b="-3030"/>
                        </a:stretch>
                      </a:blipFill>
                    </p:spPr>
                    <p:txBody>
                      <a:bodyPr/>
                      <a:lstStyle/>
                      <a:p>
                        <a:r>
                          <a:rPr lang="zh-CN" altLang="en-US">
                            <a:noFill/>
                          </a:rPr>
                          <a:t> </a:t>
                        </a:r>
                      </a:p>
                    </p:txBody>
                  </p:sp>
                </mc:Fallback>
              </mc:AlternateContent>
            </p:grpSp>
            <p:grpSp>
              <p:nvGrpSpPr>
                <p:cNvPr id="65" name="组合 64">
                  <a:extLst>
                    <a:ext uri="{FF2B5EF4-FFF2-40B4-BE49-F238E27FC236}">
                      <a16:creationId xmlns:a16="http://schemas.microsoft.com/office/drawing/2014/main" id="{6FDE57E7-BD63-42B5-B30C-BA5251C02CA6}"/>
                    </a:ext>
                  </a:extLst>
                </p:cNvPr>
                <p:cNvGrpSpPr/>
                <p:nvPr/>
              </p:nvGrpSpPr>
              <p:grpSpPr>
                <a:xfrm>
                  <a:off x="4230563" y="2549437"/>
                  <a:ext cx="406498" cy="409646"/>
                  <a:chOff x="2005546" y="2484698"/>
                  <a:chExt cx="406498" cy="409646"/>
                </a:xfrm>
              </p:grpSpPr>
              <p:sp>
                <p:nvSpPr>
                  <p:cNvPr id="98" name="椭圆 97">
                    <a:extLst>
                      <a:ext uri="{FF2B5EF4-FFF2-40B4-BE49-F238E27FC236}">
                        <a16:creationId xmlns:a16="http://schemas.microsoft.com/office/drawing/2014/main" id="{C111F53C-71C1-43AD-BAEA-37233A545C53}"/>
                      </a:ext>
                    </a:extLst>
                  </p:cNvPr>
                  <p:cNvSpPr/>
                  <p:nvPr/>
                </p:nvSpPr>
                <p:spPr>
                  <a:xfrm>
                    <a:off x="2005546" y="2498344"/>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452B58EB-C0EF-4368-8F49-F313A53CA533}"/>
                          </a:ext>
                        </a:extLst>
                      </p:cNvPr>
                      <p:cNvSpPr txBox="1"/>
                      <p:nvPr/>
                    </p:nvSpPr>
                    <p:spPr>
                      <a:xfrm>
                        <a:off x="2016044" y="2484698"/>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2</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08" name="文本框 107"/>
                      <p:cNvSpPr txBox="1">
                        <a:spLocks noRot="1" noChangeAspect="1" noMove="1" noResize="1" noEditPoints="1" noAdjustHandles="1" noChangeArrowheads="1" noChangeShapeType="1" noTextEdit="1"/>
                      </p:cNvSpPr>
                      <p:nvPr/>
                    </p:nvSpPr>
                    <p:spPr>
                      <a:xfrm>
                        <a:off x="2016044" y="2484698"/>
                        <a:ext cx="396000" cy="400110"/>
                      </a:xfrm>
                      <a:prstGeom prst="rect">
                        <a:avLst/>
                      </a:prstGeom>
                      <a:blipFill>
                        <a:blip r:embed="rId5"/>
                        <a:stretch>
                          <a:fillRect b="-3030"/>
                        </a:stretch>
                      </a:blipFill>
                    </p:spPr>
                    <p:txBody>
                      <a:bodyPr/>
                      <a:lstStyle/>
                      <a:p>
                        <a:r>
                          <a:rPr lang="zh-CN" altLang="en-US">
                            <a:noFill/>
                          </a:rPr>
                          <a:t> </a:t>
                        </a:r>
                      </a:p>
                    </p:txBody>
                  </p:sp>
                </mc:Fallback>
              </mc:AlternateContent>
            </p:grpSp>
            <p:grpSp>
              <p:nvGrpSpPr>
                <p:cNvPr id="66" name="组合 65">
                  <a:extLst>
                    <a:ext uri="{FF2B5EF4-FFF2-40B4-BE49-F238E27FC236}">
                      <a16:creationId xmlns:a16="http://schemas.microsoft.com/office/drawing/2014/main" id="{D46A4ABC-0568-4598-8939-64833A0D4313}"/>
                    </a:ext>
                  </a:extLst>
                </p:cNvPr>
                <p:cNvGrpSpPr/>
                <p:nvPr/>
              </p:nvGrpSpPr>
              <p:grpSpPr>
                <a:xfrm>
                  <a:off x="5320355" y="2538653"/>
                  <a:ext cx="418811" cy="413323"/>
                  <a:chOff x="2145398" y="2491701"/>
                  <a:chExt cx="418811" cy="413323"/>
                </a:xfrm>
              </p:grpSpPr>
              <p:sp>
                <p:nvSpPr>
                  <p:cNvPr id="96" name="椭圆 95">
                    <a:extLst>
                      <a:ext uri="{FF2B5EF4-FFF2-40B4-BE49-F238E27FC236}">
                        <a16:creationId xmlns:a16="http://schemas.microsoft.com/office/drawing/2014/main" id="{C1908D4D-452B-4E19-9E1F-706DA2408640}"/>
                      </a:ext>
                    </a:extLst>
                  </p:cNvPr>
                  <p:cNvSpPr/>
                  <p:nvPr/>
                </p:nvSpPr>
                <p:spPr>
                  <a:xfrm>
                    <a:off x="2145398" y="2509024"/>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F04E70D-058A-4772-AABD-2234B02F7AAB}"/>
                          </a:ext>
                        </a:extLst>
                      </p:cNvPr>
                      <p:cNvSpPr txBox="1"/>
                      <p:nvPr/>
                    </p:nvSpPr>
                    <p:spPr>
                      <a:xfrm>
                        <a:off x="2168209" y="2491701"/>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3</m:t>
                                  </m:r>
                                </m:sub>
                              </m:sSub>
                            </m:oMath>
                          </m:oMathPara>
                        </a14:m>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69" name="文本框 168"/>
                      <p:cNvSpPr txBox="1">
                        <a:spLocks noRot="1" noChangeAspect="1" noMove="1" noResize="1" noEditPoints="1" noAdjustHandles="1" noChangeArrowheads="1" noChangeShapeType="1" noTextEdit="1"/>
                      </p:cNvSpPr>
                      <p:nvPr/>
                    </p:nvSpPr>
                    <p:spPr>
                      <a:xfrm>
                        <a:off x="2168209" y="2491701"/>
                        <a:ext cx="396000" cy="400110"/>
                      </a:xfrm>
                      <a:prstGeom prst="rect">
                        <a:avLst/>
                      </a:prstGeom>
                      <a:blipFill>
                        <a:blip r:embed="rId27"/>
                        <a:stretch>
                          <a:fillRect b="-3030"/>
                        </a:stretch>
                      </a:blipFill>
                    </p:spPr>
                    <p:txBody>
                      <a:bodyPr/>
                      <a:lstStyle/>
                      <a:p>
                        <a:r>
                          <a:rPr lang="zh-CN" altLang="en-US">
                            <a:noFill/>
                          </a:rPr>
                          <a:t> </a:t>
                        </a:r>
                      </a:p>
                    </p:txBody>
                  </p:sp>
                </mc:Fallback>
              </mc:AlternateContent>
            </p:grpSp>
            <p:grpSp>
              <p:nvGrpSpPr>
                <p:cNvPr id="67" name="组合 66">
                  <a:extLst>
                    <a:ext uri="{FF2B5EF4-FFF2-40B4-BE49-F238E27FC236}">
                      <a16:creationId xmlns:a16="http://schemas.microsoft.com/office/drawing/2014/main" id="{6B045207-7300-4A5F-91A1-C1030CC25450}"/>
                    </a:ext>
                  </a:extLst>
                </p:cNvPr>
                <p:cNvGrpSpPr/>
                <p:nvPr/>
              </p:nvGrpSpPr>
              <p:grpSpPr>
                <a:xfrm>
                  <a:off x="6526528" y="2544571"/>
                  <a:ext cx="406160" cy="420430"/>
                  <a:chOff x="2962578" y="2474930"/>
                  <a:chExt cx="406160" cy="420430"/>
                </a:xfrm>
              </p:grpSpPr>
              <p:sp>
                <p:nvSpPr>
                  <p:cNvPr id="92" name="椭圆 91">
                    <a:extLst>
                      <a:ext uri="{FF2B5EF4-FFF2-40B4-BE49-F238E27FC236}">
                        <a16:creationId xmlns:a16="http://schemas.microsoft.com/office/drawing/2014/main" id="{5EE0B8C9-FD03-4220-8F48-3F6D2D00151A}"/>
                      </a:ext>
                    </a:extLst>
                  </p:cNvPr>
                  <p:cNvSpPr/>
                  <p:nvPr/>
                </p:nvSpPr>
                <p:spPr>
                  <a:xfrm>
                    <a:off x="2972738" y="2499360"/>
                    <a:ext cx="396000" cy="39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EC9CA7C-E094-4607-9C2C-C618C7EA4E48}"/>
                          </a:ext>
                        </a:extLst>
                      </p:cNvPr>
                      <p:cNvSpPr txBox="1"/>
                      <p:nvPr/>
                    </p:nvSpPr>
                    <p:spPr>
                      <a:xfrm>
                        <a:off x="2962578" y="2474930"/>
                        <a:ext cx="396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𝑙</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4</m:t>
                                  </m:r>
                                </m:sub>
                              </m:sSub>
                            </m:oMath>
                          </m:oMathPara>
                        </a14:m>
                        <a:endParaRPr lang="zh-CN" altLang="en-US" sz="2000">
                          <a:latin typeface="Cambria Math" panose="02040503050406030204" pitchFamily="18" charset="0"/>
                          <a:ea typeface="Arial Unicode MS" panose="020B0604020202020204" pitchFamily="34" charset="-122"/>
                          <a:cs typeface="Arial Unicode MS" panose="020B0604020202020204" pitchFamily="34" charset="-122"/>
                        </a:endParaRPr>
                      </a:p>
                    </p:txBody>
                  </p:sp>
                </mc:Choice>
                <mc:Fallback xmlns="">
                  <p:sp>
                    <p:nvSpPr>
                      <p:cNvPr id="172" name="文本框 171"/>
                      <p:cNvSpPr txBox="1">
                        <a:spLocks noRot="1" noChangeAspect="1" noMove="1" noResize="1" noEditPoints="1" noAdjustHandles="1" noChangeArrowheads="1" noChangeShapeType="1" noTextEdit="1"/>
                      </p:cNvSpPr>
                      <p:nvPr/>
                    </p:nvSpPr>
                    <p:spPr>
                      <a:xfrm>
                        <a:off x="2962578" y="2474930"/>
                        <a:ext cx="396000" cy="400110"/>
                      </a:xfrm>
                      <a:prstGeom prst="rect">
                        <a:avLst/>
                      </a:prstGeom>
                      <a:blipFill rotWithShape="0">
                        <a:blip r:embed="rId24"/>
                        <a:stretch>
                          <a:fillRect b="-3077"/>
                        </a:stretch>
                      </a:blipFill>
                    </p:spPr>
                    <p:txBody>
                      <a:bodyPr/>
                      <a:lstStyle/>
                      <a:p>
                        <a:r>
                          <a:rPr lang="zh-CN" altLang="en-US">
                            <a:noFill/>
                          </a:rPr>
                          <a:t> </a:t>
                        </a:r>
                      </a:p>
                    </p:txBody>
                  </p:sp>
                </mc:Fallback>
              </mc:AlternateContent>
            </p:grpSp>
            <p:sp>
              <p:nvSpPr>
                <p:cNvPr id="68" name="文本框 67">
                  <a:extLst>
                    <a:ext uri="{FF2B5EF4-FFF2-40B4-BE49-F238E27FC236}">
                      <a16:creationId xmlns:a16="http://schemas.microsoft.com/office/drawing/2014/main" id="{2BD5A37B-8C17-420A-8F27-60F0E0E3C39D}"/>
                    </a:ext>
                  </a:extLst>
                </p:cNvPr>
                <p:cNvSpPr txBox="1"/>
                <p:nvPr/>
              </p:nvSpPr>
              <p:spPr>
                <a:xfrm>
                  <a:off x="5912887" y="3208889"/>
                  <a:ext cx="396000" cy="400110"/>
                </a:xfrm>
                <a:prstGeom prst="rect">
                  <a:avLst/>
                </a:prstGeom>
                <a:solidFill>
                  <a:srgbClr val="00B0F0"/>
                </a:solidFill>
              </p:spPr>
              <p:txBody>
                <a:bodyPr wrap="square" rtlCol="0">
                  <a:spAutoFit/>
                </a:bodyPr>
                <a:lstStyle/>
                <a:p>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p:sp>
              <p:nvSpPr>
                <p:cNvPr id="69" name="矩形 68">
                  <a:extLst>
                    <a:ext uri="{FF2B5EF4-FFF2-40B4-BE49-F238E27FC236}">
                      <a16:creationId xmlns:a16="http://schemas.microsoft.com/office/drawing/2014/main" id="{952A8668-1EF4-4B87-B20B-15767C923277}"/>
                    </a:ext>
                  </a:extLst>
                </p:cNvPr>
                <p:cNvSpPr/>
                <p:nvPr/>
              </p:nvSpPr>
              <p:spPr>
                <a:xfrm>
                  <a:off x="3753546" y="3199121"/>
                  <a:ext cx="360000" cy="360000"/>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85A020B-576F-4736-AD6E-4A8D7E758F56}"/>
                    </a:ext>
                  </a:extLst>
                </p:cNvPr>
                <p:cNvSpPr txBox="1"/>
                <p:nvPr/>
              </p:nvSpPr>
              <p:spPr>
                <a:xfrm>
                  <a:off x="3735546" y="3208889"/>
                  <a:ext cx="396000" cy="400110"/>
                </a:xfrm>
                <a:prstGeom prst="rect">
                  <a:avLst/>
                </a:prstGeom>
                <a:solidFill>
                  <a:srgbClr val="00B0F0"/>
                </a:solidFill>
              </p:spPr>
              <p:txBody>
                <a:bodyPr wrap="square" rtlCol="0">
                  <a:spAutoFit/>
                </a:bodyPr>
                <a:lstStyle/>
                <a:p>
                  <a:endParaRPr lang="zh-CN" altLang="en-US" sz="2000" dirty="0">
                    <a:latin typeface="Cambria Math" panose="02040503050406030204" pitchFamily="18" charset="0"/>
                    <a:ea typeface="Arial Unicode MS" panose="020B0604020202020204" pitchFamily="34" charset="-122"/>
                    <a:cs typeface="Arial Unicode MS" panose="020B0604020202020204" pitchFamily="34" charset="-122"/>
                  </a:endParaRPr>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C45E3A3-E89C-47E7-B4FC-9169A8948BCE}"/>
                        </a:ext>
                      </a:extLst>
                    </p:cNvPr>
                    <p:cNvSpPr txBox="1"/>
                    <p:nvPr/>
                  </p:nvSpPr>
                  <p:spPr>
                    <a:xfrm>
                      <a:off x="3490297" y="3174607"/>
                      <a:ext cx="9681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𝑜</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𝑟</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6A1A7540-600D-4970-B7D2-0FAAC35374CF}"/>
                        </a:ext>
                      </a:extLst>
                    </p:cNvPr>
                    <p:cNvSpPr txBox="1">
                      <a:spLocks noRot="1" noChangeAspect="1" noMove="1" noResize="1" noEditPoints="1" noAdjustHandles="1" noChangeArrowheads="1" noChangeShapeType="1" noTextEdit="1"/>
                    </p:cNvSpPr>
                    <p:nvPr/>
                  </p:nvSpPr>
                  <p:spPr>
                    <a:xfrm>
                      <a:off x="3490297" y="3174607"/>
                      <a:ext cx="968160" cy="40011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40D0625-5152-4497-B605-28A0A1046835}"/>
                        </a:ext>
                      </a:extLst>
                    </p:cNvPr>
                    <p:cNvSpPr txBox="1"/>
                    <p:nvPr/>
                  </p:nvSpPr>
                  <p:spPr>
                    <a:xfrm>
                      <a:off x="5682748" y="3176296"/>
                      <a:ext cx="96816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Unicode MS" panose="020B0604020202020204" pitchFamily="34" charset="-122"/>
                                  </a:rPr>
                                </m:ctrlPr>
                              </m:sSubPr>
                              <m:e>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𝑑</m:t>
                                </m:r>
                              </m:e>
                              <m:sub>
                                <m:r>
                                  <a:rPr lang="en-US" altLang="zh-CN" sz="2000" b="0" i="1" smtClean="0">
                                    <a:latin typeface="Cambria Math" panose="02040503050406030204" pitchFamily="18" charset="0"/>
                                    <a:ea typeface="Cambria Math" panose="02040503050406030204" pitchFamily="18" charset="0"/>
                                    <a:cs typeface="Arial Unicode MS" panose="020B0604020202020204" pitchFamily="34" charset="-122"/>
                                  </a:rPr>
                                  <m:t>𝑟</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9" name="文本框 88">
                      <a:extLst>
                        <a:ext uri="{FF2B5EF4-FFF2-40B4-BE49-F238E27FC236}">
                          <a16:creationId xmlns:a16="http://schemas.microsoft.com/office/drawing/2014/main" id="{EDBC1D58-DCBC-4265-B826-9566758600F0}"/>
                        </a:ext>
                      </a:extLst>
                    </p:cNvPr>
                    <p:cNvSpPr txBox="1">
                      <a:spLocks noRot="1" noChangeAspect="1" noMove="1" noResize="1" noEditPoints="1" noAdjustHandles="1" noChangeArrowheads="1" noChangeShapeType="1" noTextEdit="1"/>
                    </p:cNvSpPr>
                    <p:nvPr/>
                  </p:nvSpPr>
                  <p:spPr>
                    <a:xfrm>
                      <a:off x="5682748" y="3176296"/>
                      <a:ext cx="968160" cy="400110"/>
                    </a:xfrm>
                    <a:prstGeom prst="rect">
                      <a:avLst/>
                    </a:prstGeom>
                    <a:blipFill>
                      <a:blip r:embed="rId29"/>
                      <a:stretch>
                        <a:fillRect/>
                      </a:stretch>
                    </a:blipFill>
                  </p:spPr>
                  <p:txBody>
                    <a:bodyPr/>
                    <a:lstStyle/>
                    <a:p>
                      <a:r>
                        <a:rPr lang="zh-CN" altLang="en-US">
                          <a:noFill/>
                        </a:rPr>
                        <a:t> </a:t>
                      </a:r>
                    </a:p>
                  </p:txBody>
                </p:sp>
              </mc:Fallback>
            </mc:AlternateContent>
            <p:grpSp>
              <p:nvGrpSpPr>
                <p:cNvPr id="83" name="组合 82">
                  <a:extLst>
                    <a:ext uri="{FF2B5EF4-FFF2-40B4-BE49-F238E27FC236}">
                      <a16:creationId xmlns:a16="http://schemas.microsoft.com/office/drawing/2014/main" id="{62950679-CF1C-43F8-808D-1D9D29407186}"/>
                    </a:ext>
                  </a:extLst>
                </p:cNvPr>
                <p:cNvGrpSpPr/>
                <p:nvPr/>
              </p:nvGrpSpPr>
              <p:grpSpPr>
                <a:xfrm>
                  <a:off x="2545217" y="2051412"/>
                  <a:ext cx="4620928" cy="338554"/>
                  <a:chOff x="2528591" y="2051412"/>
                  <a:chExt cx="4620928" cy="338554"/>
                </a:xfrm>
              </p:grpSpPr>
              <p:grpSp>
                <p:nvGrpSpPr>
                  <p:cNvPr id="85" name="组合 84">
                    <a:extLst>
                      <a:ext uri="{FF2B5EF4-FFF2-40B4-BE49-F238E27FC236}">
                        <a16:creationId xmlns:a16="http://schemas.microsoft.com/office/drawing/2014/main" id="{F8ED077F-3FC5-477D-A9BA-99233470698A}"/>
                      </a:ext>
                    </a:extLst>
                  </p:cNvPr>
                  <p:cNvGrpSpPr/>
                  <p:nvPr/>
                </p:nvGrpSpPr>
                <p:grpSpPr>
                  <a:xfrm>
                    <a:off x="4724599" y="2051412"/>
                    <a:ext cx="2424920" cy="338554"/>
                    <a:chOff x="1609808" y="1391855"/>
                    <a:chExt cx="2424920" cy="338554"/>
                  </a:xfrm>
                </p:grpSpPr>
                <p:sp>
                  <p:nvSpPr>
                    <p:cNvPr id="89" name="任意多边形 5">
                      <a:extLst>
                        <a:ext uri="{FF2B5EF4-FFF2-40B4-BE49-F238E27FC236}">
                          <a16:creationId xmlns:a16="http://schemas.microsoft.com/office/drawing/2014/main" id="{DB645683-4517-4AE3-A15D-B199299229BF}"/>
                        </a:ext>
                      </a:extLst>
                    </p:cNvPr>
                    <p:cNvSpPr/>
                    <p:nvPr/>
                  </p:nvSpPr>
                  <p:spPr>
                    <a:xfrm>
                      <a:off x="1609808" y="1523064"/>
                      <a:ext cx="752030" cy="131527"/>
                    </a:xfrm>
                    <a:custGeom>
                      <a:avLst/>
                      <a:gdLst>
                        <a:gd name="connsiteX0" fmla="*/ 0 w 752030"/>
                        <a:gd name="connsiteY0" fmla="*/ 94450 h 131527"/>
                        <a:gd name="connsiteX1" fmla="*/ 213645 w 752030"/>
                        <a:gd name="connsiteY1" fmla="*/ 446 h 131527"/>
                        <a:gd name="connsiteX2" fmla="*/ 470019 w 752030"/>
                        <a:gd name="connsiteY2" fmla="*/ 128633 h 131527"/>
                        <a:gd name="connsiteX3" fmla="*/ 752030 w 752030"/>
                        <a:gd name="connsiteY3" fmla="*/ 77358 h 131527"/>
                      </a:gdLst>
                      <a:ahLst/>
                      <a:cxnLst>
                        <a:cxn ang="0">
                          <a:pos x="connsiteX0" y="connsiteY0"/>
                        </a:cxn>
                        <a:cxn ang="0">
                          <a:pos x="connsiteX1" y="connsiteY1"/>
                        </a:cxn>
                        <a:cxn ang="0">
                          <a:pos x="connsiteX2" y="connsiteY2"/>
                        </a:cxn>
                        <a:cxn ang="0">
                          <a:pos x="connsiteX3" y="connsiteY3"/>
                        </a:cxn>
                      </a:cxnLst>
                      <a:rect l="l" t="t" r="r" b="b"/>
                      <a:pathLst>
                        <a:path w="752030" h="131527">
                          <a:moveTo>
                            <a:pt x="0" y="94450"/>
                          </a:moveTo>
                          <a:cubicBezTo>
                            <a:pt x="67654" y="44599"/>
                            <a:pt x="135309" y="-5251"/>
                            <a:pt x="213645" y="446"/>
                          </a:cubicBezTo>
                          <a:cubicBezTo>
                            <a:pt x="291981" y="6143"/>
                            <a:pt x="380288" y="115814"/>
                            <a:pt x="470019" y="128633"/>
                          </a:cubicBezTo>
                          <a:cubicBezTo>
                            <a:pt x="559750" y="141452"/>
                            <a:pt x="655890" y="109405"/>
                            <a:pt x="752030" y="77358"/>
                          </a:cubicBezTo>
                        </a:path>
                      </a:pathLst>
                    </a:custGeom>
                    <a:noFill/>
                    <a:ln w="28575">
                      <a:solidFill>
                        <a:srgbClr val="7030A0"/>
                      </a:solidFill>
                      <a:prstDash val="solid"/>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C1F07AEC-F1FD-4062-850D-F33533CCA905}"/>
                        </a:ext>
                      </a:extLst>
                    </p:cNvPr>
                    <p:cNvSpPr txBox="1"/>
                    <p:nvPr/>
                  </p:nvSpPr>
                  <p:spPr>
                    <a:xfrm>
                      <a:off x="2395451" y="1391855"/>
                      <a:ext cx="1639277" cy="338554"/>
                    </a:xfrm>
                    <a:prstGeom prst="rect">
                      <a:avLst/>
                    </a:prstGeom>
                    <a:noFill/>
                  </p:spPr>
                  <p:txBody>
                    <a:bodyPr wrap="square" rtlCol="0">
                      <a:spAutoFit/>
                    </a:bodyPr>
                    <a:lstStyle/>
                    <a:p>
                      <a:r>
                        <a:rPr lang="en-US" altLang="zh-CN" sz="1600" b="0" dirty="0">
                          <a:cs typeface="Arial" panose="020B0604020202020204" pitchFamily="34" charset="0"/>
                        </a:rPr>
                        <a:t>: </a:t>
                      </a:r>
                      <a:r>
                        <a:rPr lang="en-US" altLang="zh-CN" sz="1600" b="0" dirty="0">
                          <a:ea typeface="Arial Unicode MS" panose="020B0604020202020204" pitchFamily="34" charset="-122"/>
                          <a:cs typeface="Arial" panose="020B0604020202020204" pitchFamily="34" charset="0"/>
                        </a:rPr>
                        <a:t>new request</a:t>
                      </a:r>
                      <a:endParaRPr lang="zh-CN" altLang="en-US" sz="1600" b="0" dirty="0">
                        <a:ea typeface="Arial Unicode MS" panose="020B0604020202020204" pitchFamily="34" charset="-122"/>
                        <a:cs typeface="Arial" panose="020B0604020202020204" pitchFamily="34" charset="0"/>
                      </a:endParaRPr>
                    </a:p>
                  </p:txBody>
                </p:sp>
              </p:grpSp>
              <p:sp>
                <p:nvSpPr>
                  <p:cNvPr id="86" name="文本框 85">
                    <a:extLst>
                      <a:ext uri="{FF2B5EF4-FFF2-40B4-BE49-F238E27FC236}">
                        <a16:creationId xmlns:a16="http://schemas.microsoft.com/office/drawing/2014/main" id="{433A101F-0CE9-4454-A007-62098904848A}"/>
                      </a:ext>
                    </a:extLst>
                  </p:cNvPr>
                  <p:cNvSpPr txBox="1"/>
                  <p:nvPr/>
                </p:nvSpPr>
                <p:spPr>
                  <a:xfrm>
                    <a:off x="3334563" y="2051412"/>
                    <a:ext cx="1639278" cy="33855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r>
                      <a:rPr lang="en-US" altLang="zh-CN" sz="1600" b="0" dirty="0">
                        <a:ea typeface="Arial Unicode MS" panose="020B0604020202020204" pitchFamily="34" charset="-122"/>
                        <a:cs typeface="Arial" panose="020B0604020202020204" pitchFamily="34" charset="0"/>
                      </a:rPr>
                      <a:t>old route  </a:t>
                    </a:r>
                    <a:endParaRPr lang="zh-CN" altLang="en-US" b="0" dirty="0">
                      <a:ea typeface="Arial Unicode MS" panose="020B0604020202020204" pitchFamily="34" charset="-122"/>
                      <a:cs typeface="Arial" panose="020B0604020202020204" pitchFamily="34" charset="0"/>
                    </a:endParaRPr>
                  </a:p>
                </p:txBody>
              </p:sp>
              <p:cxnSp>
                <p:nvCxnSpPr>
                  <p:cNvPr id="88" name="直接箭头连接符 87">
                    <a:extLst>
                      <a:ext uri="{FF2B5EF4-FFF2-40B4-BE49-F238E27FC236}">
                        <a16:creationId xmlns:a16="http://schemas.microsoft.com/office/drawing/2014/main" id="{2F25FA11-7085-4715-A646-14D7879FC93F}"/>
                      </a:ext>
                    </a:extLst>
                  </p:cNvPr>
                  <p:cNvCxnSpPr/>
                  <p:nvPr/>
                </p:nvCxnSpPr>
                <p:spPr>
                  <a:xfrm>
                    <a:off x="2528591" y="2265568"/>
                    <a:ext cx="766816" cy="0"/>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61" name="直接箭头连接符 60">
                <a:extLst>
                  <a:ext uri="{FF2B5EF4-FFF2-40B4-BE49-F238E27FC236}">
                    <a16:creationId xmlns:a16="http://schemas.microsoft.com/office/drawing/2014/main" id="{CB1698C6-54A7-49C9-8A1E-FEDCAF4FED5B}"/>
                  </a:ext>
                </a:extLst>
              </p:cNvPr>
              <p:cNvCxnSpPr>
                <a:cxnSpLocks/>
              </p:cNvCxnSpPr>
              <p:nvPr/>
            </p:nvCxnSpPr>
            <p:spPr>
              <a:xfrm>
                <a:off x="5106841" y="3518162"/>
                <a:ext cx="1606801" cy="1689"/>
              </a:xfrm>
              <a:prstGeom prst="straightConnector1">
                <a:avLst/>
              </a:prstGeom>
              <a:ln w="28575">
                <a:solidFill>
                  <a:srgbClr val="7030A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AA35A53E-C08F-4F79-84D8-2CD50FA3229E}"/>
                </a:ext>
              </a:extLst>
            </p:cNvPr>
            <p:cNvSpPr/>
            <p:nvPr/>
          </p:nvSpPr>
          <p:spPr bwMode="auto">
            <a:xfrm>
              <a:off x="1260380" y="2072471"/>
              <a:ext cx="6696744" cy="1809068"/>
            </a:xfrm>
            <a:prstGeom prst="rect">
              <a:avLst/>
            </a:prstGeom>
            <a:solidFill>
              <a:schemeClr val="bg1">
                <a:alpha val="0"/>
              </a:schemeClr>
            </a:solidFill>
            <a:ln w="2857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grpSp>
      <p:sp>
        <p:nvSpPr>
          <p:cNvPr id="148" name="上箭头 25">
            <a:extLst>
              <a:ext uri="{FF2B5EF4-FFF2-40B4-BE49-F238E27FC236}">
                <a16:creationId xmlns:a16="http://schemas.microsoft.com/office/drawing/2014/main" id="{F44B77D0-1B90-4312-904A-8FF7A062E917}"/>
              </a:ext>
            </a:extLst>
          </p:cNvPr>
          <p:cNvSpPr/>
          <p:nvPr/>
        </p:nvSpPr>
        <p:spPr>
          <a:xfrm rot="10800000">
            <a:off x="4296654" y="3399142"/>
            <a:ext cx="275345" cy="1037969"/>
          </a:xfrm>
          <a:prstGeom prst="upArrow">
            <a:avLst>
              <a:gd name="adj1" fmla="val 50000"/>
              <a:gd name="adj2" fmla="val 3220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sp>
        <p:nvSpPr>
          <p:cNvPr id="149" name="文本框 148">
            <a:extLst>
              <a:ext uri="{FF2B5EF4-FFF2-40B4-BE49-F238E27FC236}">
                <a16:creationId xmlns:a16="http://schemas.microsoft.com/office/drawing/2014/main" id="{DED221BB-483E-4992-8909-1DCAF5396B50}"/>
              </a:ext>
            </a:extLst>
          </p:cNvPr>
          <p:cNvSpPr txBox="1"/>
          <p:nvPr/>
        </p:nvSpPr>
        <p:spPr>
          <a:xfrm>
            <a:off x="4645176" y="3421449"/>
            <a:ext cx="3959271" cy="1015663"/>
          </a:xfrm>
          <a:prstGeom prst="rect">
            <a:avLst/>
          </a:prstGeom>
          <a:noFill/>
        </p:spPr>
        <p:txBody>
          <a:bodyPr wrap="square" rtlCol="0">
            <a:spAutoFit/>
          </a:bodyPr>
          <a:lstStyle/>
          <a:p>
            <a:r>
              <a:rPr lang="en-US" altLang="zh-CN" sz="2000" dirty="0"/>
              <a:t>Insertion:</a:t>
            </a:r>
          </a:p>
          <a:p>
            <a:r>
              <a:rPr lang="en-US" altLang="zh-CN" sz="2000" b="0" dirty="0"/>
              <a:t>finding the appropriate location to </a:t>
            </a:r>
          </a:p>
          <a:p>
            <a:r>
              <a:rPr lang="en-US" altLang="zh-CN" sz="2000" b="0" dirty="0"/>
              <a:t>Insert the new request </a:t>
            </a:r>
            <a:endParaRPr lang="zh-CN" altLang="en-US" sz="2000" b="0" dirty="0"/>
          </a:p>
        </p:txBody>
      </p:sp>
      <p:sp>
        <p:nvSpPr>
          <p:cNvPr id="71" name="矩形标注 48">
            <a:extLst>
              <a:ext uri="{FF2B5EF4-FFF2-40B4-BE49-F238E27FC236}">
                <a16:creationId xmlns:a16="http://schemas.microsoft.com/office/drawing/2014/main" id="{624C72EC-B58E-487D-AAE2-7C313292CA77}"/>
              </a:ext>
            </a:extLst>
          </p:cNvPr>
          <p:cNvSpPr/>
          <p:nvPr/>
        </p:nvSpPr>
        <p:spPr bwMode="auto">
          <a:xfrm>
            <a:off x="846294" y="1214609"/>
            <a:ext cx="1044116" cy="384381"/>
          </a:xfrm>
          <a:prstGeom prst="wedgeRectCallout">
            <a:avLst>
              <a:gd name="adj1" fmla="val 1382"/>
              <a:gd name="adj2" fmla="val -24220"/>
            </a:avLst>
          </a:prstGeom>
          <a:solidFill>
            <a:schemeClr val="bg1"/>
          </a:solidFill>
          <a:ln>
            <a:solidFill>
              <a:schemeClr val="bg1"/>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i="0" u="none" strike="noStrike" cap="none" normalizeH="0" baseline="0" dirty="0">
                <a:ln>
                  <a:noFill/>
                </a:ln>
                <a:solidFill>
                  <a:schemeClr val="tx1"/>
                </a:solidFill>
                <a:effectLst/>
                <a:latin typeface="Arial" charset="0"/>
                <a:ea typeface="Arial Unicode MS" pitchFamily="50" charset="-127"/>
                <a:cs typeface="Arial Unicode MS" pitchFamily="50" charset="-127"/>
              </a:rPr>
              <a:t>Given:</a:t>
            </a:r>
            <a:endParaRPr kumimoji="0" lang="zh-CN" altLang="en-US" sz="2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73" name="矩形标注 48">
            <a:extLst>
              <a:ext uri="{FF2B5EF4-FFF2-40B4-BE49-F238E27FC236}">
                <a16:creationId xmlns:a16="http://schemas.microsoft.com/office/drawing/2014/main" id="{7CAE2682-3114-4B41-B964-3C5352C05385}"/>
              </a:ext>
            </a:extLst>
          </p:cNvPr>
          <p:cNvSpPr/>
          <p:nvPr/>
        </p:nvSpPr>
        <p:spPr bwMode="auto">
          <a:xfrm>
            <a:off x="846294" y="4658637"/>
            <a:ext cx="1044116" cy="384381"/>
          </a:xfrm>
          <a:prstGeom prst="wedgeRectCallout">
            <a:avLst>
              <a:gd name="adj1" fmla="val -19790"/>
              <a:gd name="adj2" fmla="val 12379"/>
            </a:avLst>
          </a:prstGeom>
          <a:noFill/>
          <a:ln>
            <a:solidFill>
              <a:schemeClr val="bg1"/>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kumimoji="0" lang="en-US" altLang="zh-CN" sz="2400" b="0" i="0" u="none" strike="noStrike" cap="none" normalizeH="0" baseline="0" dirty="0">
                <a:ln>
                  <a:noFill/>
                </a:ln>
                <a:solidFill>
                  <a:schemeClr val="tx1"/>
                </a:solidFill>
                <a:effectLst/>
                <a:latin typeface="Arial" charset="0"/>
                <a:ea typeface="Arial Unicode MS" pitchFamily="50" charset="-127"/>
                <a:cs typeface="Arial Unicode MS" pitchFamily="50" charset="-127"/>
              </a:rPr>
              <a:t>Goal:</a:t>
            </a:r>
            <a:endParaRPr kumimoji="0" lang="zh-CN" altLang="en-US" sz="2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sp>
        <p:nvSpPr>
          <p:cNvPr id="74" name="矩形 73">
            <a:extLst>
              <a:ext uri="{FF2B5EF4-FFF2-40B4-BE49-F238E27FC236}">
                <a16:creationId xmlns:a16="http://schemas.microsoft.com/office/drawing/2014/main" id="{2456FDE5-DEC1-4317-BFA3-57A2D3B9DA39}"/>
              </a:ext>
            </a:extLst>
          </p:cNvPr>
          <p:cNvSpPr/>
          <p:nvPr/>
        </p:nvSpPr>
        <p:spPr bwMode="auto">
          <a:xfrm>
            <a:off x="3495040" y="5430468"/>
            <a:ext cx="746760" cy="164356"/>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5" name="矩形 74">
            <a:extLst>
              <a:ext uri="{FF2B5EF4-FFF2-40B4-BE49-F238E27FC236}">
                <a16:creationId xmlns:a16="http://schemas.microsoft.com/office/drawing/2014/main" id="{AFC03C57-1E82-4458-ACA8-8230E0246170}"/>
              </a:ext>
            </a:extLst>
          </p:cNvPr>
          <p:cNvSpPr/>
          <p:nvPr/>
        </p:nvSpPr>
        <p:spPr bwMode="auto">
          <a:xfrm>
            <a:off x="5943600" y="5425560"/>
            <a:ext cx="896620" cy="169264"/>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355535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5327798"/>
          </a:xfrm>
        </p:spPr>
        <p:txBody>
          <a:bodyPr/>
          <a:lstStyle/>
          <a:p>
            <a:pPr eaLnBrk="1" hangingPunct="1">
              <a:spcBef>
                <a:spcPts val="1000"/>
              </a:spcBef>
              <a:spcAft>
                <a:spcPts val="2000"/>
              </a:spcAft>
            </a:pPr>
            <a:r>
              <a:rPr lang="en-US" altLang="zh-CN" sz="3200" dirty="0"/>
              <a:t>Background</a:t>
            </a:r>
          </a:p>
          <a:p>
            <a:pPr eaLnBrk="1" hangingPunct="1">
              <a:spcBef>
                <a:spcPts val="1000"/>
              </a:spcBef>
              <a:spcAft>
                <a:spcPts val="2000"/>
              </a:spcAft>
            </a:pPr>
            <a:r>
              <a:rPr lang="en-US" altLang="zh-CN" sz="3200" dirty="0">
                <a:solidFill>
                  <a:srgbClr val="FF0000"/>
                </a:solidFill>
              </a:rPr>
              <a:t>Problem Statement</a:t>
            </a:r>
          </a:p>
          <a:p>
            <a:pPr eaLnBrk="1" hangingPunct="1">
              <a:spcBef>
                <a:spcPts val="1000"/>
              </a:spcBef>
              <a:spcAft>
                <a:spcPts val="2000"/>
              </a:spcAft>
            </a:pPr>
            <a:r>
              <a:rPr lang="en-US" altLang="zh-CN" sz="3200" dirty="0"/>
              <a:t>Partition-based Framework</a:t>
            </a:r>
          </a:p>
          <a:p>
            <a:pPr eaLnBrk="1" hangingPunct="1">
              <a:spcBef>
                <a:spcPts val="1000"/>
              </a:spcBef>
              <a:spcAft>
                <a:spcPts val="2000"/>
              </a:spcAft>
            </a:pPr>
            <a:r>
              <a:rPr lang="en-US" altLang="zh-CN" sz="3200" dirty="0"/>
              <a:t>Segment-based DP Algorithm</a:t>
            </a:r>
          </a:p>
          <a:p>
            <a:pPr eaLnBrk="1" hangingPunct="1">
              <a:spcBef>
                <a:spcPts val="1000"/>
              </a:spcBef>
              <a:spcAft>
                <a:spcPts val="2000"/>
              </a:spcAft>
            </a:pPr>
            <a:r>
              <a:rPr lang="en-US" altLang="zh-CN" sz="3200" dirty="0"/>
              <a:t>Experiments</a:t>
            </a:r>
          </a:p>
          <a:p>
            <a:pPr eaLnBrk="1" hangingPunct="1">
              <a:spcBef>
                <a:spcPts val="1000"/>
              </a:spcBef>
              <a:spcAft>
                <a:spcPts val="2000"/>
              </a:spcAft>
            </a:pPr>
            <a:r>
              <a:rPr lang="en-US" altLang="zh-CN" sz="3200" dirty="0"/>
              <a:t>Conclusion</a:t>
            </a: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9</a:t>
            </a:fld>
            <a:endParaRPr lang="en-US" altLang="ko-KR"/>
          </a:p>
        </p:txBody>
      </p:sp>
    </p:spTree>
    <p:extLst>
      <p:ext uri="{BB962C8B-B14F-4D97-AF65-F5344CB8AC3E}">
        <p14:creationId xmlns:p14="http://schemas.microsoft.com/office/powerpoint/2010/main" val="20553355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0"/>
          </a:schemeClr>
        </a:solidFill>
        <a:ln w="9525" cap="flat" cmpd="sng" algn="ctr">
          <a:solidFill>
            <a:schemeClr val="bg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7963</TotalTime>
  <Words>8191</Words>
  <Application>Microsoft Office PowerPoint</Application>
  <PresentationFormat>全屏显示(4:3)</PresentationFormat>
  <Paragraphs>2586</Paragraphs>
  <Slides>68</Slides>
  <Notes>67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Arial Unicode MS</vt:lpstr>
      <vt:lpstr>Gulim</vt:lpstr>
      <vt:lpstr>ＭＳ Ｐゴシック</vt:lpstr>
      <vt:lpstr>ＭＳ Ｐゴシック</vt:lpstr>
      <vt:lpstr>Arial</vt:lpstr>
      <vt:lpstr>Cambria Math</vt:lpstr>
      <vt:lpstr>Times New Roman</vt:lpstr>
      <vt:lpstr>Wingdings</vt:lpstr>
      <vt:lpstr>UCLA</vt:lpstr>
      <vt:lpstr>An Efficient Insertion Operator in Dynamic Ridesharing Services</vt:lpstr>
      <vt:lpstr>Outline</vt:lpstr>
      <vt:lpstr>Dynamic Ridesharing Services</vt:lpstr>
      <vt:lpstr>Dynamic Ridesharing Services</vt:lpstr>
      <vt:lpstr>Dynamic Ridesharing Services</vt:lpstr>
      <vt:lpstr>Dynamic Ridesharing Services</vt:lpstr>
      <vt:lpstr>Dynamic Ridesharing Services</vt:lpstr>
      <vt:lpstr>Insertion Operator</vt:lpstr>
      <vt:lpstr>Outline</vt:lpstr>
      <vt:lpstr>Worker</vt:lpstr>
      <vt:lpstr>Route</vt:lpstr>
      <vt:lpstr>Problem Formulation</vt:lpstr>
      <vt:lpstr>Example</vt:lpstr>
      <vt:lpstr>Example</vt:lpstr>
      <vt:lpstr>Problem</vt:lpstr>
      <vt:lpstr>Goal</vt:lpstr>
      <vt:lpstr>Outline</vt:lpstr>
      <vt:lpstr>Partition-based Framework </vt:lpstr>
      <vt:lpstr>Insertion(i,j)</vt:lpstr>
      <vt:lpstr>Partition-based Framework</vt:lpstr>
      <vt:lpstr>Partition-based Framework </vt:lpstr>
      <vt:lpstr>Pre-processing</vt:lpstr>
      <vt:lpstr>Pre-processing</vt:lpstr>
      <vt:lpstr>Partition-based Framework </vt:lpstr>
      <vt:lpstr>Objective Calculation</vt:lpstr>
      <vt:lpstr>Objective Calculation</vt:lpstr>
      <vt:lpstr>Objective Calculation</vt:lpstr>
      <vt:lpstr>Objective Calculation</vt:lpstr>
      <vt:lpstr>Objective Calculation</vt:lpstr>
      <vt:lpstr>Objective Calculation</vt:lpstr>
      <vt:lpstr>Partition-based Framework</vt:lpstr>
      <vt:lpstr>Partition-based Framework </vt:lpstr>
      <vt:lpstr>Outline</vt:lpstr>
      <vt:lpstr>Segment-based DP Algorithm</vt:lpstr>
      <vt:lpstr>Segment-based DP Algorithm</vt:lpstr>
      <vt:lpstr>Segment-based DP Algorithm</vt:lpstr>
      <vt:lpstr>Segment-based DP Algorithm</vt:lpstr>
      <vt:lpstr>Segment-based DP Algorithm</vt:lpstr>
      <vt:lpstr>Segment-based DP Algorithm</vt:lpstr>
      <vt:lpstr>Segment-based DP Algorithm</vt:lpstr>
      <vt:lpstr>Segment-based DP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Outline</vt:lpstr>
      <vt:lpstr>Experiments: Setup</vt:lpstr>
      <vt:lpstr>Experiments: Setup</vt:lpstr>
      <vt:lpstr>Experiments: Result</vt:lpstr>
      <vt:lpstr>Experiments: Result</vt:lpstr>
      <vt:lpstr>Experiments: Result</vt:lpstr>
      <vt:lpstr>Experiments: Result</vt:lpstr>
      <vt:lpstr>Outline</vt:lpstr>
      <vt:lpstr>Conclusion</vt:lpstr>
      <vt:lpstr>PowerPoint 演示文稿</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Tong Yongxin</cp:lastModifiedBy>
  <cp:revision>4579</cp:revision>
  <cp:lastPrinted>2019-04-08T18:10:05Z</cp:lastPrinted>
  <dcterms:created xsi:type="dcterms:W3CDTF">2010-05-27T13:38:31Z</dcterms:created>
  <dcterms:modified xsi:type="dcterms:W3CDTF">2019-05-02T09:05:54Z</dcterms:modified>
</cp:coreProperties>
</file>